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4"/>
  </p:notesMasterIdLst>
  <p:handoutMasterIdLst>
    <p:handoutMasterId r:id="rId15"/>
  </p:handoutMasterIdLst>
  <p:sldIdLst>
    <p:sldId id="258" r:id="rId2"/>
    <p:sldId id="260" r:id="rId3"/>
    <p:sldId id="269" r:id="rId4"/>
    <p:sldId id="270" r:id="rId5"/>
    <p:sldId id="263" r:id="rId6"/>
    <p:sldId id="271" r:id="rId7"/>
    <p:sldId id="273" r:id="rId8"/>
    <p:sldId id="274" r:id="rId9"/>
    <p:sldId id="272" r:id="rId10"/>
    <p:sldId id="275" r:id="rId11"/>
    <p:sldId id="264" r:id="rId12"/>
    <p:sldId id="276"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9" autoAdjust="0"/>
    <p:restoredTop sz="86412" autoAdjust="0"/>
  </p:normalViewPr>
  <p:slideViewPr>
    <p:cSldViewPr snapToGrid="0" snapToObjects="1">
      <p:cViewPr>
        <p:scale>
          <a:sx n="160" d="100"/>
          <a:sy n="160" d="100"/>
        </p:scale>
        <p:origin x="-360" y="1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2FCE95-2976-344E-94D9-10B6D0D38487}" type="datetimeFigureOut">
              <a:rPr lang="en-US" smtClean="0"/>
              <a:t>3/9/2020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74689F-AE04-C145-B338-EFD8FC06E429}" type="slidenum">
              <a:rPr lang="en-US" smtClean="0"/>
              <a:t>‹#›</a:t>
            </a:fld>
            <a:endParaRPr lang="en-US"/>
          </a:p>
        </p:txBody>
      </p:sp>
    </p:spTree>
    <p:extLst>
      <p:ext uri="{BB962C8B-B14F-4D97-AF65-F5344CB8AC3E}">
        <p14:creationId xmlns:p14="http://schemas.microsoft.com/office/powerpoint/2010/main" val="3991037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AC6525-6644-4A0F-9A2E-971A285577E3}" type="datetimeFigureOut">
              <a:rPr lang="en-GB" smtClean="0"/>
              <a:t>09/03/2020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95023A-A5BC-4D98-95C4-99010BDCB6E5}" type="slidenum">
              <a:rPr lang="en-GB" smtClean="0"/>
              <a:t>‹#›</a:t>
            </a:fld>
            <a:endParaRPr lang="en-GB"/>
          </a:p>
        </p:txBody>
      </p:sp>
    </p:spTree>
    <p:extLst>
      <p:ext uri="{BB962C8B-B14F-4D97-AF65-F5344CB8AC3E}">
        <p14:creationId xmlns:p14="http://schemas.microsoft.com/office/powerpoint/2010/main" val="352245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Welcome the group.</a:t>
            </a:r>
          </a:p>
          <a:p>
            <a:pPr marL="171450" indent="-171450">
              <a:buFont typeface="Arial" pitchFamily="34" charset="0"/>
              <a:buChar char="•"/>
            </a:pPr>
            <a:r>
              <a:rPr lang="en-GB" dirty="0"/>
              <a:t>Tell them what the</a:t>
            </a:r>
            <a:r>
              <a:rPr lang="en-GB" baseline="0" dirty="0"/>
              <a:t> session is about today.</a:t>
            </a:r>
          </a:p>
          <a:p>
            <a:pPr marL="171450" indent="-171450">
              <a:buFont typeface="Arial" pitchFamily="34" charset="0"/>
              <a:buChar char="•"/>
            </a:pPr>
            <a:r>
              <a:rPr lang="en-GB" baseline="0" dirty="0"/>
              <a:t>Tell them how long the session will take.</a:t>
            </a:r>
            <a:endParaRPr lang="en-GB" dirty="0"/>
          </a:p>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a:t>
            </a:fld>
            <a:endParaRPr lang="en-GB"/>
          </a:p>
        </p:txBody>
      </p:sp>
    </p:spTree>
    <p:extLst>
      <p:ext uri="{BB962C8B-B14F-4D97-AF65-F5344CB8AC3E}">
        <p14:creationId xmlns:p14="http://schemas.microsoft.com/office/powerpoint/2010/main" val="2743981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This</a:t>
            </a:r>
            <a:r>
              <a:rPr lang="en-GB" baseline="0" dirty="0"/>
              <a:t> is n</a:t>
            </a:r>
            <a:r>
              <a:rPr lang="en-GB" dirty="0"/>
              <a:t>ot designed to scare them off! It</a:t>
            </a:r>
            <a:r>
              <a:rPr lang="en-GB" baseline="0" dirty="0"/>
              <a:t> is a</a:t>
            </a:r>
            <a:r>
              <a:rPr lang="en-GB" dirty="0"/>
              <a:t>bout acknowledging that it is a very jargon filled profession, they will encounter jargon, the trust will do their best to remember to explain terms, but don’t be afraid to ask if there is something they don’t know. </a:t>
            </a:r>
          </a:p>
          <a:p>
            <a:pPr marL="171450" indent="-171450">
              <a:buFont typeface="Arial" pitchFamily="34" charset="0"/>
              <a:buChar char="•"/>
            </a:pPr>
            <a:r>
              <a:rPr lang="en-GB" dirty="0"/>
              <a:t>The GovernWell</a:t>
            </a:r>
            <a:r>
              <a:rPr lang="en-GB" baseline="0" dirty="0"/>
              <a:t> workbooks all have glossaries – encourage them to add to these with trust specific terminology.</a:t>
            </a:r>
          </a:p>
          <a:p>
            <a:pPr marL="171450" indent="-171450">
              <a:buFont typeface="Arial" pitchFamily="34" charset="0"/>
              <a:buChar char="•"/>
            </a:pPr>
            <a:r>
              <a:rPr lang="en-GB" baseline="0" dirty="0"/>
              <a:t>Either: allow them a few minutes to read it and have a go at filling the answers in their workbooks. Or: ask them as a group if there are any they know.</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10</a:t>
            </a:fld>
            <a:endParaRPr lang="en-GB"/>
          </a:p>
        </p:txBody>
      </p:sp>
    </p:spTree>
    <p:extLst>
      <p:ext uri="{BB962C8B-B14F-4D97-AF65-F5344CB8AC3E}">
        <p14:creationId xmlns:p14="http://schemas.microsoft.com/office/powerpoint/2010/main" val="1002250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Share the answers.</a:t>
            </a:r>
          </a:p>
          <a:p>
            <a:pPr marL="171450" indent="-171450">
              <a:buFont typeface="Arial" pitchFamily="34" charset="0"/>
              <a:buChar char="•"/>
            </a:pPr>
            <a:r>
              <a:rPr lang="en-GB" dirty="0"/>
              <a:t>Remind them they</a:t>
            </a:r>
            <a:r>
              <a:rPr lang="en-GB" baseline="0" dirty="0"/>
              <a:t> are at the back of the workbook.</a:t>
            </a:r>
            <a:endParaRPr lang="en-GB" dirty="0"/>
          </a:p>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11</a:t>
            </a:fld>
            <a:endParaRPr lang="en-GB"/>
          </a:p>
        </p:txBody>
      </p:sp>
    </p:spTree>
    <p:extLst>
      <p:ext uri="{BB962C8B-B14F-4D97-AF65-F5344CB8AC3E}">
        <p14:creationId xmlns:p14="http://schemas.microsoft.com/office/powerpoint/2010/main" val="2014116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Give them chance to reflect on the session</a:t>
            </a:r>
            <a:r>
              <a:rPr lang="en-GB" baseline="0" dirty="0"/>
              <a:t> and think about these questions.</a:t>
            </a:r>
          </a:p>
          <a:p>
            <a:pPr marL="171450" indent="-171450">
              <a:buFont typeface="Arial" pitchFamily="34" charset="0"/>
              <a:buChar char="•"/>
            </a:pPr>
            <a:r>
              <a:rPr lang="en-GB" baseline="0" dirty="0"/>
              <a:t>You may want to discuss question 1 as a group (allow 10 minutes) and then move on to looking at the other two individually (allow a further 10 minutes).</a:t>
            </a:r>
          </a:p>
          <a:p>
            <a:pPr marL="171450" indent="-171450">
              <a:buFont typeface="Arial" pitchFamily="34" charset="0"/>
              <a:buChar char="•"/>
            </a:pPr>
            <a:r>
              <a:rPr lang="en-GB" baseline="0" dirty="0"/>
              <a:t>It might be a good time to remind them that they need to share responsibility for ensuring they make the most of their induction.</a:t>
            </a:r>
          </a:p>
          <a:p>
            <a:pPr marL="171450" indent="-171450">
              <a:buFont typeface="Arial" pitchFamily="34" charset="0"/>
              <a:buChar char="•"/>
            </a:pPr>
            <a:r>
              <a:rPr lang="en-GB" baseline="0"/>
              <a:t>Finally, ask if they have any additional questions.</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12</a:t>
            </a:fld>
            <a:endParaRPr lang="en-GB"/>
          </a:p>
        </p:txBody>
      </p:sp>
    </p:spTree>
    <p:extLst>
      <p:ext uri="{BB962C8B-B14F-4D97-AF65-F5344CB8AC3E}">
        <p14:creationId xmlns:p14="http://schemas.microsoft.com/office/powerpoint/2010/main" val="1002250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Give them a short overview of the GovernWell induction</a:t>
            </a:r>
            <a:r>
              <a:rPr lang="en-GB" baseline="0" dirty="0"/>
              <a:t> toolkit.</a:t>
            </a:r>
          </a:p>
          <a:p>
            <a:pPr marL="171450" indent="-171450">
              <a:buFont typeface="Arial" pitchFamily="34" charset="0"/>
              <a:buChar char="•"/>
            </a:pPr>
            <a:r>
              <a:rPr lang="en-GB" baseline="0" dirty="0"/>
              <a:t>Explain that it aims to complement the trust’s local induction by bringing the national perspective and attempts to answer some of the Frequently Asked Questions about the governor role. </a:t>
            </a:r>
          </a:p>
          <a:p>
            <a:pPr marL="171450" indent="-171450">
              <a:buFont typeface="Arial" pitchFamily="34" charset="0"/>
              <a:buChar char="•"/>
            </a:pPr>
            <a:r>
              <a:rPr lang="en-GB" baseline="0" dirty="0"/>
              <a:t>Each section has a separate workbook. </a:t>
            </a:r>
          </a:p>
          <a:p>
            <a:pPr marL="171450" indent="-171450">
              <a:buFont typeface="Arial" pitchFamily="34" charset="0"/>
              <a:buChar char="•"/>
            </a:pPr>
            <a:r>
              <a:rPr lang="en-GB" baseline="0" dirty="0"/>
              <a:t>Explain how you intend to work through them in your trust (when, will they be linked to other events, will they do it all in groups or some on their own etc.)</a:t>
            </a:r>
            <a:endParaRPr lang="en-GB" dirty="0"/>
          </a:p>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2</a:t>
            </a:fld>
            <a:endParaRPr lang="en-GB"/>
          </a:p>
        </p:txBody>
      </p:sp>
    </p:spTree>
    <p:extLst>
      <p:ext uri="{BB962C8B-B14F-4D97-AF65-F5344CB8AC3E}">
        <p14:creationId xmlns:p14="http://schemas.microsoft.com/office/powerpoint/2010/main" val="861349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Go over the objectives for the session and make sure they are clear about why they are here.</a:t>
            </a:r>
          </a:p>
          <a:p>
            <a:pPr marL="171450" indent="-171450">
              <a:buFont typeface="Arial" pitchFamily="34" charset="0"/>
              <a:buChar char="•"/>
            </a:pPr>
            <a:r>
              <a:rPr lang="en-GB" dirty="0"/>
              <a:t>Emphasise the importance of making the induction work for them – they share the responsibility with the</a:t>
            </a:r>
            <a:r>
              <a:rPr lang="en-GB" baseline="0" dirty="0"/>
              <a:t> trust in making sure they have all the information they need, and in a format that they understand.</a:t>
            </a:r>
            <a:endParaRPr lang="en-GB" dirty="0"/>
          </a:p>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3</a:t>
            </a:fld>
            <a:endParaRPr lang="en-GB"/>
          </a:p>
        </p:txBody>
      </p:sp>
    </p:spTree>
    <p:extLst>
      <p:ext uri="{BB962C8B-B14F-4D97-AF65-F5344CB8AC3E}">
        <p14:creationId xmlns:p14="http://schemas.microsoft.com/office/powerpoint/2010/main" val="1388833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4</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Review the structure of the workbooks</a:t>
            </a:r>
            <a:r>
              <a:rPr lang="en-GB" baseline="0" dirty="0"/>
              <a:t> and ensure they are all clear. </a:t>
            </a:r>
          </a:p>
          <a:p>
            <a:pPr marL="171450" indent="-171450">
              <a:buFont typeface="Arial" pitchFamily="34" charset="0"/>
              <a:buChar char="•"/>
            </a:pPr>
            <a:r>
              <a:rPr lang="en-GB" baseline="0" dirty="0"/>
              <a:t>It might be good here to reiterate how your trust plans to use them.</a:t>
            </a:r>
            <a:endParaRPr lang="en-GB" dirty="0"/>
          </a:p>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5</a:t>
            </a:fld>
            <a:endParaRPr lang="en-GB"/>
          </a:p>
        </p:txBody>
      </p:sp>
    </p:spTree>
    <p:extLst>
      <p:ext uri="{BB962C8B-B14F-4D97-AF65-F5344CB8AC3E}">
        <p14:creationId xmlns:p14="http://schemas.microsoft.com/office/powerpoint/2010/main" val="3281838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Explain where the induction toolkit fits in the overall GovernWell</a:t>
            </a:r>
            <a:r>
              <a:rPr lang="en-GB" baseline="0" dirty="0"/>
              <a:t> programme – this is to show the level of the information provided and where other information can be accessed. In our experience being clear from the outset that this is not going to answer every question they have about the detail of NHS finances helps you work through the toolkit effectively. </a:t>
            </a:r>
          </a:p>
          <a:p>
            <a:pPr marL="171450" indent="-171450">
              <a:buFont typeface="Arial" pitchFamily="34" charset="0"/>
              <a:buChar char="•"/>
            </a:pPr>
            <a:r>
              <a:rPr lang="en-GB" baseline="0" dirty="0"/>
              <a:t>Pre-election: this information is aimed at people thinking about standing for election and described what the role is about, it is freely available on the </a:t>
            </a:r>
            <a:r>
              <a:rPr lang="en-GB" baseline="0" dirty="0" err="1"/>
              <a:t>Governwell</a:t>
            </a:r>
            <a:r>
              <a:rPr lang="en-GB" baseline="0" dirty="0"/>
              <a:t> website.</a:t>
            </a:r>
          </a:p>
          <a:p>
            <a:pPr marL="171450" indent="-171450">
              <a:buFont typeface="Arial" pitchFamily="34" charset="0"/>
              <a:buChar char="•"/>
            </a:pPr>
            <a:r>
              <a:rPr lang="en-GB" baseline="0" dirty="0"/>
              <a:t>The Core Skills day is a one-day face to face course or an online course that follows on from the induction toolkit.</a:t>
            </a:r>
          </a:p>
          <a:p>
            <a:pPr marL="171450" indent="-171450">
              <a:buFont typeface="Arial" pitchFamily="34" charset="0"/>
              <a:buChar char="•"/>
            </a:pPr>
            <a:r>
              <a:rPr lang="en-GB" baseline="0" dirty="0"/>
              <a:t>The Specialist Skills are one-day face to face courses for when they are more experienced in the role, currently available are: Accountability, Effective Questioning, NHS Finance and Business Skills, The governor role in non-executive appointments, and Member and Patient Engagement.</a:t>
            </a:r>
          </a:p>
          <a:p>
            <a:pPr marL="171450" indent="-171450">
              <a:buFont typeface="Arial" pitchFamily="34" charset="0"/>
              <a:buChar char="•"/>
            </a:pPr>
            <a:r>
              <a:rPr lang="en-GB" baseline="0" dirty="0"/>
              <a:t>Since 2015, NHS Providers has an enhanced offer for governors including the products listed above.</a:t>
            </a:r>
          </a:p>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6</a:t>
            </a:fld>
            <a:endParaRPr lang="en-GB"/>
          </a:p>
        </p:txBody>
      </p:sp>
    </p:spTree>
    <p:extLst>
      <p:ext uri="{BB962C8B-B14F-4D97-AF65-F5344CB8AC3E}">
        <p14:creationId xmlns:p14="http://schemas.microsoft.com/office/powerpoint/2010/main" val="1002250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Using the expanded information</a:t>
            </a:r>
            <a:r>
              <a:rPr lang="en-GB" baseline="0" dirty="0"/>
              <a:t> in the workbook, talk through each of these points and relate them to your trust. </a:t>
            </a:r>
          </a:p>
          <a:p>
            <a:pPr marL="171450" indent="-171450">
              <a:buFont typeface="Arial" pitchFamily="34" charset="0"/>
              <a:buChar char="•"/>
            </a:pPr>
            <a:r>
              <a:rPr lang="en-GB" baseline="0" dirty="0"/>
              <a:t>Point out any which you have already covered with them and those which are planned (e.g. touring the trust).</a:t>
            </a:r>
          </a:p>
          <a:p>
            <a:pPr marL="171450" indent="-171450">
              <a:buFont typeface="Arial" pitchFamily="34" charset="0"/>
              <a:buChar char="•"/>
            </a:pPr>
            <a:r>
              <a:rPr lang="en-GB" baseline="0" dirty="0"/>
              <a:t>You might want to ask them if there are any others they can think of to add to the list.</a:t>
            </a:r>
          </a:p>
        </p:txBody>
      </p:sp>
      <p:sp>
        <p:nvSpPr>
          <p:cNvPr id="4" name="Slide Number Placeholder 3"/>
          <p:cNvSpPr>
            <a:spLocks noGrp="1"/>
          </p:cNvSpPr>
          <p:nvPr>
            <p:ph type="sldNum" sz="quarter" idx="10"/>
          </p:nvPr>
        </p:nvSpPr>
        <p:spPr/>
        <p:txBody>
          <a:bodyPr/>
          <a:lstStyle/>
          <a:p>
            <a:fld id="{D095023A-A5BC-4D98-95C4-99010BDCB6E5}" type="slidenum">
              <a:rPr lang="en-GB" smtClean="0"/>
              <a:t>7</a:t>
            </a:fld>
            <a:endParaRPr lang="en-GB"/>
          </a:p>
        </p:txBody>
      </p:sp>
    </p:spTree>
    <p:extLst>
      <p:ext uri="{BB962C8B-B14F-4D97-AF65-F5344CB8AC3E}">
        <p14:creationId xmlns:p14="http://schemas.microsoft.com/office/powerpoint/2010/main" val="1002250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Let</a:t>
            </a:r>
            <a:r>
              <a:rPr lang="en-GB" baseline="0" dirty="0"/>
              <a:t> them know where they can access the documents.</a:t>
            </a:r>
          </a:p>
          <a:p>
            <a:pPr marL="171450" indent="-171450">
              <a:buFont typeface="Arial" pitchFamily="34" charset="0"/>
              <a:buChar char="•"/>
            </a:pPr>
            <a:r>
              <a:rPr lang="en-GB" baseline="0" dirty="0"/>
              <a:t>If possible, bring copies of some of them for the governors e.g. the trust constitution.</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8</a:t>
            </a:fld>
            <a:endParaRPr lang="en-GB"/>
          </a:p>
        </p:txBody>
      </p:sp>
    </p:spTree>
    <p:extLst>
      <p:ext uri="{BB962C8B-B14F-4D97-AF65-F5344CB8AC3E}">
        <p14:creationId xmlns:p14="http://schemas.microsoft.com/office/powerpoint/2010/main" val="1002250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To get them started show them the short video clip of other</a:t>
            </a:r>
            <a:r>
              <a:rPr lang="en-GB" baseline="0" dirty="0"/>
              <a:t> governors talking about what motivated them to take up the role.</a:t>
            </a:r>
          </a:p>
          <a:p>
            <a:pPr marL="171450" indent="-171450">
              <a:buFont typeface="Arial" pitchFamily="34" charset="0"/>
              <a:buChar char="•"/>
            </a:pPr>
            <a:r>
              <a:rPr lang="en-GB" baseline="0" dirty="0"/>
              <a:t>Then direct them to the questions in their workbook – allow 5-10 minutes for them to complete them.</a:t>
            </a:r>
          </a:p>
          <a:p>
            <a:pPr marL="171450" indent="-171450">
              <a:buFont typeface="Arial" pitchFamily="34" charset="0"/>
              <a:buChar char="•"/>
            </a:pPr>
            <a:r>
              <a:rPr lang="en-GB" baseline="0" dirty="0"/>
              <a:t>Depending on group size, you could ask them to share in pairs or small groups as way of getting to know each other better, allow 10-15 minutes for sharing.</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9</a:t>
            </a:fld>
            <a:endParaRPr lang="en-GB"/>
          </a:p>
        </p:txBody>
      </p:sp>
    </p:spTree>
    <p:extLst>
      <p:ext uri="{BB962C8B-B14F-4D97-AF65-F5344CB8AC3E}">
        <p14:creationId xmlns:p14="http://schemas.microsoft.com/office/powerpoint/2010/main" val="1002250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9360" y="1597820"/>
            <a:ext cx="8527143" cy="1102519"/>
          </a:xfrm>
        </p:spPr>
        <p:txBody>
          <a:bodyPr/>
          <a:lstStyle/>
          <a:p>
            <a:r>
              <a:rPr lang="en-GB"/>
              <a:t>Click to edit Master title style</a:t>
            </a:r>
            <a:endParaRPr lang="en-US"/>
          </a:p>
        </p:txBody>
      </p:sp>
      <p:sp>
        <p:nvSpPr>
          <p:cNvPr id="3" name="Subtitle 2"/>
          <p:cNvSpPr>
            <a:spLocks noGrp="1"/>
          </p:cNvSpPr>
          <p:nvPr>
            <p:ph type="subTitle" idx="1"/>
          </p:nvPr>
        </p:nvSpPr>
        <p:spPr>
          <a:xfrm>
            <a:off x="299360" y="2914650"/>
            <a:ext cx="8527143" cy="1314450"/>
          </a:xfrm>
        </p:spPr>
        <p:txBody>
          <a:bodyPr>
            <a:normAutofit/>
          </a:bodyPr>
          <a:lstStyle>
            <a:lvl1pPr marL="198000" indent="-198000" algn="l">
              <a:buFont typeface="Arial"/>
              <a:buChar char="•"/>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66C4606C-862E-2545-BB50-A961AAB966BD}" type="datetime1">
              <a:rPr lang="en-GB" smtClean="0"/>
              <a:t>09/03/2020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729F6A8-55DA-1E4C-84E2-DE0FFA5A092F}" type="datetime1">
              <a:rPr lang="en-GB" smtClean="0"/>
              <a:t>09/03/2020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C2C29C6-B438-EC4B-AD12-BDCDBFF92202}" type="datetime1">
              <a:rPr lang="en-GB" smtClean="0"/>
              <a:t>09/03/2020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marL="198000" indent="-198000">
              <a:buFont typeface="Arial"/>
              <a:buChar char="•"/>
              <a:defRPr/>
            </a:lvl1pPr>
            <a:lvl2pPr>
              <a:defRPr sz="2000"/>
            </a:lvl2pPr>
            <a:lvl3pPr>
              <a:defRPr sz="2000"/>
            </a:lvl3pPr>
            <a:lvl4pPr>
              <a:defRPr sz="2000"/>
            </a:lvl4pPr>
            <a:lvl5pPr>
              <a:defRPr sz="20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9E321298-6676-E14F-8F24-CC61D09A3836}" type="datetime1">
              <a:rPr lang="en-GB" smtClean="0"/>
              <a:t>09/03/2020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720116" y="4767264"/>
            <a:ext cx="2265133" cy="273844"/>
          </a:xfrm>
        </p:spPr>
        <p:txBody>
          <a:bodyPr/>
          <a:lstStyle>
            <a:lvl1pPr>
              <a:defRPr sz="1000"/>
            </a:lvl1pPr>
          </a:lstStyle>
          <a:p>
            <a:fld id="{4C4AFE59-3830-674D-8C76-C2A107404CE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1135" y="734786"/>
            <a:ext cx="3804330" cy="956853"/>
          </a:xfrm>
        </p:spPr>
        <p:txBody>
          <a:bodyPr anchor="t">
            <a:noAutofit/>
          </a:bodyPr>
          <a:lstStyle>
            <a:lvl1pPr algn="l">
              <a:lnSpc>
                <a:spcPct val="70000"/>
              </a:lnSpc>
              <a:defRPr sz="4000" b="0" kern="900" cap="all">
                <a:solidFill>
                  <a:schemeClr val="accent2"/>
                </a:solidFill>
                <a:latin typeface="+mj-lt"/>
              </a:defRPr>
            </a:lvl1pPr>
          </a:lstStyle>
          <a:p>
            <a:r>
              <a:rPr lang="en-GB"/>
              <a:t>Click to edit Master title style</a:t>
            </a:r>
            <a:endParaRPr lang="en-US"/>
          </a:p>
        </p:txBody>
      </p:sp>
      <p:sp>
        <p:nvSpPr>
          <p:cNvPr id="3" name="Text Placeholder 2"/>
          <p:cNvSpPr>
            <a:spLocks noGrp="1"/>
          </p:cNvSpPr>
          <p:nvPr>
            <p:ph type="body" idx="1"/>
          </p:nvPr>
        </p:nvSpPr>
        <p:spPr>
          <a:xfrm>
            <a:off x="5361217" y="2347232"/>
            <a:ext cx="3441927" cy="2283108"/>
          </a:xfrm>
        </p:spPr>
        <p:txBody>
          <a:bodyPr anchor="b">
            <a:normAutofit/>
          </a:bodyPr>
          <a:lstStyle>
            <a:lvl1pPr marL="0" indent="0" algn="r">
              <a:lnSpc>
                <a:spcPct val="70000"/>
              </a:lnSpc>
              <a:spcBef>
                <a:spcPts val="0"/>
              </a:spcBef>
              <a:buNone/>
              <a:defRPr sz="2200" b="1">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a:p>
            <a:pPr lvl="1"/>
            <a:r>
              <a:rPr lang="en-GB"/>
              <a:t>Second level</a:t>
            </a:r>
          </a:p>
          <a:p>
            <a:pPr lvl="2"/>
            <a:r>
              <a:rPr lang="en-GB"/>
              <a:t>Third level</a:t>
            </a:r>
          </a:p>
        </p:txBody>
      </p:sp>
      <p:sp>
        <p:nvSpPr>
          <p:cNvPr id="4" name="Date Placeholder 3"/>
          <p:cNvSpPr>
            <a:spLocks noGrp="1"/>
          </p:cNvSpPr>
          <p:nvPr>
            <p:ph type="dt" sz="half" idx="10"/>
          </p:nvPr>
        </p:nvSpPr>
        <p:spPr/>
        <p:txBody>
          <a:bodyPr/>
          <a:lstStyle/>
          <a:p>
            <a:fld id="{FE715FDB-AF90-AB4C-B68E-259C5EFD6E84}" type="datetime1">
              <a:rPr lang="en-GB" smtClean="0"/>
              <a:t>09/03/2020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937663" y="4767264"/>
            <a:ext cx="2133600" cy="273844"/>
          </a:xfrm>
        </p:spPr>
        <p:txBody>
          <a:bodyPr/>
          <a:lstStyle>
            <a:lvl1pPr>
              <a:defRPr sz="1000"/>
            </a:lvl1pPr>
          </a:lstStyle>
          <a:p>
            <a:fld id="{4C4AFE59-3830-674D-8C76-C2A107404CE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6E197CB-607E-2349-87BF-F40D83FEF621}" type="datetime1">
              <a:rPr lang="en-GB" smtClean="0"/>
              <a:t>09/03/2020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66AEA25-39E6-7C4A-A579-756CE692EB4C}" type="datetime1">
              <a:rPr lang="en-GB" smtClean="0"/>
              <a:t>09/03/2020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4847A767-CEF7-AB4E-9680-F1E2FBAC7D88}" type="datetime1">
              <a:rPr lang="en-GB" smtClean="0"/>
              <a:t>09/03/2020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E53B2-D2C9-3143-8FD0-6C0790F958F1}" type="datetime1">
              <a:rPr lang="en-GB" smtClean="0"/>
              <a:t>09/03/2020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F81E19C-8C5A-4949-814F-2D5AA739E568}" type="datetime1">
              <a:rPr lang="en-GB" smtClean="0"/>
              <a:t>09/03/2020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DF1A723-A481-E044-8E0E-BE9012BA4744}" type="datetime1">
              <a:rPr lang="en-GB" smtClean="0"/>
              <a:t>09/03/2020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674" y="708290"/>
            <a:ext cx="8674619" cy="379362"/>
          </a:xfrm>
          <a:prstGeom prst="rect">
            <a:avLst/>
          </a:prstGeom>
        </p:spPr>
        <p:txBody>
          <a:bodyPr vert="horz" lIns="91440" tIns="45720" rIns="91440" bIns="45720" rtlCol="0" anchor="t">
            <a:noAutofit/>
          </a:bodyPr>
          <a:lstStyle/>
          <a:p>
            <a:r>
              <a:rPr lang="en-GB" dirty="0"/>
              <a:t>Click to edit Master title style</a:t>
            </a:r>
            <a:endParaRPr lang="en-US" dirty="0"/>
          </a:p>
        </p:txBody>
      </p:sp>
      <p:sp>
        <p:nvSpPr>
          <p:cNvPr id="3" name="Text Placeholder 2"/>
          <p:cNvSpPr>
            <a:spLocks noGrp="1"/>
          </p:cNvSpPr>
          <p:nvPr>
            <p:ph type="body" idx="1"/>
          </p:nvPr>
        </p:nvSpPr>
        <p:spPr>
          <a:xfrm>
            <a:off x="179098" y="1200151"/>
            <a:ext cx="8674619" cy="33944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08CBF86-AE12-734B-8DE1-B25B70478D96}" type="datetime1">
              <a:rPr lang="en-GB" smtClean="0"/>
              <a:t>09/03/2020</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C4AFE59-3830-674D-8C76-C2A107404CE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457200" rtl="0" eaLnBrk="1" latinLnBrk="0" hangingPunct="1">
        <a:spcBef>
          <a:spcPct val="0"/>
        </a:spcBef>
        <a:buNone/>
        <a:defRPr sz="2900" kern="1200" spc="-100">
          <a:solidFill>
            <a:schemeClr val="accent2"/>
          </a:solidFill>
          <a:latin typeface="+mj-lt"/>
          <a:ea typeface="+mj-ea"/>
          <a:cs typeface="+mj-cs"/>
        </a:defRPr>
      </a:lvl1pPr>
    </p:titleStyle>
    <p:bodyStyle>
      <a:lvl1pPr marL="198000" indent="-198000" algn="l" defTabSz="457200" rtl="0" eaLnBrk="1" latinLnBrk="0" hangingPunct="1">
        <a:spcBef>
          <a:spcPts val="0"/>
        </a:spcBef>
        <a:buClr>
          <a:schemeClr val="accent1"/>
        </a:buClr>
        <a:buFont typeface="Arial"/>
        <a:buChar char="•"/>
        <a:defRPr sz="2200" kern="1200">
          <a:solidFill>
            <a:schemeClr val="tx1"/>
          </a:solidFill>
          <a:latin typeface="+mn-lt"/>
          <a:ea typeface="+mn-ea"/>
          <a:cs typeface="+mn-cs"/>
        </a:defRPr>
      </a:lvl1pPr>
      <a:lvl2pPr marL="427038" indent="-209550"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2pPr>
      <a:lvl3pPr marL="635000" indent="-190500"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3pPr>
      <a:lvl4pPr marL="906463" indent="-217488"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4pPr>
      <a:lvl5pPr marL="1133475" indent="-217488"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W wide P2 X2HIGH_1.jpg"/>
          <p:cNvPicPr>
            <a:picLocks noChangeAspect="1"/>
          </p:cNvPicPr>
          <p:nvPr/>
        </p:nvPicPr>
        <p:blipFill>
          <a:blip r:embed="rId3">
            <a:alphaModFix amt="24000"/>
            <a:extLst>
              <a:ext uri="{28A0092B-C50C-407E-A947-70E740481C1C}">
                <a14:useLocalDpi xmlns:a14="http://schemas.microsoft.com/office/drawing/2010/main" val="0"/>
              </a:ext>
            </a:extLst>
          </a:blip>
          <a:stretch>
            <a:fillRect/>
          </a:stretch>
        </p:blipFill>
        <p:spPr>
          <a:xfrm rot="10800000">
            <a:off x="567" y="0"/>
            <a:ext cx="9143433" cy="5143500"/>
          </a:xfrm>
          <a:prstGeom prst="rect">
            <a:avLst/>
          </a:prstGeom>
        </p:spPr>
      </p:pic>
      <p:sp>
        <p:nvSpPr>
          <p:cNvPr id="5" name="Title 1"/>
          <p:cNvSpPr txBox="1">
            <a:spLocks/>
          </p:cNvSpPr>
          <p:nvPr/>
        </p:nvSpPr>
        <p:spPr bwMode="auto">
          <a:xfrm>
            <a:off x="114351" y="2208047"/>
            <a:ext cx="8591873" cy="24487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70000"/>
              </a:lnSpc>
              <a:spcBef>
                <a:spcPct val="0"/>
              </a:spcBef>
              <a:spcAft>
                <a:spcPts val="0"/>
              </a:spcAft>
              <a:buClrTx/>
              <a:buSzTx/>
              <a:buFontTx/>
              <a:buNone/>
              <a:tabLst/>
              <a:defRPr/>
            </a:pPr>
            <a:r>
              <a:rPr kumimoji="0" lang="en-GB" sz="4000" b="0" i="0" u="none" strike="noStrike" kern="0" spc="-100" normalizeH="0" noProof="0" dirty="0">
                <a:ln>
                  <a:noFill/>
                </a:ln>
                <a:solidFill>
                  <a:schemeClr val="accent6"/>
                </a:solidFill>
                <a:effectLst/>
                <a:uLnTx/>
                <a:uFillTx/>
                <a:latin typeface="Calibri"/>
                <a:ea typeface="+mj-ea"/>
                <a:cs typeface="Calibri"/>
              </a:rPr>
              <a:t>Induction </a:t>
            </a:r>
            <a:r>
              <a:rPr kumimoji="0" lang="en-GB" sz="4000" b="0" i="0" u="none" strike="noStrike" kern="0" spc="-100" normalizeH="0" noProof="0" dirty="0" smtClean="0">
                <a:ln>
                  <a:noFill/>
                </a:ln>
                <a:solidFill>
                  <a:schemeClr val="accent6"/>
                </a:solidFill>
                <a:effectLst/>
                <a:uLnTx/>
                <a:uFillTx/>
                <a:latin typeface="Calibri"/>
                <a:ea typeface="+mj-ea"/>
                <a:cs typeface="Calibri"/>
              </a:rPr>
              <a:t>toolkit</a:t>
            </a:r>
          </a:p>
          <a:p>
            <a:pPr marL="0" marR="0" lvl="0" indent="0" algn="l" defTabSz="914400" rtl="0" eaLnBrk="0" fontAlgn="base" latinLnBrk="0" hangingPunct="0">
              <a:spcBef>
                <a:spcPct val="0"/>
              </a:spcBef>
              <a:spcAft>
                <a:spcPts val="0"/>
              </a:spcAft>
              <a:buClrTx/>
              <a:buSzTx/>
              <a:buFontTx/>
              <a:buNone/>
              <a:tabLst/>
              <a:defRPr/>
            </a:pPr>
            <a:endParaRPr kumimoji="0" lang="en-GB" sz="1600" b="0" i="0" u="none" strike="noStrike" kern="0" spc="-100" normalizeH="0" noProof="0" dirty="0">
              <a:ln>
                <a:noFill/>
              </a:ln>
              <a:solidFill>
                <a:schemeClr val="accent1"/>
              </a:solidFill>
              <a:effectLst/>
              <a:uLnTx/>
              <a:uFillTx/>
              <a:latin typeface="Calibri"/>
              <a:ea typeface="+mj-ea"/>
              <a:cs typeface="Calibri"/>
            </a:endParaRPr>
          </a:p>
          <a:p>
            <a:pPr marL="0" marR="0" lvl="0" indent="0" algn="l" defTabSz="914400" rtl="0" eaLnBrk="0" fontAlgn="base" latinLnBrk="0" hangingPunct="0">
              <a:lnSpc>
                <a:spcPct val="0"/>
              </a:lnSpc>
              <a:spcBef>
                <a:spcPct val="0"/>
              </a:spcBef>
              <a:spcAft>
                <a:spcPts val="0"/>
              </a:spcAft>
              <a:buClrTx/>
              <a:buSzTx/>
              <a:buFontTx/>
              <a:buNone/>
              <a:tabLst/>
              <a:defRPr/>
            </a:pPr>
            <a:endParaRPr lang="en-GB" sz="4000" kern="0" cap="all" spc="-100" dirty="0">
              <a:solidFill>
                <a:srgbClr val="00633F"/>
              </a:solidFill>
              <a:latin typeface="Calibri"/>
              <a:ea typeface="+mj-ea"/>
              <a:cs typeface="Calibri"/>
            </a:endParaRPr>
          </a:p>
          <a:p>
            <a:pPr marL="0" marR="0" lvl="0" indent="0" defTabSz="914400" rtl="0" eaLnBrk="0" fontAlgn="base" latinLnBrk="0" hangingPunct="0">
              <a:spcBef>
                <a:spcPct val="0"/>
              </a:spcBef>
              <a:spcAft>
                <a:spcPts val="0"/>
              </a:spcAft>
              <a:buClrTx/>
              <a:buSzTx/>
              <a:buFontTx/>
              <a:buNone/>
              <a:tabLst/>
              <a:defRPr/>
            </a:pPr>
            <a:r>
              <a:rPr kumimoji="0" lang="en-GB" sz="4400" b="0" i="0" u="none" strike="noStrike" kern="0" cap="all" spc="-100" normalizeH="0" baseline="0" noProof="0" dirty="0" smtClean="0">
                <a:ln>
                  <a:noFill/>
                </a:ln>
                <a:solidFill>
                  <a:schemeClr val="accent1"/>
                </a:solidFill>
                <a:effectLst/>
                <a:uLnTx/>
                <a:uFillTx/>
                <a:latin typeface="Calibri"/>
                <a:ea typeface="+mj-ea"/>
                <a:cs typeface="Calibri"/>
              </a:rPr>
              <a:t>1</a:t>
            </a:r>
            <a:r>
              <a:rPr kumimoji="0" lang="en-GB" sz="4400" b="0" i="0" u="none" strike="noStrike" kern="0" cap="all" spc="-100" normalizeH="0" baseline="0" noProof="0" dirty="0">
                <a:ln>
                  <a:noFill/>
                </a:ln>
                <a:solidFill>
                  <a:schemeClr val="accent1"/>
                </a:solidFill>
                <a:effectLst/>
                <a:uLnTx/>
                <a:uFillTx/>
                <a:latin typeface="Calibri"/>
                <a:ea typeface="+mj-ea"/>
                <a:cs typeface="Calibri"/>
              </a:rPr>
              <a:t>. introduction</a:t>
            </a:r>
            <a:br>
              <a:rPr kumimoji="0" lang="en-GB" sz="4400" b="0" i="0" u="none" strike="noStrike" kern="0" cap="all" spc="-100" normalizeH="0" baseline="0" noProof="0" dirty="0">
                <a:ln>
                  <a:noFill/>
                </a:ln>
                <a:solidFill>
                  <a:schemeClr val="accent1"/>
                </a:solidFill>
                <a:effectLst/>
                <a:uLnTx/>
                <a:uFillTx/>
                <a:latin typeface="Calibri"/>
                <a:ea typeface="+mj-ea"/>
                <a:cs typeface="Calibri"/>
              </a:rPr>
            </a:br>
            <a:r>
              <a:rPr kumimoji="0" lang="en-GB" sz="4400" b="0" i="0" u="none" strike="noStrike" kern="0" cap="all" spc="-100" normalizeH="0" baseline="0" noProof="0" dirty="0">
                <a:ln>
                  <a:noFill/>
                </a:ln>
                <a:solidFill>
                  <a:schemeClr val="accent1"/>
                </a:solidFill>
                <a:effectLst/>
                <a:uLnTx/>
                <a:uFillTx/>
                <a:latin typeface="Calibri"/>
                <a:ea typeface="+mj-ea"/>
                <a:cs typeface="Calibri"/>
              </a:rPr>
              <a:t/>
            </a:r>
            <a:br>
              <a:rPr kumimoji="0" lang="en-GB" sz="4400" b="0" i="0" u="none" strike="noStrike" kern="0" cap="all" spc="-100" normalizeH="0" baseline="0" noProof="0" dirty="0">
                <a:ln>
                  <a:noFill/>
                </a:ln>
                <a:solidFill>
                  <a:schemeClr val="accent1"/>
                </a:solidFill>
                <a:effectLst/>
                <a:uLnTx/>
                <a:uFillTx/>
                <a:latin typeface="Calibri"/>
                <a:ea typeface="+mj-ea"/>
                <a:cs typeface="Calibri"/>
              </a:rPr>
            </a:br>
            <a:endParaRPr kumimoji="0" lang="en-US" sz="4400" b="0" i="0" u="none" strike="noStrike" kern="0" cap="all" spc="-100" normalizeH="0" baseline="0" noProof="0" dirty="0">
              <a:ln>
                <a:noFill/>
              </a:ln>
              <a:solidFill>
                <a:schemeClr val="accent1"/>
              </a:solidFill>
              <a:effectLst/>
              <a:uLnTx/>
              <a:uFillTx/>
              <a:latin typeface="Calibri" charset="0"/>
              <a:ea typeface="+mj-ea"/>
              <a:cs typeface="Calibri"/>
            </a:endParaRPr>
          </a:p>
        </p:txBody>
      </p:sp>
      <p:sp>
        <p:nvSpPr>
          <p:cNvPr id="8" name="Title 1"/>
          <p:cNvSpPr txBox="1">
            <a:spLocks/>
          </p:cNvSpPr>
          <p:nvPr/>
        </p:nvSpPr>
        <p:spPr bwMode="auto">
          <a:xfrm>
            <a:off x="6452127" y="4861414"/>
            <a:ext cx="2574195" cy="3119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ts val="5000"/>
              </a:lnSpc>
              <a:spcBef>
                <a:spcPct val="0"/>
              </a:spcBef>
              <a:spcAft>
                <a:spcPts val="1200"/>
              </a:spcAft>
              <a:defRPr sz="5000" b="0" cap="all" spc="-100">
                <a:solidFill>
                  <a:srgbClr val="E84621"/>
                </a:solidFill>
                <a:latin typeface="Calibri"/>
                <a:ea typeface="+mj-ea"/>
                <a:cs typeface="Calibri"/>
              </a:defRPr>
            </a:lvl1pPr>
            <a:lvl2pPr algn="l" rtl="0" eaLnBrk="0" fontAlgn="base" hangingPunct="0">
              <a:spcBef>
                <a:spcPct val="0"/>
              </a:spcBef>
              <a:spcAft>
                <a:spcPct val="0"/>
              </a:spcAft>
              <a:defRPr sz="3200">
                <a:solidFill>
                  <a:srgbClr val="C00848"/>
                </a:solidFill>
                <a:latin typeface="Calibri" charset="0"/>
                <a:ea typeface="Geneva" charset="0"/>
                <a:cs typeface="Geneva" charset="0"/>
              </a:defRPr>
            </a:lvl2pPr>
            <a:lvl3pPr algn="l" rtl="0" eaLnBrk="0" fontAlgn="base" hangingPunct="0">
              <a:spcBef>
                <a:spcPct val="0"/>
              </a:spcBef>
              <a:spcAft>
                <a:spcPct val="0"/>
              </a:spcAft>
              <a:defRPr sz="3200">
                <a:solidFill>
                  <a:srgbClr val="C00848"/>
                </a:solidFill>
                <a:latin typeface="Calibri" charset="0"/>
                <a:ea typeface="Geneva" charset="0"/>
                <a:cs typeface="Geneva" charset="0"/>
              </a:defRPr>
            </a:lvl3pPr>
            <a:lvl4pPr algn="l" rtl="0" eaLnBrk="0" fontAlgn="base" hangingPunct="0">
              <a:spcBef>
                <a:spcPct val="0"/>
              </a:spcBef>
              <a:spcAft>
                <a:spcPct val="0"/>
              </a:spcAft>
              <a:defRPr sz="3200">
                <a:solidFill>
                  <a:srgbClr val="C00848"/>
                </a:solidFill>
                <a:latin typeface="Calibri" charset="0"/>
                <a:ea typeface="Geneva" charset="0"/>
                <a:cs typeface="Geneva" charset="0"/>
              </a:defRPr>
            </a:lvl4pPr>
            <a:lvl5pPr algn="l" rtl="0" eaLnBrk="0" fontAlgn="base" hangingPunct="0">
              <a:spcBef>
                <a:spcPct val="0"/>
              </a:spcBef>
              <a:spcAft>
                <a:spcPct val="0"/>
              </a:spcAft>
              <a:defRPr sz="3200">
                <a:solidFill>
                  <a:srgbClr val="C00848"/>
                </a:solidFill>
                <a:latin typeface="Calibri" charset="0"/>
                <a:ea typeface="Geneva" charset="0"/>
                <a:cs typeface="Geneva" charset="0"/>
              </a:defRPr>
            </a:lvl5pPr>
            <a:lvl6pPr marL="457200" algn="l" rtl="0" fontAlgn="base">
              <a:spcBef>
                <a:spcPct val="0"/>
              </a:spcBef>
              <a:spcAft>
                <a:spcPct val="0"/>
              </a:spcAft>
              <a:defRPr sz="3200" b="1">
                <a:solidFill>
                  <a:schemeClr val="tx2"/>
                </a:solidFill>
                <a:latin typeface="Arial" charset="0"/>
                <a:ea typeface="Geneva" charset="0"/>
                <a:cs typeface="Geneva" charset="0"/>
              </a:defRPr>
            </a:lvl6pPr>
            <a:lvl7pPr marL="914400" algn="l" rtl="0" fontAlgn="base">
              <a:spcBef>
                <a:spcPct val="0"/>
              </a:spcBef>
              <a:spcAft>
                <a:spcPct val="0"/>
              </a:spcAft>
              <a:defRPr sz="3200" b="1">
                <a:solidFill>
                  <a:schemeClr val="tx2"/>
                </a:solidFill>
                <a:latin typeface="Arial" charset="0"/>
                <a:ea typeface="Geneva" charset="0"/>
                <a:cs typeface="Geneva" charset="0"/>
              </a:defRPr>
            </a:lvl7pPr>
            <a:lvl8pPr marL="1371600" algn="l" rtl="0" fontAlgn="base">
              <a:spcBef>
                <a:spcPct val="0"/>
              </a:spcBef>
              <a:spcAft>
                <a:spcPct val="0"/>
              </a:spcAft>
              <a:defRPr sz="3200" b="1">
                <a:solidFill>
                  <a:schemeClr val="tx2"/>
                </a:solidFill>
                <a:latin typeface="Arial" charset="0"/>
                <a:ea typeface="Geneva" charset="0"/>
                <a:cs typeface="Geneva" charset="0"/>
              </a:defRPr>
            </a:lvl8pPr>
            <a:lvl9pPr marL="1828800" algn="l" rtl="0" fontAlgn="base">
              <a:spcBef>
                <a:spcPct val="0"/>
              </a:spcBef>
              <a:spcAft>
                <a:spcPct val="0"/>
              </a:spcAft>
              <a:defRPr sz="3200" b="1">
                <a:solidFill>
                  <a:schemeClr val="tx2"/>
                </a:solidFill>
                <a:latin typeface="Arial" charset="0"/>
                <a:ea typeface="Geneva" charset="0"/>
                <a:cs typeface="Geneva" charset="0"/>
              </a:defRPr>
            </a:lvl9pPr>
          </a:lstStyle>
          <a:p>
            <a:pPr algn="r">
              <a:lnSpc>
                <a:spcPct val="70000"/>
              </a:lnSpc>
              <a:spcAft>
                <a:spcPts val="0"/>
              </a:spcAft>
            </a:pPr>
            <a:r>
              <a:rPr lang="en-GB" sz="900" cap="none" spc="-50" dirty="0">
                <a:solidFill>
                  <a:schemeClr val="bg1">
                    <a:lumMod val="75000"/>
                  </a:schemeClr>
                </a:solidFill>
              </a:rPr>
              <a:t>© GovernWell </a:t>
            </a:r>
            <a:r>
              <a:rPr lang="en-GB" sz="900" cap="none" spc="-50" dirty="0" smtClean="0">
                <a:solidFill>
                  <a:schemeClr val="bg1">
                    <a:lumMod val="75000"/>
                  </a:schemeClr>
                </a:solidFill>
              </a:rPr>
              <a:t>2019. </a:t>
            </a:r>
            <a:r>
              <a:rPr lang="en-GB" sz="900" cap="none" spc="-50" dirty="0">
                <a:solidFill>
                  <a:schemeClr val="bg1">
                    <a:lumMod val="75000"/>
                  </a:schemeClr>
                </a:solidFill>
              </a:rPr>
              <a:t>All Rights Reserved.</a:t>
            </a:r>
            <a:endParaRPr lang="en-US" sz="900" cap="none" spc="-50" dirty="0">
              <a:solidFill>
                <a:schemeClr val="bg1">
                  <a:lumMod val="75000"/>
                </a:schemeClr>
              </a:solidFill>
              <a:latin typeface="Calibri" charset="0"/>
            </a:endParaRPr>
          </a:p>
        </p:txBody>
      </p:sp>
      <p:cxnSp>
        <p:nvCxnSpPr>
          <p:cNvPr id="10" name="Straight Connector 9"/>
          <p:cNvCxnSpPr/>
          <p:nvPr/>
        </p:nvCxnSpPr>
        <p:spPr>
          <a:xfrm>
            <a:off x="228600" y="1562405"/>
            <a:ext cx="8686800" cy="1191"/>
          </a:xfrm>
          <a:prstGeom prst="line">
            <a:avLst/>
          </a:prstGeom>
          <a:ln w="6350" cap="flat" cmpd="sng" algn="ctr">
            <a:solidFill>
              <a:schemeClr val="accent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28600" y="4681486"/>
            <a:ext cx="8686800" cy="1191"/>
          </a:xfrm>
          <a:prstGeom prst="line">
            <a:avLst/>
          </a:prstGeom>
          <a:ln w="6350" cap="flat" cmpd="sng" algn="ctr">
            <a:solidFill>
              <a:schemeClr val="accent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9" name="Picture 8">
            <a:extLst>
              <a:ext uri="{FF2B5EF4-FFF2-40B4-BE49-F238E27FC236}">
                <a16:creationId xmlns:a16="http://schemas.microsoft.com/office/drawing/2014/main" xmlns="" id="{8C8CD080-C9DE-4323-BE8B-CC2108F5B3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450494"/>
            <a:ext cx="2391229" cy="890708"/>
          </a:xfrm>
          <a:prstGeom prst="rect">
            <a:avLst/>
          </a:prstGeom>
        </p:spPr>
      </p:pic>
      <p:pic>
        <p:nvPicPr>
          <p:cNvPr id="12" name="Picture 11">
            <a:extLst>
              <a:ext uri="{FF2B5EF4-FFF2-40B4-BE49-F238E27FC236}">
                <a16:creationId xmlns:a16="http://schemas.microsoft.com/office/drawing/2014/main" xmlns="" id="{79C663B6-025A-4665-8B79-3AACA9804B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51932" y="733000"/>
            <a:ext cx="4510922" cy="74204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chemeClr val="accent6"/>
                </a:solidFill>
              </a:rPr>
              <a:t>1.5 Getting started</a:t>
            </a:r>
          </a:p>
        </p:txBody>
      </p:sp>
      <p:cxnSp>
        <p:nvCxnSpPr>
          <p:cNvPr id="7" name="Straight Connector 6"/>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28600" y="4669649"/>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5" name="Content Placeholder 2"/>
          <p:cNvSpPr>
            <a:spLocks noGrp="1"/>
          </p:cNvSpPr>
          <p:nvPr>
            <p:ph idx="1"/>
          </p:nvPr>
        </p:nvSpPr>
        <p:spPr>
          <a:xfrm>
            <a:off x="228600" y="1377463"/>
            <a:ext cx="8674619" cy="3157904"/>
          </a:xfrm>
        </p:spPr>
        <p:txBody>
          <a:bodyPr>
            <a:noAutofit/>
          </a:bodyPr>
          <a:lstStyle/>
          <a:p>
            <a:pPr marL="0" indent="0">
              <a:lnSpc>
                <a:spcPct val="200000"/>
              </a:lnSpc>
              <a:buClr>
                <a:schemeClr val="tx1">
                  <a:lumMod val="50000"/>
                  <a:lumOff val="50000"/>
                </a:schemeClr>
              </a:buClr>
              <a:buNone/>
            </a:pPr>
            <a:r>
              <a:rPr lang="en-GB" sz="1800" b="1" dirty="0"/>
              <a:t>Cracking the code (see </a:t>
            </a:r>
            <a:r>
              <a:rPr lang="en-GB" sz="1800" b="1" dirty="0" smtClean="0"/>
              <a:t>page </a:t>
            </a:r>
            <a:r>
              <a:rPr lang="en-GB" sz="1800" b="1" dirty="0"/>
              <a:t>8)</a:t>
            </a:r>
          </a:p>
          <a:p>
            <a:pPr algn="ctr">
              <a:lnSpc>
                <a:spcPct val="200000"/>
              </a:lnSpc>
              <a:buClr>
                <a:schemeClr val="tx1">
                  <a:lumMod val="50000"/>
                  <a:lumOff val="50000"/>
                </a:schemeClr>
              </a:buClr>
            </a:pPr>
            <a:endParaRPr lang="en-GB" sz="600" b="1" dirty="0"/>
          </a:p>
          <a:p>
            <a:pPr marL="0" indent="0">
              <a:lnSpc>
                <a:spcPct val="119000"/>
              </a:lnSpc>
              <a:buNone/>
            </a:pPr>
            <a:r>
              <a:rPr lang="en-GB" sz="1800" kern="1400" dirty="0">
                <a:solidFill>
                  <a:srgbClr val="000000"/>
                </a:solidFill>
              </a:rPr>
              <a:t>“The trust board reported to the </a:t>
            </a:r>
            <a:r>
              <a:rPr lang="en-GB" sz="1800" kern="1400" dirty="0" err="1">
                <a:solidFill>
                  <a:srgbClr val="000000"/>
                </a:solidFill>
              </a:rPr>
              <a:t>CoG</a:t>
            </a:r>
            <a:r>
              <a:rPr lang="en-GB" sz="1800" kern="1400" dirty="0">
                <a:solidFill>
                  <a:srgbClr val="000000"/>
                </a:solidFill>
              </a:rPr>
              <a:t> that the CQC had carried out an unannounced inspection looking at IAPT. The CQC will report back to the ET and the </a:t>
            </a:r>
            <a:r>
              <a:rPr lang="en-GB" sz="1800" kern="1400" dirty="0" smtClean="0">
                <a:solidFill>
                  <a:srgbClr val="000000"/>
                </a:solidFill>
              </a:rPr>
              <a:t>chair</a:t>
            </a:r>
            <a:r>
              <a:rPr lang="en-GB" sz="1800" kern="1400" dirty="0">
                <a:solidFill>
                  <a:srgbClr val="000000"/>
                </a:solidFill>
              </a:rPr>
              <a:t>. The TB also reported that they had considered QIPP and CQUINs at the last meeting. </a:t>
            </a:r>
            <a:r>
              <a:rPr lang="en-GB" sz="1800" kern="1400" dirty="0" smtClean="0">
                <a:solidFill>
                  <a:srgbClr val="000000"/>
                </a:solidFill>
              </a:rPr>
              <a:t>At </a:t>
            </a:r>
            <a:r>
              <a:rPr lang="en-GB" sz="1800" kern="1400" dirty="0">
                <a:solidFill>
                  <a:srgbClr val="000000"/>
                </a:solidFill>
              </a:rPr>
              <a:t>the next </a:t>
            </a:r>
            <a:r>
              <a:rPr lang="en-GB" sz="1800" kern="1400" dirty="0" smtClean="0">
                <a:solidFill>
                  <a:srgbClr val="000000"/>
                </a:solidFill>
              </a:rPr>
              <a:t>finance committee </a:t>
            </a:r>
            <a:r>
              <a:rPr lang="en-GB" sz="1800" kern="1400" dirty="0">
                <a:solidFill>
                  <a:srgbClr val="000000"/>
                </a:solidFill>
              </a:rPr>
              <a:t>meeting, NEDs need to consider </a:t>
            </a:r>
            <a:r>
              <a:rPr lang="en-GB" sz="1800" kern="1400" dirty="0" smtClean="0">
                <a:solidFill>
                  <a:srgbClr val="000000"/>
                </a:solidFill>
              </a:rPr>
              <a:t>the </a:t>
            </a:r>
            <a:r>
              <a:rPr lang="en-GB" sz="1800" kern="1400" dirty="0" err="1">
                <a:solidFill>
                  <a:srgbClr val="000000"/>
                </a:solidFill>
              </a:rPr>
              <a:t>PbR</a:t>
            </a:r>
            <a:r>
              <a:rPr lang="en-GB" sz="1800" kern="1400" dirty="0">
                <a:solidFill>
                  <a:srgbClr val="000000"/>
                </a:solidFill>
              </a:rPr>
              <a:t> tariff.”</a:t>
            </a:r>
          </a:p>
          <a:p>
            <a:pPr marL="0" indent="0">
              <a:lnSpc>
                <a:spcPct val="119000"/>
              </a:lnSpc>
              <a:spcAft>
                <a:spcPts val="600"/>
              </a:spcAft>
              <a:buNone/>
            </a:pPr>
            <a:endParaRPr lang="en-GB" sz="1200" kern="1400" dirty="0">
              <a:solidFill>
                <a:srgbClr val="000000"/>
              </a:solidFill>
            </a:endParaRPr>
          </a:p>
          <a:p>
            <a:endParaRPr lang="en-GB" sz="1800" dirty="0"/>
          </a:p>
        </p:txBody>
      </p:sp>
      <p:pic>
        <p:nvPicPr>
          <p:cNvPr id="10" name="Picture 9">
            <a:extLst>
              <a:ext uri="{FF2B5EF4-FFF2-40B4-BE49-F238E27FC236}">
                <a16:creationId xmlns:a16="http://schemas.microsoft.com/office/drawing/2014/main" xmlns="" id="{70C800F4-41E6-4835-85EA-C1B29C031C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
        <p:nvSpPr>
          <p:cNvPr id="4" name="Slide Number Placeholder 3"/>
          <p:cNvSpPr>
            <a:spLocks noGrp="1"/>
          </p:cNvSpPr>
          <p:nvPr>
            <p:ph type="sldNum" sz="quarter" idx="12"/>
          </p:nvPr>
        </p:nvSpPr>
        <p:spPr/>
        <p:txBody>
          <a:bodyPr/>
          <a:lstStyle/>
          <a:p>
            <a:fld id="{4C4AFE59-3830-674D-8C76-C2A107404CE7}" type="slidenum">
              <a:rPr lang="en-US" smtClean="0"/>
              <a:pPr/>
              <a:t>10</a:t>
            </a:fld>
            <a:endParaRPr lang="en-US" dirty="0"/>
          </a:p>
        </p:txBody>
      </p:sp>
    </p:spTree>
    <p:extLst>
      <p:ext uri="{BB962C8B-B14F-4D97-AF65-F5344CB8AC3E}">
        <p14:creationId xmlns:p14="http://schemas.microsoft.com/office/powerpoint/2010/main" val="2511034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89991"/>
            <a:ext cx="8674619" cy="379362"/>
          </a:xfrm>
        </p:spPr>
        <p:txBody>
          <a:bodyPr>
            <a:noAutofit/>
          </a:bodyPr>
          <a:lstStyle/>
          <a:p>
            <a:r>
              <a:rPr lang="en-US" sz="2800" dirty="0">
                <a:solidFill>
                  <a:srgbClr val="00633F"/>
                </a:solidFill>
              </a:rPr>
              <a:t>1.5 Answers on </a:t>
            </a:r>
            <a:r>
              <a:rPr lang="en-US" sz="2800" dirty="0" smtClean="0">
                <a:solidFill>
                  <a:srgbClr val="00633F"/>
                </a:solidFill>
              </a:rPr>
              <a:t>page </a:t>
            </a:r>
            <a:r>
              <a:rPr lang="en-US" sz="2800" dirty="0">
                <a:solidFill>
                  <a:srgbClr val="00633F"/>
                </a:solidFill>
              </a:rPr>
              <a:t>10</a:t>
            </a:r>
          </a:p>
        </p:txBody>
      </p:sp>
      <p:cxnSp>
        <p:nvCxnSpPr>
          <p:cNvPr id="8" name="Straight Connector 7"/>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3622546138"/>
              </p:ext>
            </p:extLst>
          </p:nvPr>
        </p:nvGraphicFramePr>
        <p:xfrm>
          <a:off x="228600" y="1475769"/>
          <a:ext cx="8686800" cy="2821051"/>
        </p:xfrm>
        <a:graphic>
          <a:graphicData uri="http://schemas.openxmlformats.org/drawingml/2006/table">
            <a:tbl>
              <a:tblPr firstRow="1" bandRow="1">
                <a:tableStyleId>{5C22544A-7EE6-4342-B048-85BDC9FD1C3A}</a:tableStyleId>
              </a:tblPr>
              <a:tblGrid>
                <a:gridCol w="4049842">
                  <a:extLst>
                    <a:ext uri="{9D8B030D-6E8A-4147-A177-3AD203B41FA5}">
                      <a16:colId xmlns:a16="http://schemas.microsoft.com/office/drawing/2014/main" xmlns="" val="20000"/>
                    </a:ext>
                  </a:extLst>
                </a:gridCol>
                <a:gridCol w="4636958">
                  <a:extLst>
                    <a:ext uri="{9D8B030D-6E8A-4147-A177-3AD203B41FA5}">
                      <a16:colId xmlns:a16="http://schemas.microsoft.com/office/drawing/2014/main" xmlns="" val="20001"/>
                    </a:ext>
                  </a:extLst>
                </a:gridCol>
              </a:tblGrid>
              <a:tr h="275134">
                <a:tc>
                  <a:txBody>
                    <a:bodyPr/>
                    <a:lstStyle/>
                    <a:p>
                      <a:r>
                        <a:rPr lang="en-US" sz="1400" b="1" dirty="0" err="1">
                          <a:solidFill>
                            <a:srgbClr val="00633F"/>
                          </a:solidFill>
                        </a:rPr>
                        <a:t>CoG</a:t>
                      </a:r>
                      <a:endParaRPr lang="en-US" sz="1400" b="1" dirty="0">
                        <a:solidFill>
                          <a:srgbClr val="00633F"/>
                        </a:solidFill>
                      </a:endParaRPr>
                    </a:p>
                  </a:txBody>
                  <a:tcPr marT="34290" marB="34290">
                    <a:lnL w="3175" cap="flat" cmpd="sng" algn="ctr">
                      <a:noFill/>
                      <a:prstDash val="solid"/>
                      <a:round/>
                      <a:headEnd type="none" w="med" len="med"/>
                      <a:tailEnd type="none" w="med" len="med"/>
                    </a:lnL>
                    <a:lnR w="12700" cap="flat" cmpd="sng" algn="ctr">
                      <a:solidFill>
                        <a:srgbClr val="F0532D"/>
                      </a:solidFill>
                      <a:prstDash val="solid"/>
                      <a:round/>
                      <a:headEnd type="none" w="med" len="med"/>
                      <a:tailEnd type="none" w="med" len="med"/>
                    </a:lnR>
                    <a:lnT w="28575"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tc>
                  <a:txBody>
                    <a:bodyPr/>
                    <a:lstStyle/>
                    <a:p>
                      <a:r>
                        <a:rPr lang="en-US" sz="1400" b="1" dirty="0">
                          <a:solidFill>
                            <a:srgbClr val="00633F"/>
                          </a:solidFill>
                        </a:rPr>
                        <a:t>Council of governors</a:t>
                      </a:r>
                      <a:endParaRPr lang="en-US" sz="1400" dirty="0">
                        <a:solidFill>
                          <a:srgbClr val="00633F"/>
                        </a:solidFill>
                      </a:endParaRPr>
                    </a:p>
                  </a:txBody>
                  <a:tcPr marT="34290" marB="34290">
                    <a:lnL w="12700" cap="flat" cmpd="sng" algn="ctr">
                      <a:solidFill>
                        <a:srgbClr val="F0532D"/>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extLst>
                  <a:ext uri="{0D108BD9-81ED-4DB2-BD59-A6C34878D82A}">
                    <a16:rowId xmlns:a16="http://schemas.microsoft.com/office/drawing/2014/main" xmlns="" val="10000"/>
                  </a:ext>
                </a:extLst>
              </a:tr>
              <a:tr h="264730">
                <a:tc>
                  <a:txBody>
                    <a:bodyPr/>
                    <a:lstStyle/>
                    <a:p>
                      <a:pPr marL="0" marR="0" lvl="0" indent="0" algn="l" defTabSz="457200" rtl="0" eaLnBrk="1" fontAlgn="auto" latinLnBrk="0" hangingPunct="1">
                        <a:lnSpc>
                          <a:spcPct val="100000"/>
                        </a:lnSpc>
                        <a:spcBef>
                          <a:spcPts val="0"/>
                        </a:spcBef>
                        <a:spcAft>
                          <a:spcPts val="0"/>
                        </a:spcAft>
                        <a:buClr>
                          <a:srgbClr val="F0532D"/>
                        </a:buClr>
                        <a:buSzPct val="120000"/>
                        <a:buFont typeface="Arial"/>
                        <a:buNone/>
                        <a:tabLst/>
                        <a:defRPr/>
                      </a:pPr>
                      <a:r>
                        <a:rPr lang="en-US" sz="1400" b="1" dirty="0">
                          <a:solidFill>
                            <a:srgbClr val="00633F"/>
                          </a:solidFill>
                        </a:rPr>
                        <a:t>CQC</a:t>
                      </a:r>
                    </a:p>
                  </a:txBody>
                  <a:tcPr marT="34290" marB="34290">
                    <a:lnL w="3175" cap="flat" cmpd="sng" algn="ctr">
                      <a:noFill/>
                      <a:prstDash val="solid"/>
                      <a:round/>
                      <a:headEnd type="none" w="med" len="med"/>
                      <a:tailEnd type="none" w="med" len="med"/>
                    </a:lnL>
                    <a:lnR w="12700" cap="flat" cmpd="sng" algn="ctr">
                      <a:solidFill>
                        <a:srgbClr val="F0532D"/>
                      </a:solid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
                          <a:srgbClr val="F0532D"/>
                        </a:buClr>
                        <a:buSzPct val="120000"/>
                        <a:buFont typeface="Arial"/>
                        <a:buNone/>
                        <a:tabLst/>
                        <a:defRPr/>
                      </a:pPr>
                      <a:r>
                        <a:rPr lang="en-US" sz="1400" b="1" dirty="0">
                          <a:solidFill>
                            <a:srgbClr val="00633F"/>
                          </a:solidFill>
                        </a:rPr>
                        <a:t>Care</a:t>
                      </a:r>
                      <a:r>
                        <a:rPr lang="en-US" sz="1400" b="1" baseline="0" dirty="0">
                          <a:solidFill>
                            <a:srgbClr val="00633F"/>
                          </a:solidFill>
                        </a:rPr>
                        <a:t> Quality Commission</a:t>
                      </a:r>
                      <a:endParaRPr lang="en-US" sz="1400" b="1" dirty="0">
                        <a:solidFill>
                          <a:srgbClr val="00633F"/>
                        </a:solidFill>
                      </a:endParaRPr>
                    </a:p>
                  </a:txBody>
                  <a:tcPr marT="34290" marB="34290">
                    <a:lnL w="12700" cap="flat" cmpd="sng" algn="ctr">
                      <a:solidFill>
                        <a:srgbClr val="F0532D"/>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extLst>
                  <a:ext uri="{0D108BD9-81ED-4DB2-BD59-A6C34878D82A}">
                    <a16:rowId xmlns:a16="http://schemas.microsoft.com/office/drawing/2014/main" xmlns="" val="10001"/>
                  </a:ext>
                </a:extLst>
              </a:tr>
              <a:tr h="281008">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IAPT</a:t>
                      </a:r>
                    </a:p>
                  </a:txBody>
                  <a:tcPr marT="34290" marB="34290">
                    <a:lnL w="3175" cap="flat" cmpd="sng" algn="ctr">
                      <a:noFill/>
                      <a:prstDash val="solid"/>
                      <a:round/>
                      <a:headEnd type="none" w="med" len="med"/>
                      <a:tailEnd type="none" w="med" len="med"/>
                    </a:lnL>
                    <a:lnR w="12700" cap="flat" cmpd="sng" algn="ctr">
                      <a:solidFill>
                        <a:srgbClr val="F0532D"/>
                      </a:solid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Improving </a:t>
                      </a:r>
                      <a:r>
                        <a:rPr lang="en-GB" sz="1400" b="1" kern="1200" dirty="0" smtClean="0">
                          <a:solidFill>
                            <a:srgbClr val="00633F"/>
                          </a:solidFill>
                          <a:latin typeface="+mn-lt"/>
                          <a:ea typeface="+mn-ea"/>
                          <a:cs typeface="+mn-cs"/>
                        </a:rPr>
                        <a:t>access </a:t>
                      </a:r>
                      <a:r>
                        <a:rPr lang="en-GB" sz="1400" b="1" kern="1200" dirty="0">
                          <a:solidFill>
                            <a:srgbClr val="00633F"/>
                          </a:solidFill>
                          <a:latin typeface="+mn-lt"/>
                          <a:ea typeface="+mn-ea"/>
                          <a:cs typeface="+mn-cs"/>
                        </a:rPr>
                        <a:t>to </a:t>
                      </a:r>
                      <a:r>
                        <a:rPr lang="en-GB" sz="1400" b="1" kern="1200" dirty="0" smtClean="0">
                          <a:solidFill>
                            <a:srgbClr val="00633F"/>
                          </a:solidFill>
                          <a:latin typeface="+mn-lt"/>
                          <a:ea typeface="+mn-ea"/>
                          <a:cs typeface="+mn-cs"/>
                        </a:rPr>
                        <a:t>psychological therapies </a:t>
                      </a:r>
                      <a:endParaRPr lang="en-GB" sz="1400" b="1" kern="1200" dirty="0">
                        <a:solidFill>
                          <a:srgbClr val="00633F"/>
                        </a:solidFill>
                        <a:latin typeface="+mn-lt"/>
                        <a:ea typeface="+mn-ea"/>
                        <a:cs typeface="+mn-cs"/>
                      </a:endParaRPr>
                    </a:p>
                  </a:txBody>
                  <a:tcPr marT="34290" marB="34290">
                    <a:lnL w="12700" cap="flat" cmpd="sng" algn="ctr">
                      <a:solidFill>
                        <a:srgbClr val="F0532D"/>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extLst>
                  <a:ext uri="{0D108BD9-81ED-4DB2-BD59-A6C34878D82A}">
                    <a16:rowId xmlns:a16="http://schemas.microsoft.com/office/drawing/2014/main" xmlns="" val="10002"/>
                  </a:ext>
                </a:extLst>
              </a:tr>
              <a:tr h="281008">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TB </a:t>
                      </a:r>
                    </a:p>
                  </a:txBody>
                  <a:tcPr marT="34290" marB="34290">
                    <a:lnL w="3175" cap="flat" cmpd="sng" algn="ctr">
                      <a:noFill/>
                      <a:prstDash val="solid"/>
                      <a:round/>
                      <a:headEnd type="none" w="med" len="med"/>
                      <a:tailEnd type="none" w="med" len="med"/>
                    </a:lnL>
                    <a:lnR w="12700" cap="flat" cmpd="sng" algn="ctr">
                      <a:solidFill>
                        <a:srgbClr val="F0532D"/>
                      </a:solid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Trust </a:t>
                      </a:r>
                      <a:r>
                        <a:rPr lang="en-GB" sz="1400" b="1" kern="1200" dirty="0" smtClean="0">
                          <a:solidFill>
                            <a:srgbClr val="00633F"/>
                          </a:solidFill>
                          <a:latin typeface="+mn-lt"/>
                          <a:ea typeface="+mn-ea"/>
                          <a:cs typeface="+mn-cs"/>
                        </a:rPr>
                        <a:t>board </a:t>
                      </a:r>
                      <a:endParaRPr lang="en-GB" sz="1400" b="1" kern="1200" dirty="0">
                        <a:solidFill>
                          <a:srgbClr val="00633F"/>
                        </a:solidFill>
                        <a:latin typeface="+mn-lt"/>
                        <a:ea typeface="+mn-ea"/>
                        <a:cs typeface="+mn-cs"/>
                      </a:endParaRPr>
                    </a:p>
                  </a:txBody>
                  <a:tcPr marT="34290" marB="34290">
                    <a:lnL w="12700" cap="flat" cmpd="sng" algn="ctr">
                      <a:solidFill>
                        <a:srgbClr val="F0532D"/>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extLst>
                  <a:ext uri="{0D108BD9-81ED-4DB2-BD59-A6C34878D82A}">
                    <a16:rowId xmlns:a16="http://schemas.microsoft.com/office/drawing/2014/main" xmlns="" val="1984661206"/>
                  </a:ext>
                </a:extLst>
              </a:tr>
              <a:tr h="281008">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ET</a:t>
                      </a:r>
                    </a:p>
                  </a:txBody>
                  <a:tcPr marT="34290" marB="34290">
                    <a:lnL w="3175" cap="flat" cmpd="sng" algn="ctr">
                      <a:noFill/>
                      <a:prstDash val="solid"/>
                      <a:round/>
                      <a:headEnd type="none" w="med" len="med"/>
                      <a:tailEnd type="none" w="med" len="med"/>
                    </a:lnL>
                    <a:lnR w="12700" cap="flat" cmpd="sng" algn="ctr">
                      <a:solidFill>
                        <a:srgbClr val="F0532D"/>
                      </a:solid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Executive team</a:t>
                      </a:r>
                    </a:p>
                  </a:txBody>
                  <a:tcPr marT="34290" marB="34290">
                    <a:lnL w="12700" cap="flat" cmpd="sng" algn="ctr">
                      <a:solidFill>
                        <a:srgbClr val="F0532D"/>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extLst>
                  <a:ext uri="{0D108BD9-81ED-4DB2-BD59-A6C34878D82A}">
                    <a16:rowId xmlns:a16="http://schemas.microsoft.com/office/drawing/2014/main" xmlns="" val="10003"/>
                  </a:ext>
                </a:extLst>
              </a:tr>
              <a:tr h="281008">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QIPP</a:t>
                      </a:r>
                    </a:p>
                  </a:txBody>
                  <a:tcPr marT="34290" marB="34290">
                    <a:lnL w="3175" cap="flat" cmpd="sng" algn="ctr">
                      <a:noFill/>
                      <a:prstDash val="solid"/>
                      <a:round/>
                      <a:headEnd type="none" w="med" len="med"/>
                      <a:tailEnd type="none" w="med" len="med"/>
                    </a:lnL>
                    <a:lnR w="12700" cap="flat" cmpd="sng" algn="ctr">
                      <a:solidFill>
                        <a:srgbClr val="F0532D"/>
                      </a:solid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Quality, </a:t>
                      </a:r>
                      <a:r>
                        <a:rPr lang="en-GB" sz="1400" b="1" kern="1200" dirty="0" smtClean="0">
                          <a:solidFill>
                            <a:srgbClr val="00633F"/>
                          </a:solidFill>
                          <a:latin typeface="+mn-lt"/>
                          <a:ea typeface="+mn-ea"/>
                          <a:cs typeface="+mn-cs"/>
                        </a:rPr>
                        <a:t>innovation</a:t>
                      </a:r>
                      <a:r>
                        <a:rPr lang="en-GB" sz="1400" b="1" kern="1200" dirty="0">
                          <a:solidFill>
                            <a:srgbClr val="00633F"/>
                          </a:solidFill>
                          <a:latin typeface="+mn-lt"/>
                          <a:ea typeface="+mn-ea"/>
                          <a:cs typeface="+mn-cs"/>
                        </a:rPr>
                        <a:t>, </a:t>
                      </a:r>
                      <a:r>
                        <a:rPr lang="en-GB" sz="1400" b="1" kern="1200" dirty="0" smtClean="0">
                          <a:solidFill>
                            <a:srgbClr val="00633F"/>
                          </a:solidFill>
                          <a:latin typeface="+mn-lt"/>
                          <a:ea typeface="+mn-ea"/>
                          <a:cs typeface="+mn-cs"/>
                        </a:rPr>
                        <a:t>productivity </a:t>
                      </a:r>
                      <a:r>
                        <a:rPr lang="en-GB" sz="1400" b="1" kern="1200" dirty="0">
                          <a:solidFill>
                            <a:srgbClr val="00633F"/>
                          </a:solidFill>
                          <a:latin typeface="+mn-lt"/>
                          <a:ea typeface="+mn-ea"/>
                          <a:cs typeface="+mn-cs"/>
                        </a:rPr>
                        <a:t>and </a:t>
                      </a:r>
                      <a:r>
                        <a:rPr lang="en-GB" sz="1400" b="1" kern="1200" dirty="0" smtClean="0">
                          <a:solidFill>
                            <a:srgbClr val="00633F"/>
                          </a:solidFill>
                          <a:latin typeface="+mn-lt"/>
                          <a:ea typeface="+mn-ea"/>
                          <a:cs typeface="+mn-cs"/>
                        </a:rPr>
                        <a:t>prevention </a:t>
                      </a:r>
                      <a:endParaRPr lang="en-GB" sz="1400" b="1" kern="1200" dirty="0">
                        <a:solidFill>
                          <a:srgbClr val="00633F"/>
                        </a:solidFill>
                        <a:latin typeface="+mn-lt"/>
                        <a:ea typeface="+mn-ea"/>
                        <a:cs typeface="+mn-cs"/>
                      </a:endParaRPr>
                    </a:p>
                  </a:txBody>
                  <a:tcPr marT="34290" marB="34290">
                    <a:lnL w="12700" cap="flat" cmpd="sng" algn="ctr">
                      <a:solidFill>
                        <a:srgbClr val="F0532D"/>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extLst>
                  <a:ext uri="{0D108BD9-81ED-4DB2-BD59-A6C34878D82A}">
                    <a16:rowId xmlns:a16="http://schemas.microsoft.com/office/drawing/2014/main" xmlns="" val="10004"/>
                  </a:ext>
                </a:extLst>
              </a:tr>
              <a:tr h="281008">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CQUINs</a:t>
                      </a:r>
                    </a:p>
                  </a:txBody>
                  <a:tcPr marT="34290" marB="34290">
                    <a:lnL w="3175" cap="flat" cmpd="sng" algn="ctr">
                      <a:noFill/>
                      <a:prstDash val="solid"/>
                      <a:round/>
                      <a:headEnd type="none" w="med" len="med"/>
                      <a:tailEnd type="none" w="med" len="med"/>
                    </a:lnL>
                    <a:lnR w="12700" cap="flat" cmpd="sng" algn="ctr">
                      <a:solidFill>
                        <a:srgbClr val="F0532D"/>
                      </a:solid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Commissioning for </a:t>
                      </a:r>
                      <a:r>
                        <a:rPr lang="en-GB" sz="1400" b="1" kern="1200" dirty="0" smtClean="0">
                          <a:solidFill>
                            <a:srgbClr val="00633F"/>
                          </a:solidFill>
                          <a:latin typeface="+mn-lt"/>
                          <a:ea typeface="+mn-ea"/>
                          <a:cs typeface="+mn-cs"/>
                        </a:rPr>
                        <a:t>quality </a:t>
                      </a:r>
                      <a:r>
                        <a:rPr lang="en-GB" sz="1400" b="1" kern="1200" dirty="0">
                          <a:solidFill>
                            <a:srgbClr val="00633F"/>
                          </a:solidFill>
                          <a:latin typeface="+mn-lt"/>
                          <a:ea typeface="+mn-ea"/>
                          <a:cs typeface="+mn-cs"/>
                        </a:rPr>
                        <a:t>and </a:t>
                      </a:r>
                      <a:r>
                        <a:rPr lang="en-GB" sz="1400" b="1" kern="1200" dirty="0" smtClean="0">
                          <a:solidFill>
                            <a:srgbClr val="00633F"/>
                          </a:solidFill>
                          <a:latin typeface="+mn-lt"/>
                          <a:ea typeface="+mn-ea"/>
                          <a:cs typeface="+mn-cs"/>
                        </a:rPr>
                        <a:t>innovation</a:t>
                      </a:r>
                      <a:endParaRPr lang="en-GB" sz="1400" b="1" kern="1200" dirty="0">
                        <a:solidFill>
                          <a:srgbClr val="00633F"/>
                        </a:solidFill>
                        <a:latin typeface="+mn-lt"/>
                        <a:ea typeface="+mn-ea"/>
                        <a:cs typeface="+mn-cs"/>
                      </a:endParaRPr>
                    </a:p>
                  </a:txBody>
                  <a:tcPr marT="34290" marB="34290">
                    <a:lnL w="12700" cap="flat" cmpd="sng" algn="ctr">
                      <a:solidFill>
                        <a:srgbClr val="F0532D"/>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extLst>
                  <a:ext uri="{0D108BD9-81ED-4DB2-BD59-A6C34878D82A}">
                    <a16:rowId xmlns:a16="http://schemas.microsoft.com/office/drawing/2014/main" xmlns="" val="10005"/>
                  </a:ext>
                </a:extLst>
              </a:tr>
              <a:tr h="281008">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NEDs</a:t>
                      </a:r>
                    </a:p>
                  </a:txBody>
                  <a:tcPr marT="34290" marB="34290">
                    <a:lnL w="3175" cap="flat" cmpd="sng" algn="ctr">
                      <a:noFill/>
                      <a:prstDash val="solid"/>
                      <a:round/>
                      <a:headEnd type="none" w="med" len="med"/>
                      <a:tailEnd type="none" w="med" len="med"/>
                    </a:lnL>
                    <a:lnR w="12700" cap="flat" cmpd="sng" algn="ctr">
                      <a:solidFill>
                        <a:srgbClr val="F0532D"/>
                      </a:solid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tc>
                  <a:txBody>
                    <a:bodyPr/>
                    <a:lstStyle/>
                    <a:p>
                      <a:pPr marR="0" indent="0" algn="l" rtl="0">
                        <a:lnSpc>
                          <a:spcPct val="119000"/>
                        </a:lnSpc>
                        <a:spcBef>
                          <a:spcPts val="0"/>
                        </a:spcBef>
                        <a:spcAft>
                          <a:spcPts val="600"/>
                        </a:spcAft>
                      </a:pPr>
                      <a:r>
                        <a:rPr lang="en-GB" sz="1400" b="1" kern="1200" dirty="0">
                          <a:solidFill>
                            <a:srgbClr val="00633F"/>
                          </a:solidFill>
                          <a:latin typeface="+mn-lt"/>
                          <a:ea typeface="+mn-ea"/>
                          <a:cs typeface="+mn-cs"/>
                        </a:rPr>
                        <a:t>Non-executive directors</a:t>
                      </a:r>
                    </a:p>
                  </a:txBody>
                  <a:tcPr marT="34290" marB="34290">
                    <a:lnL w="12700" cap="flat" cmpd="sng" algn="ctr">
                      <a:solidFill>
                        <a:srgbClr val="F0532D"/>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extLst>
                  <a:ext uri="{0D108BD9-81ED-4DB2-BD59-A6C34878D82A}">
                    <a16:rowId xmlns:a16="http://schemas.microsoft.com/office/drawing/2014/main" xmlns="" val="10007"/>
                  </a:ext>
                </a:extLst>
              </a:tr>
              <a:tr h="281008">
                <a:tc>
                  <a:txBody>
                    <a:bodyPr/>
                    <a:lstStyle/>
                    <a:p>
                      <a:pPr marL="0" marR="0" indent="0" algn="l" defTabSz="457200" rtl="0" eaLnBrk="1" fontAlgn="auto" latinLnBrk="0" hangingPunct="1">
                        <a:lnSpc>
                          <a:spcPct val="119000"/>
                        </a:lnSpc>
                        <a:spcBef>
                          <a:spcPts val="0"/>
                        </a:spcBef>
                        <a:spcAft>
                          <a:spcPts val="600"/>
                        </a:spcAft>
                        <a:buClrTx/>
                        <a:buSzTx/>
                        <a:buFontTx/>
                        <a:buNone/>
                        <a:tabLst/>
                        <a:defRPr/>
                      </a:pPr>
                      <a:r>
                        <a:rPr lang="en-GB" sz="1400" b="1" kern="1200" dirty="0" err="1">
                          <a:solidFill>
                            <a:srgbClr val="00633F"/>
                          </a:solidFill>
                          <a:latin typeface="+mn-lt"/>
                          <a:ea typeface="+mn-ea"/>
                          <a:cs typeface="+mn-cs"/>
                        </a:rPr>
                        <a:t>PbR</a:t>
                      </a:r>
                      <a:endParaRPr lang="en-GB" sz="1400" b="1" kern="1200" dirty="0">
                        <a:solidFill>
                          <a:srgbClr val="00633F"/>
                        </a:solidFill>
                        <a:latin typeface="+mn-lt"/>
                        <a:ea typeface="+mn-ea"/>
                        <a:cs typeface="+mn-cs"/>
                      </a:endParaRPr>
                    </a:p>
                  </a:txBody>
                  <a:tcPr marT="34290" marB="34290">
                    <a:lnL w="3175" cap="flat" cmpd="sng" algn="ctr">
                      <a:noFill/>
                      <a:prstDash val="solid"/>
                      <a:round/>
                      <a:headEnd type="none" w="med" len="med"/>
                      <a:tailEnd type="none" w="med" len="med"/>
                    </a:lnL>
                    <a:lnR w="12700" cap="flat" cmpd="sng" algn="ctr">
                      <a:solidFill>
                        <a:srgbClr val="F0532D"/>
                      </a:solid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tc>
                  <a:txBody>
                    <a:bodyPr/>
                    <a:lstStyle/>
                    <a:p>
                      <a:pPr marL="0" marR="0" indent="0" algn="l" defTabSz="457200" rtl="0" eaLnBrk="1" fontAlgn="auto" latinLnBrk="0" hangingPunct="1">
                        <a:lnSpc>
                          <a:spcPct val="119000"/>
                        </a:lnSpc>
                        <a:spcBef>
                          <a:spcPts val="0"/>
                        </a:spcBef>
                        <a:spcAft>
                          <a:spcPts val="600"/>
                        </a:spcAft>
                        <a:buClrTx/>
                        <a:buSzTx/>
                        <a:buFontTx/>
                        <a:buNone/>
                        <a:tabLst/>
                        <a:defRPr/>
                      </a:pPr>
                      <a:r>
                        <a:rPr lang="en-GB" sz="1400" b="1" kern="1200" dirty="0">
                          <a:solidFill>
                            <a:srgbClr val="00633F"/>
                          </a:solidFill>
                          <a:latin typeface="+mn-lt"/>
                          <a:ea typeface="+mn-ea"/>
                          <a:cs typeface="+mn-cs"/>
                        </a:rPr>
                        <a:t>Payment by </a:t>
                      </a:r>
                      <a:r>
                        <a:rPr lang="en-GB" sz="1400" b="1" kern="1200" dirty="0" smtClean="0">
                          <a:solidFill>
                            <a:srgbClr val="00633F"/>
                          </a:solidFill>
                          <a:latin typeface="+mn-lt"/>
                          <a:ea typeface="+mn-ea"/>
                          <a:cs typeface="+mn-cs"/>
                        </a:rPr>
                        <a:t>results</a:t>
                      </a:r>
                      <a:endParaRPr lang="en-GB" sz="1400" b="1" kern="1200" dirty="0">
                        <a:solidFill>
                          <a:srgbClr val="00633F"/>
                        </a:solidFill>
                        <a:latin typeface="+mn-lt"/>
                        <a:ea typeface="+mn-ea"/>
                        <a:cs typeface="+mn-cs"/>
                      </a:endParaRPr>
                    </a:p>
                  </a:txBody>
                  <a:tcPr marT="34290" marB="34290">
                    <a:lnL w="12700" cap="flat" cmpd="sng" algn="ctr">
                      <a:solidFill>
                        <a:srgbClr val="F0532D"/>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F0532D"/>
                      </a:solidFill>
                      <a:prstDash val="solid"/>
                      <a:round/>
                      <a:headEnd type="none" w="med" len="med"/>
                      <a:tailEnd type="none" w="med" len="med"/>
                    </a:lnT>
                    <a:lnB w="12700" cap="flat" cmpd="sng" algn="ctr">
                      <a:solidFill>
                        <a:srgbClr val="F0532D"/>
                      </a:solidFill>
                      <a:prstDash val="solid"/>
                      <a:round/>
                      <a:headEnd type="none" w="med" len="med"/>
                      <a:tailEnd type="none" w="med" len="med"/>
                    </a:lnB>
                    <a:noFill/>
                  </a:tcPr>
                </a:tc>
                <a:extLst>
                  <a:ext uri="{0D108BD9-81ED-4DB2-BD59-A6C34878D82A}">
                    <a16:rowId xmlns:a16="http://schemas.microsoft.com/office/drawing/2014/main" xmlns="" val="10009"/>
                  </a:ext>
                </a:extLst>
              </a:tr>
            </a:tbl>
          </a:graphicData>
        </a:graphic>
      </p:graphicFrame>
      <p:pic>
        <p:nvPicPr>
          <p:cNvPr id="7" name="Picture 6">
            <a:extLst>
              <a:ext uri="{FF2B5EF4-FFF2-40B4-BE49-F238E27FC236}">
                <a16:creationId xmlns:a16="http://schemas.microsoft.com/office/drawing/2014/main" xmlns="" id="{2BEA466D-99BB-4BE3-9D52-B150BFFDD8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chemeClr val="accent6"/>
                </a:solidFill>
              </a:rPr>
              <a:t>Reflection questions</a:t>
            </a:r>
          </a:p>
        </p:txBody>
      </p:sp>
      <p:cxnSp>
        <p:nvCxnSpPr>
          <p:cNvPr id="7" name="Straight Connector 6"/>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28600" y="4669649"/>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5" name="Content Placeholder 2"/>
          <p:cNvSpPr>
            <a:spLocks noGrp="1"/>
          </p:cNvSpPr>
          <p:nvPr>
            <p:ph idx="1"/>
          </p:nvPr>
        </p:nvSpPr>
        <p:spPr>
          <a:xfrm>
            <a:off x="228600" y="1609360"/>
            <a:ext cx="8674619" cy="3157904"/>
          </a:xfrm>
        </p:spPr>
        <p:txBody>
          <a:bodyPr>
            <a:noAutofit/>
          </a:bodyPr>
          <a:lstStyle/>
          <a:p>
            <a:pPr marL="180000" indent="-241200">
              <a:buFont typeface="+mj-lt"/>
              <a:buAutoNum type="arabicPeriod"/>
            </a:pPr>
            <a:r>
              <a:rPr lang="en-GB" sz="1800" dirty="0"/>
              <a:t>What is the purpose of an induction?</a:t>
            </a:r>
          </a:p>
          <a:p>
            <a:pPr marL="180000" indent="-241200">
              <a:buFont typeface="+mj-lt"/>
              <a:buAutoNum type="arabicPeriod"/>
            </a:pPr>
            <a:endParaRPr lang="en-GB" sz="1800" dirty="0"/>
          </a:p>
          <a:p>
            <a:pPr marL="180000" indent="-241200">
              <a:buFont typeface="+mj-lt"/>
              <a:buAutoNum type="arabicPeriod"/>
            </a:pPr>
            <a:r>
              <a:rPr lang="en-GB" sz="1800" dirty="0"/>
              <a:t>How do you plan to make your induction as effective as possible for you?</a:t>
            </a:r>
          </a:p>
          <a:p>
            <a:pPr marL="180000" indent="-241200">
              <a:buFont typeface="+mj-lt"/>
              <a:buAutoNum type="arabicPeriod"/>
            </a:pPr>
            <a:endParaRPr lang="en-GB" sz="1800" dirty="0"/>
          </a:p>
          <a:p>
            <a:pPr marL="180000" indent="-241200">
              <a:buFont typeface="+mj-lt"/>
              <a:buAutoNum type="arabicPeriod"/>
            </a:pPr>
            <a:r>
              <a:rPr lang="en-GB" sz="1800" dirty="0"/>
              <a:t>What are your three key things to achieve from your induction?</a:t>
            </a:r>
          </a:p>
          <a:p>
            <a:endParaRPr lang="en-GB" sz="1800" dirty="0"/>
          </a:p>
        </p:txBody>
      </p:sp>
      <p:pic>
        <p:nvPicPr>
          <p:cNvPr id="10" name="Picture 9">
            <a:extLst>
              <a:ext uri="{FF2B5EF4-FFF2-40B4-BE49-F238E27FC236}">
                <a16:creationId xmlns:a16="http://schemas.microsoft.com/office/drawing/2014/main" xmlns="" id="{56FA98B0-C7CA-4C13-8D90-923CF5AC9C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
        <p:nvSpPr>
          <p:cNvPr id="4" name="Slide Number Placeholder 3"/>
          <p:cNvSpPr>
            <a:spLocks noGrp="1"/>
          </p:cNvSpPr>
          <p:nvPr>
            <p:ph type="sldNum" sz="quarter" idx="12"/>
          </p:nvPr>
        </p:nvSpPr>
        <p:spPr/>
        <p:txBody>
          <a:bodyPr/>
          <a:lstStyle/>
          <a:p>
            <a:fld id="{4C4AFE59-3830-674D-8C76-C2A107404CE7}" type="slidenum">
              <a:rPr lang="en-US" smtClean="0"/>
              <a:pPr/>
              <a:t>12</a:t>
            </a:fld>
            <a:endParaRPr lang="en-US" dirty="0"/>
          </a:p>
        </p:txBody>
      </p:sp>
    </p:spTree>
    <p:extLst>
      <p:ext uri="{BB962C8B-B14F-4D97-AF65-F5344CB8AC3E}">
        <p14:creationId xmlns:p14="http://schemas.microsoft.com/office/powerpoint/2010/main" val="667196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Toolkit overview</a:t>
            </a:r>
          </a:p>
        </p:txBody>
      </p:sp>
      <p:sp>
        <p:nvSpPr>
          <p:cNvPr id="3" name="Content Placeholder 2"/>
          <p:cNvSpPr>
            <a:spLocks noGrp="1"/>
          </p:cNvSpPr>
          <p:nvPr>
            <p:ph idx="1"/>
          </p:nvPr>
        </p:nvSpPr>
        <p:spPr>
          <a:xfrm>
            <a:off x="234690" y="1567963"/>
            <a:ext cx="8674619" cy="3157904"/>
          </a:xfrm>
        </p:spPr>
        <p:txBody>
          <a:bodyPr>
            <a:noAutofit/>
          </a:bodyPr>
          <a:lstStyle/>
          <a:p>
            <a:pPr indent="-270000">
              <a:buFont typeface="+mj-lt"/>
              <a:buAutoNum type="arabicPeriod"/>
            </a:pPr>
            <a:r>
              <a:rPr lang="en-US" sz="1800" b="1" dirty="0"/>
              <a:t>Introduction</a:t>
            </a:r>
          </a:p>
          <a:p>
            <a:pPr indent="-270000">
              <a:lnSpc>
                <a:spcPct val="200000"/>
              </a:lnSpc>
              <a:buAutoNum type="arabicPeriod"/>
            </a:pPr>
            <a:r>
              <a:rPr lang="en-GB" sz="1800" dirty="0"/>
              <a:t>What does my trust look like?</a:t>
            </a:r>
          </a:p>
          <a:p>
            <a:pPr indent="-270000">
              <a:lnSpc>
                <a:spcPct val="200000"/>
              </a:lnSpc>
              <a:buAutoNum type="arabicPeriod"/>
            </a:pPr>
            <a:r>
              <a:rPr lang="en-GB" sz="1800" dirty="0"/>
              <a:t>What is my role?</a:t>
            </a:r>
          </a:p>
          <a:p>
            <a:pPr indent="-270000">
              <a:lnSpc>
                <a:spcPct val="200000"/>
              </a:lnSpc>
              <a:buAutoNum type="arabicPeriod"/>
            </a:pPr>
            <a:r>
              <a:rPr lang="en-GB" sz="1800" dirty="0"/>
              <a:t>How do I carry out my role?</a:t>
            </a:r>
          </a:p>
          <a:p>
            <a:pPr indent="-270000">
              <a:lnSpc>
                <a:spcPct val="200000"/>
              </a:lnSpc>
              <a:buAutoNum type="arabicPeriod"/>
            </a:pPr>
            <a:r>
              <a:rPr lang="en-GB" sz="1800" dirty="0"/>
              <a:t>What type of information am I going to see?</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8" name="Picture 7">
            <a:extLst>
              <a:ext uri="{FF2B5EF4-FFF2-40B4-BE49-F238E27FC236}">
                <a16:creationId xmlns:a16="http://schemas.microsoft.com/office/drawing/2014/main" xmlns="" id="{4BB18BBE-2BCA-48CB-BB37-1B4A7E8AD6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
        <p:nvSpPr>
          <p:cNvPr id="4" name="Slide Number Placeholder 3"/>
          <p:cNvSpPr>
            <a:spLocks noGrp="1"/>
          </p:cNvSpPr>
          <p:nvPr>
            <p:ph type="sldNum" sz="quarter" idx="12"/>
          </p:nvPr>
        </p:nvSpPr>
        <p:spPr/>
        <p:txBody>
          <a:bodyPr/>
          <a:lstStyle/>
          <a:p>
            <a:fld id="{4C4AFE59-3830-674D-8C76-C2A107404CE7}"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Objectives</a:t>
            </a:r>
          </a:p>
        </p:txBody>
      </p:sp>
      <p:sp>
        <p:nvSpPr>
          <p:cNvPr id="3" name="Content Placeholder 2"/>
          <p:cNvSpPr>
            <a:spLocks noGrp="1"/>
          </p:cNvSpPr>
          <p:nvPr>
            <p:ph idx="1"/>
          </p:nvPr>
        </p:nvSpPr>
        <p:spPr>
          <a:xfrm>
            <a:off x="228600" y="1609360"/>
            <a:ext cx="8674619" cy="3157904"/>
          </a:xfrm>
        </p:spPr>
        <p:txBody>
          <a:bodyPr>
            <a:noAutofit/>
          </a:bodyPr>
          <a:lstStyle/>
          <a:p>
            <a:r>
              <a:rPr lang="en-GB" sz="1800" dirty="0" smtClean="0"/>
              <a:t>Understand </a:t>
            </a:r>
            <a:r>
              <a:rPr lang="en-GB" sz="1800" dirty="0"/>
              <a:t>how the induction toolkit works</a:t>
            </a:r>
          </a:p>
          <a:p>
            <a:endParaRPr lang="en-GB" sz="1800" dirty="0"/>
          </a:p>
          <a:p>
            <a:r>
              <a:rPr lang="en-GB" sz="1800" dirty="0"/>
              <a:t>Know what supporting documents you will need to go with it</a:t>
            </a:r>
          </a:p>
          <a:p>
            <a:endParaRPr lang="en-GB" sz="1800" dirty="0"/>
          </a:p>
          <a:p>
            <a:r>
              <a:rPr lang="en-GB" sz="1800" dirty="0"/>
              <a:t>Have thought about how to make the most of your induction</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8" name="Picture 7">
            <a:extLst>
              <a:ext uri="{FF2B5EF4-FFF2-40B4-BE49-F238E27FC236}">
                <a16:creationId xmlns:a16="http://schemas.microsoft.com/office/drawing/2014/main" xmlns="" id="{4BB18BBE-2BCA-48CB-BB37-1B4A7E8AD6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
        <p:nvSpPr>
          <p:cNvPr id="5" name="Slide Number Placeholder 4"/>
          <p:cNvSpPr>
            <a:spLocks noGrp="1"/>
          </p:cNvSpPr>
          <p:nvPr>
            <p:ph type="sldNum" sz="quarter" idx="12"/>
          </p:nvPr>
        </p:nvSpPr>
        <p:spPr>
          <a:xfrm>
            <a:off x="7150099" y="4767264"/>
            <a:ext cx="1835149" cy="273844"/>
          </a:xfrm>
        </p:spPr>
        <p:txBody>
          <a:bodyPr/>
          <a:lstStyle/>
          <a:p>
            <a:fld id="{4C4AFE59-3830-674D-8C76-C2A107404CE7}" type="slidenum">
              <a:rPr lang="en-US" smtClean="0"/>
              <a:pPr/>
              <a:t>3</a:t>
            </a:fld>
            <a:endParaRPr lang="en-US" dirty="0"/>
          </a:p>
        </p:txBody>
      </p:sp>
    </p:spTree>
    <p:extLst>
      <p:ext uri="{BB962C8B-B14F-4D97-AF65-F5344CB8AC3E}">
        <p14:creationId xmlns:p14="http://schemas.microsoft.com/office/powerpoint/2010/main" val="308256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Contents</a:t>
            </a:r>
          </a:p>
        </p:txBody>
      </p:sp>
      <p:sp>
        <p:nvSpPr>
          <p:cNvPr id="3" name="Content Placeholder 2"/>
          <p:cNvSpPr>
            <a:spLocks noGrp="1"/>
          </p:cNvSpPr>
          <p:nvPr>
            <p:ph idx="1"/>
          </p:nvPr>
        </p:nvSpPr>
        <p:spPr>
          <a:xfrm>
            <a:off x="228600" y="1633575"/>
            <a:ext cx="8674619" cy="3157904"/>
          </a:xfrm>
        </p:spPr>
        <p:txBody>
          <a:bodyPr>
            <a:noAutofit/>
          </a:bodyPr>
          <a:lstStyle/>
          <a:p>
            <a:pPr marL="0" indent="0">
              <a:buNone/>
            </a:pPr>
            <a:r>
              <a:rPr lang="en-GB" sz="1800" dirty="0"/>
              <a:t>1.1 	How the workbooks are structured</a:t>
            </a:r>
          </a:p>
          <a:p>
            <a:pPr marL="0" indent="0">
              <a:buNone/>
            </a:pPr>
            <a:endParaRPr lang="en-GB" sz="1800" dirty="0"/>
          </a:p>
          <a:p>
            <a:pPr marL="0" indent="0">
              <a:buNone/>
            </a:pPr>
            <a:r>
              <a:rPr lang="en-GB" sz="1800" dirty="0"/>
              <a:t>1.2 	The GovernWell Programme and wider support</a:t>
            </a:r>
          </a:p>
          <a:p>
            <a:pPr marL="0" indent="0">
              <a:buNone/>
            </a:pPr>
            <a:endParaRPr lang="en-GB" sz="1800" dirty="0"/>
          </a:p>
          <a:p>
            <a:pPr marL="0" indent="0">
              <a:buNone/>
            </a:pPr>
            <a:r>
              <a:rPr lang="en-GB" sz="1800" dirty="0"/>
              <a:t>1.3 	Hints and tips for a successful induction</a:t>
            </a:r>
          </a:p>
          <a:p>
            <a:pPr marL="0" indent="0">
              <a:buNone/>
            </a:pPr>
            <a:endParaRPr lang="en-GB" sz="1800" dirty="0"/>
          </a:p>
          <a:p>
            <a:pPr marL="0" indent="0">
              <a:buNone/>
            </a:pPr>
            <a:r>
              <a:rPr lang="en-GB" sz="1800" dirty="0"/>
              <a:t>1.4 	Other documents you will need</a:t>
            </a:r>
          </a:p>
          <a:p>
            <a:pPr marL="0" indent="0">
              <a:buNone/>
            </a:pPr>
            <a:endParaRPr lang="en-GB" sz="1800" dirty="0"/>
          </a:p>
          <a:p>
            <a:pPr marL="0" indent="0">
              <a:buNone/>
            </a:pPr>
            <a:r>
              <a:rPr lang="en-GB" sz="1800" dirty="0"/>
              <a:t>1.5 	Getting started</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Picture 6">
            <a:extLst>
              <a:ext uri="{FF2B5EF4-FFF2-40B4-BE49-F238E27FC236}">
                <a16:creationId xmlns:a16="http://schemas.microsoft.com/office/drawing/2014/main" xmlns="" id="{E56F2268-E9E0-4936-BC69-C92B38EFE1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
        <p:nvSpPr>
          <p:cNvPr id="5" name="Slide Number Placeholder 4"/>
          <p:cNvSpPr>
            <a:spLocks noGrp="1"/>
          </p:cNvSpPr>
          <p:nvPr>
            <p:ph type="sldNum" sz="quarter" idx="12"/>
          </p:nvPr>
        </p:nvSpPr>
        <p:spPr/>
        <p:txBody>
          <a:bodyPr/>
          <a:lstStyle/>
          <a:p>
            <a:fld id="{4C4AFE59-3830-674D-8C76-C2A107404CE7}" type="slidenum">
              <a:rPr lang="en-US" smtClean="0"/>
              <a:pPr/>
              <a:t>4</a:t>
            </a:fld>
            <a:endParaRPr lang="en-US" dirty="0"/>
          </a:p>
        </p:txBody>
      </p:sp>
    </p:spTree>
    <p:extLst>
      <p:ext uri="{BB962C8B-B14F-4D97-AF65-F5344CB8AC3E}">
        <p14:creationId xmlns:p14="http://schemas.microsoft.com/office/powerpoint/2010/main" val="157420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chemeClr val="accent6"/>
                </a:solidFill>
              </a:rPr>
              <a:t>1.1 Workbook structure</a:t>
            </a:r>
          </a:p>
        </p:txBody>
      </p:sp>
      <p:cxnSp>
        <p:nvCxnSpPr>
          <p:cNvPr id="7" name="Straight Connector 6"/>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28600" y="4669649"/>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 name="AutoShape 3"/>
          <p:cNvSpPr>
            <a:spLocks noChangeArrowheads="1"/>
          </p:cNvSpPr>
          <p:nvPr/>
        </p:nvSpPr>
        <p:spPr bwMode="auto">
          <a:xfrm>
            <a:off x="2850466" y="1450534"/>
            <a:ext cx="6064934" cy="396000"/>
          </a:xfrm>
          <a:prstGeom prst="roundRect">
            <a:avLst>
              <a:gd name="adj" fmla="val 0"/>
            </a:avLst>
          </a:prstGeom>
          <a:noFill/>
          <a:ln w="6350" cmpd="sng" algn="in">
            <a:solidFill>
              <a:schemeClr val="accent1"/>
            </a:solidFill>
            <a:round/>
            <a:headEnd/>
            <a:tailEnd/>
          </a:ln>
          <a:effectLst/>
          <a:extLst/>
        </p:spPr>
        <p:txBody>
          <a:bodyPr vert="horz" wrap="square" lIns="36576" tIns="36576" rIns="36576" bIns="36576"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accent1"/>
                </a:solidFill>
                <a:effectLst/>
                <a:latin typeface="+mj-lt"/>
                <a:cs typeface="Arial" pitchFamily="34" charset="0"/>
              </a:rPr>
              <a:t>  Heading</a:t>
            </a:r>
            <a:endParaRPr kumimoji="0" lang="en-US" sz="1800" b="0" i="0" u="none" strike="noStrike" cap="none" normalizeH="0" baseline="0" dirty="0">
              <a:ln>
                <a:noFill/>
              </a:ln>
              <a:solidFill>
                <a:schemeClr val="accent1"/>
              </a:solidFill>
              <a:effectLst/>
              <a:latin typeface="+mj-lt"/>
              <a:cs typeface="Arial" pitchFamily="34" charset="0"/>
            </a:endParaRPr>
          </a:p>
        </p:txBody>
      </p:sp>
      <p:grpSp>
        <p:nvGrpSpPr>
          <p:cNvPr id="16" name="Group 15"/>
          <p:cNvGrpSpPr/>
          <p:nvPr/>
        </p:nvGrpSpPr>
        <p:grpSpPr>
          <a:xfrm>
            <a:off x="2850467" y="1976631"/>
            <a:ext cx="6064934" cy="779201"/>
            <a:chOff x="1455946" y="1976631"/>
            <a:chExt cx="6064934" cy="779201"/>
          </a:xfrm>
        </p:grpSpPr>
        <p:sp>
          <p:nvSpPr>
            <p:cNvPr id="13" name="AutoShape 5"/>
            <p:cNvSpPr>
              <a:spLocks noChangeArrowheads="1"/>
            </p:cNvSpPr>
            <p:nvPr/>
          </p:nvSpPr>
          <p:spPr bwMode="auto">
            <a:xfrm>
              <a:off x="1455947" y="1976631"/>
              <a:ext cx="6064932" cy="779201"/>
            </a:xfrm>
            <a:prstGeom prst="roundRect">
              <a:avLst>
                <a:gd name="adj" fmla="val 0"/>
              </a:avLst>
            </a:prstGeom>
            <a:noFill/>
            <a:ln w="6350" cmpd="sng" algn="in">
              <a:solidFill>
                <a:schemeClr val="accent6"/>
              </a:solidFill>
              <a:round/>
              <a:headEnd/>
              <a:tailEnd/>
            </a:ln>
            <a:effectLst/>
            <a:extLst/>
          </p:spPr>
          <p:txBody>
            <a:bodyPr vert="horz" wrap="square" lIns="36576" tIns="36576" rIns="36576" bIns="36576" numCol="1" anchor="b" anchorCtr="0" compatLnSpc="1">
              <a:prstTxWarp prst="textNoShape">
                <a:avLst/>
              </a:prstTxWarp>
            </a:bodyPr>
            <a:lstStyle/>
            <a:p>
              <a:pPr marL="10800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mj-lt"/>
                  <a:cs typeface="Arial" pitchFamily="34" charset="0"/>
                </a:rPr>
                <a:t>The full information for this section.</a:t>
              </a:r>
              <a:endParaRPr kumimoji="0" lang="en-US" sz="1800" b="0" i="0" u="none" strike="noStrike" cap="none" normalizeH="0" baseline="0" dirty="0">
                <a:ln>
                  <a:noFill/>
                </a:ln>
                <a:solidFill>
                  <a:schemeClr val="tx1"/>
                </a:solidFill>
                <a:effectLst/>
                <a:latin typeface="+mj-lt"/>
                <a:cs typeface="Arial" pitchFamily="34" charset="0"/>
              </a:endParaRPr>
            </a:p>
          </p:txBody>
        </p:sp>
        <p:sp>
          <p:nvSpPr>
            <p:cNvPr id="12" name="AutoShape 4"/>
            <p:cNvSpPr>
              <a:spLocks noChangeArrowheads="1"/>
            </p:cNvSpPr>
            <p:nvPr/>
          </p:nvSpPr>
          <p:spPr bwMode="auto">
            <a:xfrm>
              <a:off x="1455946" y="1976631"/>
              <a:ext cx="6064934" cy="396000"/>
            </a:xfrm>
            <a:prstGeom prst="roundRect">
              <a:avLst>
                <a:gd name="adj" fmla="val 0"/>
              </a:avLst>
            </a:prstGeom>
            <a:solidFill>
              <a:schemeClr val="accent6"/>
            </a:solidFill>
            <a:ln w="12700" algn="in">
              <a:noFill/>
              <a:round/>
              <a:headEnd/>
              <a:tailEnd/>
            </a:ln>
            <a:effectLst/>
          </p:spPr>
          <p:txBody>
            <a:bodyPr vert="horz" wrap="square" lIns="36576" tIns="36576" rIns="36576" bIns="36576" numCol="1" anchor="ctr" anchorCtr="0" compatLnSpc="1">
              <a:prstTxWarp prst="textNoShape">
                <a:avLst/>
              </a:prstTxWarp>
            </a:bodyPr>
            <a:lstStyle/>
            <a:p>
              <a:pPr marL="10800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FFFFFF"/>
                  </a:solidFill>
                  <a:effectLst/>
                  <a:latin typeface="+mj-lt"/>
                  <a:cs typeface="Arial" pitchFamily="34" charset="0"/>
                </a:rPr>
                <a:t>Key points:</a:t>
              </a:r>
              <a:r>
                <a:rPr kumimoji="0" lang="en-GB" sz="1600" b="0" i="0" u="none" strike="noStrike" cap="none" normalizeH="0" dirty="0">
                  <a:ln>
                    <a:noFill/>
                  </a:ln>
                  <a:solidFill>
                    <a:srgbClr val="FFFFFF"/>
                  </a:solidFill>
                  <a:effectLst/>
                  <a:latin typeface="+mj-lt"/>
                  <a:cs typeface="Arial" pitchFamily="34" charset="0"/>
                </a:rPr>
                <a:t> </a:t>
              </a:r>
              <a:r>
                <a:rPr kumimoji="0" lang="en-GB" sz="1600" b="0" i="0" u="none" strike="noStrike" cap="none" normalizeH="0" baseline="0" dirty="0" smtClean="0">
                  <a:ln>
                    <a:noFill/>
                  </a:ln>
                  <a:solidFill>
                    <a:srgbClr val="FFFFFF"/>
                  </a:solidFill>
                  <a:effectLst/>
                  <a:latin typeface="+mj-lt"/>
                  <a:cs typeface="Arial" pitchFamily="34" charset="0"/>
                </a:rPr>
                <a:t>a </a:t>
              </a:r>
              <a:r>
                <a:rPr kumimoji="0" lang="en-GB" sz="1600" b="0" i="0" u="none" strike="noStrike" cap="none" normalizeH="0" baseline="0" dirty="0">
                  <a:ln>
                    <a:noFill/>
                  </a:ln>
                  <a:solidFill>
                    <a:srgbClr val="FFFFFF"/>
                  </a:solidFill>
                  <a:effectLst/>
                  <a:latin typeface="+mj-lt"/>
                  <a:cs typeface="Arial" pitchFamily="34" charset="0"/>
                </a:rPr>
                <a:t>summary of the main learning points from this section</a:t>
              </a:r>
              <a:endParaRPr kumimoji="0" lang="en-US" sz="1800" b="0" i="0" u="none" strike="noStrike" cap="none" normalizeH="0" baseline="0" dirty="0">
                <a:ln>
                  <a:noFill/>
                </a:ln>
                <a:solidFill>
                  <a:srgbClr val="FFFFFF"/>
                </a:solidFill>
                <a:effectLst/>
                <a:latin typeface="+mj-lt"/>
                <a:cs typeface="Arial" pitchFamily="34" charset="0"/>
              </a:endParaRPr>
            </a:p>
          </p:txBody>
        </p:sp>
      </p:grpSp>
      <p:sp>
        <p:nvSpPr>
          <p:cNvPr id="14" name="AutoShape 6"/>
          <p:cNvSpPr>
            <a:spLocks noChangeArrowheads="1"/>
          </p:cNvSpPr>
          <p:nvPr/>
        </p:nvSpPr>
        <p:spPr bwMode="auto">
          <a:xfrm>
            <a:off x="2850465" y="3646755"/>
            <a:ext cx="6064935" cy="384592"/>
          </a:xfrm>
          <a:prstGeom prst="roundRect">
            <a:avLst>
              <a:gd name="adj" fmla="val 0"/>
            </a:avLst>
          </a:prstGeom>
          <a:solidFill>
            <a:schemeClr val="bg1">
              <a:lumMod val="75000"/>
            </a:schemeClr>
          </a:solidFill>
          <a:ln w="12700" algn="in">
            <a:noFill/>
            <a:round/>
            <a:headEnd/>
            <a:tailEnd/>
          </a:ln>
          <a:effectLst/>
        </p:spPr>
        <p:txBody>
          <a:bodyPr vert="horz" wrap="square" lIns="36576" tIns="36576" rIns="36576" bIns="36576" numCol="1" anchor="ctr" anchorCtr="0" compatLnSpc="1">
            <a:prstTxWarp prst="textNoShape">
              <a:avLst/>
            </a:prstTxWarp>
          </a:bodyPr>
          <a:lstStyle/>
          <a:p>
            <a:pPr marL="108000" defTabSz="914400" fontAlgn="base">
              <a:spcBef>
                <a:spcPct val="0"/>
              </a:spcBef>
              <a:spcAft>
                <a:spcPct val="0"/>
              </a:spcAft>
            </a:pPr>
            <a:r>
              <a:rPr lang="en-GB" sz="1600" dirty="0">
                <a:solidFill>
                  <a:srgbClr val="FFFFFF"/>
                </a:solidFill>
                <a:cs typeface="Arial" pitchFamily="34" charset="0"/>
              </a:rPr>
              <a:t>Notes (for individual use)</a:t>
            </a:r>
            <a:endParaRPr lang="en-GB" sz="1600" dirty="0">
              <a:solidFill>
                <a:srgbClr val="FFFFFF"/>
              </a:solidFill>
              <a:latin typeface="+mj-lt"/>
              <a:cs typeface="Arial" pitchFamily="34" charset="0"/>
            </a:endParaRPr>
          </a:p>
        </p:txBody>
      </p:sp>
      <p:sp>
        <p:nvSpPr>
          <p:cNvPr id="25" name="AutoShape 6"/>
          <p:cNvSpPr>
            <a:spLocks noChangeArrowheads="1"/>
          </p:cNvSpPr>
          <p:nvPr/>
        </p:nvSpPr>
        <p:spPr bwMode="auto">
          <a:xfrm>
            <a:off x="2850466" y="2885929"/>
            <a:ext cx="6064934" cy="630729"/>
          </a:xfrm>
          <a:prstGeom prst="roundRect">
            <a:avLst>
              <a:gd name="adj" fmla="val 0"/>
            </a:avLst>
          </a:prstGeom>
          <a:solidFill>
            <a:schemeClr val="accent1"/>
          </a:solidFill>
          <a:ln w="12700" algn="in">
            <a:noFill/>
            <a:round/>
            <a:headEnd/>
            <a:tailEnd/>
          </a:ln>
          <a:effectLst/>
        </p:spPr>
        <p:txBody>
          <a:bodyPr vert="horz" wrap="square" lIns="36576" tIns="36576" rIns="36576" bIns="36576" numCol="1" anchor="ctr" anchorCtr="0" compatLnSpc="1">
            <a:prstTxWarp prst="textNoShape">
              <a:avLst/>
            </a:prstTxWarp>
          </a:bodyPr>
          <a:lstStyle/>
          <a:p>
            <a:pPr marL="10800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bg1"/>
                </a:solidFill>
                <a:effectLst/>
                <a:latin typeface="+mj-lt"/>
                <a:cs typeface="Arial" pitchFamily="34" charset="0"/>
              </a:rPr>
              <a:t>A task or further reading for you about the section. </a:t>
            </a:r>
            <a:br>
              <a:rPr kumimoji="0" lang="en-GB" sz="1600" b="0" i="0" u="none" strike="noStrike" cap="none" normalizeH="0" baseline="0" dirty="0">
                <a:ln>
                  <a:noFill/>
                </a:ln>
                <a:solidFill>
                  <a:schemeClr val="bg1"/>
                </a:solidFill>
                <a:effectLst/>
                <a:latin typeface="+mj-lt"/>
                <a:cs typeface="Arial" pitchFamily="34" charset="0"/>
              </a:rPr>
            </a:br>
            <a:r>
              <a:rPr kumimoji="0" lang="en-GB" sz="1600" b="0" i="0" u="none" strike="noStrike" cap="none" normalizeH="0" baseline="0" dirty="0">
                <a:ln>
                  <a:noFill/>
                </a:ln>
                <a:solidFill>
                  <a:schemeClr val="bg1"/>
                </a:solidFill>
                <a:effectLst/>
                <a:latin typeface="+mj-lt"/>
                <a:cs typeface="Arial" pitchFamily="34" charset="0"/>
              </a:rPr>
              <a:t>(this can be done individually</a:t>
            </a:r>
            <a:r>
              <a:rPr kumimoji="0" lang="en-GB" sz="1600" b="0" i="0" u="none" strike="noStrike" cap="none" normalizeH="0" dirty="0">
                <a:ln>
                  <a:noFill/>
                </a:ln>
                <a:solidFill>
                  <a:schemeClr val="bg1"/>
                </a:solidFill>
                <a:effectLst/>
                <a:latin typeface="+mj-lt"/>
                <a:cs typeface="Arial" pitchFamily="34" charset="0"/>
              </a:rPr>
              <a:t> </a:t>
            </a:r>
            <a:r>
              <a:rPr kumimoji="0" lang="en-GB" sz="1600" b="0" i="0" u="none" strike="noStrike" cap="none" normalizeH="0" baseline="0" dirty="0">
                <a:ln>
                  <a:noFill/>
                </a:ln>
                <a:solidFill>
                  <a:schemeClr val="bg1"/>
                </a:solidFill>
                <a:effectLst/>
                <a:latin typeface="+mj-lt"/>
                <a:cs typeface="Arial" pitchFamily="34" charset="0"/>
              </a:rPr>
              <a:t>or in groups)</a:t>
            </a:r>
            <a:endParaRPr kumimoji="0" lang="en-US" sz="1800" b="0" i="0" u="none" strike="noStrike" cap="none" normalizeH="0" baseline="0" dirty="0">
              <a:ln>
                <a:noFill/>
              </a:ln>
              <a:solidFill>
                <a:schemeClr val="bg1"/>
              </a:solidFill>
              <a:effectLst/>
              <a:latin typeface="+mj-lt"/>
              <a:cs typeface="Arial" pitchFamily="34" charset="0"/>
            </a:endParaRPr>
          </a:p>
        </p:txBody>
      </p:sp>
      <p:sp>
        <p:nvSpPr>
          <p:cNvPr id="15" name="AutoShape 6"/>
          <p:cNvSpPr>
            <a:spLocks noChangeArrowheads="1"/>
          </p:cNvSpPr>
          <p:nvPr/>
        </p:nvSpPr>
        <p:spPr bwMode="auto">
          <a:xfrm>
            <a:off x="2850467" y="4161444"/>
            <a:ext cx="6064935" cy="368696"/>
          </a:xfrm>
          <a:prstGeom prst="roundRect">
            <a:avLst>
              <a:gd name="adj" fmla="val 0"/>
            </a:avLst>
          </a:prstGeom>
          <a:solidFill>
            <a:schemeClr val="accent4"/>
          </a:solidFill>
          <a:ln w="12700" algn="in">
            <a:noFill/>
            <a:round/>
            <a:headEnd/>
            <a:tailEnd/>
          </a:ln>
          <a:effectLst/>
        </p:spPr>
        <p:txBody>
          <a:bodyPr vert="horz" wrap="square" lIns="36576" tIns="36576" rIns="36576" bIns="36576" numCol="1" anchor="ctr" anchorCtr="0" compatLnSpc="1">
            <a:prstTxWarp prst="textNoShape">
              <a:avLst/>
            </a:prstTxWarp>
          </a:bodyPr>
          <a:lstStyle/>
          <a:p>
            <a:pPr marL="108000" lvl="0" defTabSz="914400" fontAlgn="base">
              <a:spcBef>
                <a:spcPct val="0"/>
              </a:spcBef>
              <a:spcAft>
                <a:spcPct val="0"/>
              </a:spcAft>
            </a:pPr>
            <a:r>
              <a:rPr lang="en-GB" sz="1600" dirty="0">
                <a:solidFill>
                  <a:srgbClr val="FFFFFF"/>
                </a:solidFill>
                <a:cs typeface="Arial" pitchFamily="34" charset="0"/>
              </a:rPr>
              <a:t>Reflection questions </a:t>
            </a:r>
            <a:endParaRPr kumimoji="0" lang="en-US" sz="1800" b="0" i="0" u="none" strike="noStrike" cap="none" normalizeH="0" baseline="0" dirty="0">
              <a:ln>
                <a:noFill/>
              </a:ln>
              <a:solidFill>
                <a:srgbClr val="FFFFFF"/>
              </a:solidFill>
              <a:effectLst/>
              <a:latin typeface="+mj-lt"/>
              <a:cs typeface="Arial" pitchFamily="34" charset="0"/>
            </a:endParaRPr>
          </a:p>
        </p:txBody>
      </p:sp>
      <p:pic>
        <p:nvPicPr>
          <p:cNvPr id="17" name="Picture 16">
            <a:extLst>
              <a:ext uri="{FF2B5EF4-FFF2-40B4-BE49-F238E27FC236}">
                <a16:creationId xmlns:a16="http://schemas.microsoft.com/office/drawing/2014/main" xmlns="" id="{C8C0B25D-7812-40FE-BDC9-8ADD333BF0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
        <p:nvSpPr>
          <p:cNvPr id="4" name="Slide Number Placeholder 3"/>
          <p:cNvSpPr>
            <a:spLocks noGrp="1"/>
          </p:cNvSpPr>
          <p:nvPr>
            <p:ph type="sldNum" sz="quarter" idx="12"/>
          </p:nvPr>
        </p:nvSpPr>
        <p:spPr/>
        <p:txBody>
          <a:bodyPr/>
          <a:lstStyle/>
          <a:p>
            <a:fld id="{4C4AFE59-3830-674D-8C76-C2A107404CE7}"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chemeClr val="accent6"/>
                </a:solidFill>
              </a:rPr>
              <a:t>1.2 GovernWell programme</a:t>
            </a:r>
          </a:p>
        </p:txBody>
      </p:sp>
      <p:cxnSp>
        <p:nvCxnSpPr>
          <p:cNvPr id="7" name="Straight Connector 6"/>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28600" y="4669649"/>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5" name="Group 4"/>
          <p:cNvGrpSpPr/>
          <p:nvPr/>
        </p:nvGrpSpPr>
        <p:grpSpPr>
          <a:xfrm>
            <a:off x="221114" y="1690412"/>
            <a:ext cx="7633490" cy="724544"/>
            <a:chOff x="228600" y="1478123"/>
            <a:chExt cx="8686800" cy="1080192"/>
          </a:xfrm>
        </p:grpSpPr>
        <p:sp>
          <p:nvSpPr>
            <p:cNvPr id="26" name="Right Arrow 25"/>
            <p:cNvSpPr/>
            <p:nvPr/>
          </p:nvSpPr>
          <p:spPr>
            <a:xfrm>
              <a:off x="4174057" y="1794136"/>
              <a:ext cx="541203" cy="484632"/>
            </a:xfrm>
            <a:prstGeom prst="rightArrow">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ight Arrow 2"/>
            <p:cNvSpPr/>
            <p:nvPr/>
          </p:nvSpPr>
          <p:spPr>
            <a:xfrm>
              <a:off x="1922819" y="1794136"/>
              <a:ext cx="541203" cy="484632"/>
            </a:xfrm>
            <a:prstGeom prst="rightArrow">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ight Arrow 27"/>
            <p:cNvSpPr/>
            <p:nvPr/>
          </p:nvSpPr>
          <p:spPr>
            <a:xfrm>
              <a:off x="6428280" y="1794136"/>
              <a:ext cx="541203" cy="484632"/>
            </a:xfrm>
            <a:prstGeom prst="rightArrow">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AutoShape 4"/>
            <p:cNvSpPr>
              <a:spLocks noChangeArrowheads="1"/>
            </p:cNvSpPr>
            <p:nvPr/>
          </p:nvSpPr>
          <p:spPr bwMode="auto">
            <a:xfrm>
              <a:off x="228600" y="1501233"/>
              <a:ext cx="1914373" cy="1057082"/>
            </a:xfrm>
            <a:prstGeom prst="rect">
              <a:avLst/>
            </a:prstGeom>
            <a:solidFill>
              <a:schemeClr val="bg1">
                <a:lumMod val="75000"/>
              </a:schemeClr>
            </a:solidFill>
            <a:ln w="31750" algn="in">
              <a:noFill/>
              <a:round/>
              <a:headEnd/>
              <a:tailEnd/>
            </a:ln>
            <a:effectLst/>
            <a:ex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a:ln>
                    <a:noFill/>
                  </a:ln>
                  <a:solidFill>
                    <a:schemeClr val="bg1"/>
                  </a:solidFill>
                  <a:effectLst/>
                  <a:latin typeface="Calibri" pitchFamily="34" charset="0"/>
                  <a:cs typeface="Arial" pitchFamily="34" charset="0"/>
                </a:rPr>
                <a:t>Pre-election</a:t>
              </a:r>
              <a:endParaRPr kumimoji="0" lang="en-US" sz="2400" b="0" i="0" u="none" strike="noStrike" cap="none" normalizeH="0" baseline="0" dirty="0">
                <a:ln>
                  <a:noFill/>
                </a:ln>
                <a:solidFill>
                  <a:schemeClr val="bg1"/>
                </a:solidFill>
                <a:effectLst/>
                <a:latin typeface="Arial" pitchFamily="34" charset="0"/>
                <a:cs typeface="Arial" pitchFamily="34" charset="0"/>
              </a:endParaRPr>
            </a:p>
          </p:txBody>
        </p:sp>
        <p:sp>
          <p:nvSpPr>
            <p:cNvPr id="19" name="AutoShape 6"/>
            <p:cNvSpPr>
              <a:spLocks noChangeArrowheads="1"/>
            </p:cNvSpPr>
            <p:nvPr/>
          </p:nvSpPr>
          <p:spPr bwMode="auto">
            <a:xfrm>
              <a:off x="2474165" y="1489655"/>
              <a:ext cx="1911639" cy="1057082"/>
            </a:xfrm>
            <a:prstGeom prst="rect">
              <a:avLst/>
            </a:prstGeom>
            <a:solidFill>
              <a:schemeClr val="bg1">
                <a:lumMod val="75000"/>
              </a:schemeClr>
            </a:solidFill>
            <a:ln w="31750" algn="in">
              <a:noFill/>
              <a:round/>
              <a:headEnd/>
              <a:tailEnd/>
            </a:ln>
            <a:effectLst/>
            <a:ex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a:ln>
                    <a:noFill/>
                  </a:ln>
                  <a:solidFill>
                    <a:srgbClr val="FFFFFF"/>
                  </a:solidFill>
                  <a:effectLst/>
                  <a:latin typeface="Calibri" pitchFamily="34" charset="0"/>
                  <a:cs typeface="Arial" pitchFamily="34" charset="0"/>
                </a:rPr>
                <a:t>Induction</a:t>
              </a:r>
              <a:endParaRPr kumimoji="0" lang="en-US" sz="2400" b="0" i="0" u="none" strike="noStrike" cap="none" normalizeH="0" baseline="0" dirty="0">
                <a:ln>
                  <a:noFill/>
                </a:ln>
                <a:solidFill>
                  <a:srgbClr val="FFFFFF"/>
                </a:solidFill>
                <a:effectLst/>
                <a:latin typeface="Arial" pitchFamily="34" charset="0"/>
                <a:cs typeface="Arial" pitchFamily="34" charset="0"/>
              </a:endParaRPr>
            </a:p>
          </p:txBody>
        </p:sp>
        <p:sp>
          <p:nvSpPr>
            <p:cNvPr id="21" name="AutoShape 8"/>
            <p:cNvSpPr>
              <a:spLocks noChangeArrowheads="1"/>
            </p:cNvSpPr>
            <p:nvPr/>
          </p:nvSpPr>
          <p:spPr bwMode="auto">
            <a:xfrm>
              <a:off x="4716996" y="1478123"/>
              <a:ext cx="1921294" cy="1057082"/>
            </a:xfrm>
            <a:prstGeom prst="rect">
              <a:avLst/>
            </a:prstGeom>
            <a:solidFill>
              <a:schemeClr val="bg1">
                <a:lumMod val="75000"/>
              </a:schemeClr>
            </a:solidFill>
            <a:ln w="31750" algn="in">
              <a:noFill/>
              <a:round/>
              <a:headEnd/>
              <a:tailEnd/>
            </a:ln>
            <a:effectLst/>
            <a:ex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a:ln>
                    <a:noFill/>
                  </a:ln>
                  <a:solidFill>
                    <a:srgbClr val="FFFFFF"/>
                  </a:solidFill>
                  <a:effectLst/>
                  <a:latin typeface="Calibri" pitchFamily="34" charset="0"/>
                  <a:cs typeface="Arial" pitchFamily="34" charset="0"/>
                </a:rPr>
                <a:t>Core skills</a:t>
              </a:r>
              <a:endParaRPr kumimoji="0" lang="en-US" sz="2400" b="0" i="0" u="none" strike="noStrike" cap="none" normalizeH="0" baseline="0" dirty="0">
                <a:ln>
                  <a:noFill/>
                </a:ln>
                <a:solidFill>
                  <a:srgbClr val="FFFFFF"/>
                </a:solidFill>
                <a:effectLst/>
                <a:latin typeface="Arial" pitchFamily="34" charset="0"/>
                <a:cs typeface="Arial" pitchFamily="34" charset="0"/>
              </a:endParaRPr>
            </a:p>
          </p:txBody>
        </p:sp>
        <p:sp>
          <p:nvSpPr>
            <p:cNvPr id="22" name="AutoShape 9"/>
            <p:cNvSpPr>
              <a:spLocks noChangeArrowheads="1"/>
            </p:cNvSpPr>
            <p:nvPr/>
          </p:nvSpPr>
          <p:spPr bwMode="auto">
            <a:xfrm>
              <a:off x="6969483" y="1489595"/>
              <a:ext cx="1945917" cy="1057081"/>
            </a:xfrm>
            <a:prstGeom prst="rect">
              <a:avLst/>
            </a:prstGeom>
            <a:solidFill>
              <a:schemeClr val="bg1">
                <a:lumMod val="75000"/>
              </a:schemeClr>
            </a:solidFill>
            <a:ln w="31750" algn="in">
              <a:noFill/>
              <a:round/>
              <a:headEnd/>
              <a:tailEnd/>
            </a:ln>
            <a:effectLst/>
            <a:ex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a:ln>
                    <a:noFill/>
                  </a:ln>
                  <a:solidFill>
                    <a:srgbClr val="FFFFFF"/>
                  </a:solidFill>
                  <a:effectLst/>
                  <a:latin typeface="Calibri" pitchFamily="34" charset="0"/>
                  <a:cs typeface="Arial" pitchFamily="34" charset="0"/>
                </a:rPr>
                <a:t>Specialist</a:t>
              </a:r>
              <a:endParaRPr kumimoji="0" lang="en-US" sz="2400" b="0" i="0" u="none" strike="noStrike" cap="none" normalizeH="0" baseline="0" dirty="0">
                <a:ln>
                  <a:noFill/>
                </a:ln>
                <a:solidFill>
                  <a:srgbClr val="FFFFFF"/>
                </a:solidFill>
                <a:effectLst/>
                <a:latin typeface="Arial" pitchFamily="34" charset="0"/>
                <a:cs typeface="Arial" pitchFamily="34" charset="0"/>
              </a:endParaRPr>
            </a:p>
          </p:txBody>
        </p:sp>
      </p:grpSp>
      <p:sp>
        <p:nvSpPr>
          <p:cNvPr id="23" name="TextBox 22"/>
          <p:cNvSpPr txBox="1"/>
          <p:nvPr/>
        </p:nvSpPr>
        <p:spPr>
          <a:xfrm>
            <a:off x="144674" y="2746789"/>
            <a:ext cx="8710165" cy="2385268"/>
          </a:xfrm>
          <a:prstGeom prst="rect">
            <a:avLst/>
          </a:prstGeom>
          <a:noFill/>
        </p:spPr>
        <p:txBody>
          <a:bodyPr wrap="square" rtlCol="0">
            <a:spAutoFit/>
          </a:bodyPr>
          <a:lstStyle/>
          <a:p>
            <a:pPr>
              <a:lnSpc>
                <a:spcPct val="50000"/>
              </a:lnSpc>
            </a:pPr>
            <a:r>
              <a:rPr lang="en-GB" dirty="0"/>
              <a:t>NHS Providers also provides wider support for governors in the form of</a:t>
            </a:r>
            <a:r>
              <a:rPr lang="en-GB" dirty="0" smtClean="0"/>
              <a:t>:</a:t>
            </a:r>
            <a:br>
              <a:rPr lang="en-GB" dirty="0" smtClean="0"/>
            </a:br>
            <a:endParaRPr lang="en-GB" dirty="0"/>
          </a:p>
          <a:p>
            <a:pPr marL="198000" indent="-198000">
              <a:buClr>
                <a:schemeClr val="accent1"/>
              </a:buClr>
              <a:buFont typeface="Arial" panose="020B0604020202020204" pitchFamily="34" charset="0"/>
              <a:buChar char="•"/>
            </a:pPr>
            <a:r>
              <a:rPr lang="en-GB" dirty="0"/>
              <a:t>Annual </a:t>
            </a:r>
            <a:r>
              <a:rPr lang="en-GB" dirty="0" smtClean="0"/>
              <a:t>conference</a:t>
            </a:r>
            <a:endParaRPr lang="en-GB" dirty="0"/>
          </a:p>
          <a:p>
            <a:pPr marL="198000" indent="-198000">
              <a:buClr>
                <a:schemeClr val="accent1"/>
              </a:buClr>
              <a:buFont typeface="Arial" panose="020B0604020202020204" pitchFamily="34" charset="0"/>
              <a:buChar char="•"/>
            </a:pPr>
            <a:r>
              <a:rPr lang="en-GB" dirty="0"/>
              <a:t>Regional </a:t>
            </a:r>
            <a:r>
              <a:rPr lang="en-GB" dirty="0" smtClean="0"/>
              <a:t>workshops</a:t>
            </a:r>
            <a:endParaRPr lang="en-GB" dirty="0"/>
          </a:p>
          <a:p>
            <a:pPr marL="198000" indent="-198000">
              <a:buClr>
                <a:schemeClr val="accent1"/>
              </a:buClr>
              <a:buFont typeface="Arial" panose="020B0604020202020204" pitchFamily="34" charset="0"/>
              <a:buChar char="•"/>
            </a:pPr>
            <a:r>
              <a:rPr lang="en-GB" dirty="0"/>
              <a:t>E-newsletter</a:t>
            </a:r>
          </a:p>
          <a:p>
            <a:pPr marL="198000" indent="-198000">
              <a:buClr>
                <a:schemeClr val="accent1"/>
              </a:buClr>
              <a:buFont typeface="Arial" panose="020B0604020202020204" pitchFamily="34" charset="0"/>
              <a:buChar char="•"/>
            </a:pPr>
            <a:r>
              <a:rPr lang="en-GB" dirty="0"/>
              <a:t>Online resources</a:t>
            </a:r>
          </a:p>
          <a:p>
            <a:pPr marL="198000" indent="-198000">
              <a:buClr>
                <a:schemeClr val="accent1"/>
              </a:buClr>
              <a:buFont typeface="Arial" panose="020B0604020202020204" pitchFamily="34" charset="0"/>
              <a:buChar char="•"/>
            </a:pPr>
            <a:r>
              <a:rPr lang="en-GB" dirty="0"/>
              <a:t>Guidance documents </a:t>
            </a:r>
          </a:p>
          <a:p>
            <a:pPr marL="285750" indent="-285750">
              <a:lnSpc>
                <a:spcPct val="130000"/>
              </a:lnSpc>
              <a:buClr>
                <a:schemeClr val="accent1"/>
              </a:buClr>
              <a:buFont typeface="Arial" panose="020B0604020202020204" pitchFamily="34" charset="0"/>
              <a:buChar char="•"/>
            </a:pPr>
            <a:endParaRPr lang="en-GB" dirty="0"/>
          </a:p>
          <a:p>
            <a:r>
              <a:rPr lang="en-GB" sz="1400" b="1" dirty="0" err="1" smtClean="0">
                <a:solidFill>
                  <a:schemeClr val="accent6"/>
                </a:solidFill>
              </a:rPr>
              <a:t>nhsproviders.org</a:t>
            </a:r>
            <a:r>
              <a:rPr lang="en-GB" sz="1400" b="1" dirty="0" smtClean="0">
                <a:solidFill>
                  <a:schemeClr val="accent6"/>
                </a:solidFill>
              </a:rPr>
              <a:t>/programmes/</a:t>
            </a:r>
            <a:r>
              <a:rPr lang="en-GB" sz="1400" b="1" dirty="0" err="1" smtClean="0">
                <a:solidFill>
                  <a:schemeClr val="accent6"/>
                </a:solidFill>
              </a:rPr>
              <a:t>governwell</a:t>
            </a:r>
            <a:endParaRPr lang="en-GB" sz="1400" b="1" dirty="0">
              <a:solidFill>
                <a:schemeClr val="accent6"/>
              </a:solidFill>
            </a:endParaRPr>
          </a:p>
        </p:txBody>
      </p:sp>
      <p:pic>
        <p:nvPicPr>
          <p:cNvPr id="16" name="Picture 15">
            <a:extLst>
              <a:ext uri="{FF2B5EF4-FFF2-40B4-BE49-F238E27FC236}">
                <a16:creationId xmlns:a16="http://schemas.microsoft.com/office/drawing/2014/main" xmlns="" id="{0D949BD1-8668-40C5-9CEA-845A2ED891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
        <p:nvSpPr>
          <p:cNvPr id="6" name="Slide Number Placeholder 5"/>
          <p:cNvSpPr>
            <a:spLocks noGrp="1"/>
          </p:cNvSpPr>
          <p:nvPr>
            <p:ph type="sldNum" sz="quarter" idx="12"/>
          </p:nvPr>
        </p:nvSpPr>
        <p:spPr/>
        <p:txBody>
          <a:bodyPr/>
          <a:lstStyle/>
          <a:p>
            <a:fld id="{4C4AFE59-3830-674D-8C76-C2A107404CE7}" type="slidenum">
              <a:rPr lang="en-US" smtClean="0"/>
              <a:pPr/>
              <a:t>6</a:t>
            </a:fld>
            <a:endParaRPr lang="en-US" dirty="0"/>
          </a:p>
        </p:txBody>
      </p:sp>
    </p:spTree>
    <p:extLst>
      <p:ext uri="{BB962C8B-B14F-4D97-AF65-F5344CB8AC3E}">
        <p14:creationId xmlns:p14="http://schemas.microsoft.com/office/powerpoint/2010/main" val="3348268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chemeClr val="accent6"/>
                </a:solidFill>
              </a:rPr>
              <a:t>1.3 Hints and tips</a:t>
            </a:r>
          </a:p>
        </p:txBody>
      </p:sp>
      <p:cxnSp>
        <p:nvCxnSpPr>
          <p:cNvPr id="7" name="Straight Connector 6"/>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28600" y="4669649"/>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5" name="Content Placeholder 2"/>
          <p:cNvSpPr>
            <a:spLocks noGrp="1"/>
          </p:cNvSpPr>
          <p:nvPr>
            <p:ph idx="1"/>
          </p:nvPr>
        </p:nvSpPr>
        <p:spPr>
          <a:xfrm>
            <a:off x="228600" y="1585554"/>
            <a:ext cx="8674619" cy="3157904"/>
          </a:xfrm>
        </p:spPr>
        <p:txBody>
          <a:bodyPr>
            <a:noAutofit/>
          </a:bodyPr>
          <a:lstStyle/>
          <a:p>
            <a:r>
              <a:rPr lang="en-GB" sz="1800" dirty="0"/>
              <a:t>Everyone is different</a:t>
            </a:r>
          </a:p>
          <a:p>
            <a:r>
              <a:rPr lang="en-GB" sz="1800" dirty="0"/>
              <a:t>Prioritise</a:t>
            </a:r>
          </a:p>
          <a:p>
            <a:r>
              <a:rPr lang="en-GB" sz="1800" dirty="0"/>
              <a:t>Cover the basics</a:t>
            </a:r>
          </a:p>
          <a:p>
            <a:r>
              <a:rPr lang="en-GB" sz="1800" dirty="0"/>
              <a:t>Tour the trust (where appropriate, remembering confidentiality) </a:t>
            </a:r>
          </a:p>
          <a:p>
            <a:r>
              <a:rPr lang="en-GB" sz="1800" dirty="0"/>
              <a:t>Meet key members of staff</a:t>
            </a:r>
          </a:p>
          <a:p>
            <a:r>
              <a:rPr lang="en-GB" sz="1800" dirty="0"/>
              <a:t>Health and safety</a:t>
            </a:r>
          </a:p>
          <a:p>
            <a:r>
              <a:rPr lang="en-GB" sz="1800" dirty="0"/>
              <a:t>Avoid overload</a:t>
            </a:r>
          </a:p>
          <a:p>
            <a:r>
              <a:rPr lang="en-GB" sz="1800" dirty="0"/>
              <a:t>Identification/name badge</a:t>
            </a:r>
          </a:p>
          <a:p>
            <a:endParaRPr lang="en-GB" sz="1800" dirty="0"/>
          </a:p>
        </p:txBody>
      </p:sp>
      <p:pic>
        <p:nvPicPr>
          <p:cNvPr id="10" name="Picture 9">
            <a:extLst>
              <a:ext uri="{FF2B5EF4-FFF2-40B4-BE49-F238E27FC236}">
                <a16:creationId xmlns:a16="http://schemas.microsoft.com/office/drawing/2014/main" xmlns="" id="{F41AB1EB-FE12-4226-9711-3C1B42CB87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
        <p:nvSpPr>
          <p:cNvPr id="4" name="Slide Number Placeholder 3"/>
          <p:cNvSpPr>
            <a:spLocks noGrp="1"/>
          </p:cNvSpPr>
          <p:nvPr>
            <p:ph type="sldNum" sz="quarter" idx="12"/>
          </p:nvPr>
        </p:nvSpPr>
        <p:spPr/>
        <p:txBody>
          <a:bodyPr/>
          <a:lstStyle/>
          <a:p>
            <a:fld id="{4C4AFE59-3830-674D-8C76-C2A107404CE7}" type="slidenum">
              <a:rPr lang="en-US" smtClean="0"/>
              <a:pPr/>
              <a:t>7</a:t>
            </a:fld>
            <a:endParaRPr lang="en-US" dirty="0"/>
          </a:p>
        </p:txBody>
      </p:sp>
    </p:spTree>
    <p:extLst>
      <p:ext uri="{BB962C8B-B14F-4D97-AF65-F5344CB8AC3E}">
        <p14:creationId xmlns:p14="http://schemas.microsoft.com/office/powerpoint/2010/main" val="43485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chemeClr val="accent6"/>
                </a:solidFill>
              </a:rPr>
              <a:t>1.4 Reference documents</a:t>
            </a:r>
          </a:p>
        </p:txBody>
      </p:sp>
      <p:cxnSp>
        <p:nvCxnSpPr>
          <p:cNvPr id="7" name="Straight Connector 6"/>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28600" y="4669649"/>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5" name="Content Placeholder 2"/>
          <p:cNvSpPr>
            <a:spLocks noGrp="1"/>
          </p:cNvSpPr>
          <p:nvPr>
            <p:ph idx="1"/>
          </p:nvPr>
        </p:nvSpPr>
        <p:spPr>
          <a:xfrm>
            <a:off x="228600" y="1628433"/>
            <a:ext cx="8674619" cy="3157904"/>
          </a:xfrm>
        </p:spPr>
        <p:txBody>
          <a:bodyPr>
            <a:noAutofit/>
          </a:bodyPr>
          <a:lstStyle/>
          <a:p>
            <a:r>
              <a:rPr lang="en-GB" sz="1800" dirty="0"/>
              <a:t>See list in your workbook to obtain from your own trust </a:t>
            </a:r>
            <a:r>
              <a:rPr lang="en-GB" sz="1800" dirty="0" smtClean="0"/>
              <a:t>(page </a:t>
            </a:r>
            <a:r>
              <a:rPr lang="en-GB" sz="1800" dirty="0"/>
              <a:t>6) </a:t>
            </a:r>
          </a:p>
          <a:p>
            <a:r>
              <a:rPr lang="en-GB" sz="1800" dirty="0"/>
              <a:t>Also see advice and guidance from national organisations </a:t>
            </a:r>
            <a:r>
              <a:rPr lang="en-GB" sz="1800" dirty="0" smtClean="0"/>
              <a:t>(page </a:t>
            </a:r>
            <a:r>
              <a:rPr lang="en-GB" sz="1800" dirty="0"/>
              <a:t>6) </a:t>
            </a:r>
          </a:p>
          <a:p>
            <a:endParaRPr lang="en-GB" sz="1800" dirty="0"/>
          </a:p>
        </p:txBody>
      </p:sp>
      <p:pic>
        <p:nvPicPr>
          <p:cNvPr id="10" name="Picture 9">
            <a:extLst>
              <a:ext uri="{FF2B5EF4-FFF2-40B4-BE49-F238E27FC236}">
                <a16:creationId xmlns:a16="http://schemas.microsoft.com/office/drawing/2014/main" xmlns="" id="{55C0BF55-A528-4306-BDE2-A291E4D2FB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
        <p:nvSpPr>
          <p:cNvPr id="4" name="Slide Number Placeholder 3"/>
          <p:cNvSpPr>
            <a:spLocks noGrp="1"/>
          </p:cNvSpPr>
          <p:nvPr>
            <p:ph type="sldNum" sz="quarter" idx="12"/>
          </p:nvPr>
        </p:nvSpPr>
        <p:spPr/>
        <p:txBody>
          <a:bodyPr/>
          <a:lstStyle/>
          <a:p>
            <a:fld id="{4C4AFE59-3830-674D-8C76-C2A107404CE7}" type="slidenum">
              <a:rPr lang="en-US" smtClean="0"/>
              <a:pPr/>
              <a:t>8</a:t>
            </a:fld>
            <a:endParaRPr lang="en-US" dirty="0"/>
          </a:p>
        </p:txBody>
      </p:sp>
    </p:spTree>
    <p:extLst>
      <p:ext uri="{BB962C8B-B14F-4D97-AF65-F5344CB8AC3E}">
        <p14:creationId xmlns:p14="http://schemas.microsoft.com/office/powerpoint/2010/main" val="1275925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chemeClr val="accent6"/>
                </a:solidFill>
              </a:rPr>
              <a:t>1.5 Getting started</a:t>
            </a:r>
          </a:p>
        </p:txBody>
      </p:sp>
      <p:cxnSp>
        <p:nvCxnSpPr>
          <p:cNvPr id="7" name="Straight Connector 6"/>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28600" y="4669649"/>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5" name="Content Placeholder 2"/>
          <p:cNvSpPr>
            <a:spLocks noGrp="1"/>
          </p:cNvSpPr>
          <p:nvPr>
            <p:ph idx="1"/>
          </p:nvPr>
        </p:nvSpPr>
        <p:spPr>
          <a:xfrm>
            <a:off x="240781" y="1651162"/>
            <a:ext cx="8674619" cy="3157904"/>
          </a:xfrm>
        </p:spPr>
        <p:txBody>
          <a:bodyPr>
            <a:noAutofit/>
          </a:bodyPr>
          <a:lstStyle/>
          <a:p>
            <a:r>
              <a:rPr lang="en-GB" sz="1800" dirty="0"/>
              <a:t>Why am I here</a:t>
            </a:r>
            <a:r>
              <a:rPr lang="en-GB" sz="1800" dirty="0" smtClean="0"/>
              <a:t>?</a:t>
            </a:r>
            <a:br>
              <a:rPr lang="en-GB" sz="1800" dirty="0" smtClean="0"/>
            </a:br>
            <a:r>
              <a:rPr lang="en-GB" sz="1800" dirty="0" smtClean="0"/>
              <a:t>See </a:t>
            </a:r>
            <a:r>
              <a:rPr lang="en-GB" sz="1800" dirty="0"/>
              <a:t>suggested list of discussion questions </a:t>
            </a:r>
            <a:r>
              <a:rPr lang="en-GB" sz="1800" dirty="0" smtClean="0"/>
              <a:t>(page </a:t>
            </a:r>
            <a:r>
              <a:rPr lang="en-GB" sz="1800" dirty="0"/>
              <a:t>7)</a:t>
            </a:r>
          </a:p>
        </p:txBody>
      </p:sp>
      <p:pic>
        <p:nvPicPr>
          <p:cNvPr id="10" name="Picture 9">
            <a:extLst>
              <a:ext uri="{FF2B5EF4-FFF2-40B4-BE49-F238E27FC236}">
                <a16:creationId xmlns:a16="http://schemas.microsoft.com/office/drawing/2014/main" xmlns="" id="{C6EDB044-4423-43B4-9019-3CCC6284F5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
        <p:nvSpPr>
          <p:cNvPr id="4" name="Slide Number Placeholder 3"/>
          <p:cNvSpPr>
            <a:spLocks noGrp="1"/>
          </p:cNvSpPr>
          <p:nvPr>
            <p:ph type="sldNum" sz="quarter" idx="12"/>
          </p:nvPr>
        </p:nvSpPr>
        <p:spPr/>
        <p:txBody>
          <a:bodyPr/>
          <a:lstStyle/>
          <a:p>
            <a:fld id="{4C4AFE59-3830-674D-8C76-C2A107404CE7}" type="slidenum">
              <a:rPr lang="en-US" smtClean="0"/>
              <a:pPr/>
              <a:t>9</a:t>
            </a:fld>
            <a:endParaRPr lang="en-US" dirty="0"/>
          </a:p>
        </p:txBody>
      </p:sp>
    </p:spTree>
    <p:extLst>
      <p:ext uri="{BB962C8B-B14F-4D97-AF65-F5344CB8AC3E}">
        <p14:creationId xmlns:p14="http://schemas.microsoft.com/office/powerpoint/2010/main" val="2166311220"/>
      </p:ext>
    </p:extLst>
  </p:cSld>
  <p:clrMapOvr>
    <a:masterClrMapping/>
  </p:clrMapOvr>
</p:sld>
</file>

<file path=ppt/theme/theme1.xml><?xml version="1.0" encoding="utf-8"?>
<a:theme xmlns:a="http://schemas.openxmlformats.org/drawingml/2006/main" name="NHSP theme 1a">
  <a:themeElements>
    <a:clrScheme name="Custom 8">
      <a:dk1>
        <a:srgbClr val="000000"/>
      </a:dk1>
      <a:lt1>
        <a:srgbClr val="FFFFFF"/>
      </a:lt1>
      <a:dk2>
        <a:srgbClr val="3E505A"/>
      </a:dk2>
      <a:lt2>
        <a:srgbClr val="CED8DD"/>
      </a:lt2>
      <a:accent1>
        <a:srgbClr val="F0532D"/>
      </a:accent1>
      <a:accent2>
        <a:srgbClr val="29398F"/>
      </a:accent2>
      <a:accent3>
        <a:srgbClr val="C00848"/>
      </a:accent3>
      <a:accent4>
        <a:srgbClr val="F79131"/>
      </a:accent4>
      <a:accent5>
        <a:srgbClr val="00A89C"/>
      </a:accent5>
      <a:accent6>
        <a:srgbClr val="00633F"/>
      </a:accent6>
      <a:hlink>
        <a:srgbClr val="F79131"/>
      </a:hlink>
      <a:folHlink>
        <a:srgbClr val="9DA6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NHSP theme 1a.thmx</Template>
  <TotalTime>760</TotalTime>
  <Words>1134</Words>
  <Application>Microsoft Office PowerPoint</Application>
  <PresentationFormat>On-screen Show (16:9)</PresentationFormat>
  <Paragraphs>145</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NHSP theme 1a</vt:lpstr>
      <vt:lpstr>PowerPoint Presentation</vt:lpstr>
      <vt:lpstr>Toolkit overview</vt:lpstr>
      <vt:lpstr>Objectives</vt:lpstr>
      <vt:lpstr>Contents</vt:lpstr>
      <vt:lpstr>1.1 Workbook structure</vt:lpstr>
      <vt:lpstr>1.2 GovernWell programme</vt:lpstr>
      <vt:lpstr>1.3 Hints and tips</vt:lpstr>
      <vt:lpstr>1.4 Reference documents</vt:lpstr>
      <vt:lpstr>1.5 Getting started</vt:lpstr>
      <vt:lpstr>1.5 Getting started</vt:lpstr>
      <vt:lpstr>1.5 Answers on page 10</vt:lpstr>
      <vt:lpstr>Reflection questions</vt:lpstr>
    </vt:vector>
  </TitlesOfParts>
  <Company>Jimage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Edwin Magombe</dc:creator>
  <cp:lastModifiedBy>Jake Lashbrook Admin</cp:lastModifiedBy>
  <cp:revision>71</cp:revision>
  <dcterms:created xsi:type="dcterms:W3CDTF">2014-12-03T15:59:55Z</dcterms:created>
  <dcterms:modified xsi:type="dcterms:W3CDTF">2020-03-09T14:31:37Z</dcterms:modified>
</cp:coreProperties>
</file>