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handoutMasterIdLst>
    <p:handoutMasterId r:id="rId23"/>
  </p:handoutMasterIdLst>
  <p:sldIdLst>
    <p:sldId id="258" r:id="rId2"/>
    <p:sldId id="260" r:id="rId3"/>
    <p:sldId id="269" r:id="rId4"/>
    <p:sldId id="270" r:id="rId5"/>
    <p:sldId id="271" r:id="rId6"/>
    <p:sldId id="285" r:id="rId7"/>
    <p:sldId id="272" r:id="rId8"/>
    <p:sldId id="273" r:id="rId9"/>
    <p:sldId id="275" r:id="rId10"/>
    <p:sldId id="274" r:id="rId11"/>
    <p:sldId id="276" r:id="rId12"/>
    <p:sldId id="286" r:id="rId13"/>
    <p:sldId id="287" r:id="rId14"/>
    <p:sldId id="278" r:id="rId15"/>
    <p:sldId id="279" r:id="rId16"/>
    <p:sldId id="281" r:id="rId17"/>
    <p:sldId id="280" r:id="rId18"/>
    <p:sldId id="282" r:id="rId19"/>
    <p:sldId id="283" r:id="rId20"/>
    <p:sldId id="284"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86405" autoAdjust="0"/>
  </p:normalViewPr>
  <p:slideViewPr>
    <p:cSldViewPr snapToGrid="0" snapToObjects="1">
      <p:cViewPr>
        <p:scale>
          <a:sx n="100" d="100"/>
          <a:sy n="100" d="100"/>
        </p:scale>
        <p:origin x="-1944" y="-1002"/>
      </p:cViewPr>
      <p:guideLst>
        <p:guide orient="horz" pos="1620"/>
        <p:guide pos="2880"/>
      </p:guideLst>
    </p:cSldViewPr>
  </p:slideViewPr>
  <p:outlineViewPr>
    <p:cViewPr>
      <p:scale>
        <a:sx n="33" d="100"/>
        <a:sy n="33" d="100"/>
      </p:scale>
      <p:origin x="0" y="-1059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A723D-050B-460D-960E-0F4182DAB8A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758787F-CA15-4F65-BC65-87E099E10C55}">
      <dgm:prSet phldrT="[Text]"/>
      <dgm:spPr/>
      <dgm:t>
        <a:bodyPr/>
        <a:lstStyle/>
        <a:p>
          <a:r>
            <a:rPr lang="en-GB" dirty="0"/>
            <a:t>Chair</a:t>
          </a:r>
        </a:p>
      </dgm:t>
    </dgm:pt>
    <dgm:pt modelId="{57ACAD40-AC64-436B-9300-0F885FD3B82E}" type="parTrans" cxnId="{D6E030B8-1FF0-49D0-93C6-7E01CAF3684D}">
      <dgm:prSet/>
      <dgm:spPr/>
      <dgm:t>
        <a:bodyPr/>
        <a:lstStyle/>
        <a:p>
          <a:endParaRPr lang="en-GB"/>
        </a:p>
      </dgm:t>
    </dgm:pt>
    <dgm:pt modelId="{F6B589D3-DD48-4258-8191-FAADDA931F8D}" type="sibTrans" cxnId="{D6E030B8-1FF0-49D0-93C6-7E01CAF3684D}">
      <dgm:prSet/>
      <dgm:spPr/>
      <dgm:t>
        <a:bodyPr/>
        <a:lstStyle/>
        <a:p>
          <a:endParaRPr lang="en-GB"/>
        </a:p>
      </dgm:t>
    </dgm:pt>
    <dgm:pt modelId="{1F545B2F-201E-49C0-8696-4FCC7876DBB9}">
      <dgm:prSet phldrT="[Text]"/>
      <dgm:spPr/>
      <dgm:t>
        <a:bodyPr/>
        <a:lstStyle/>
        <a:p>
          <a:r>
            <a:rPr lang="en-GB" dirty="0"/>
            <a:t>Chief executive</a:t>
          </a:r>
        </a:p>
      </dgm:t>
    </dgm:pt>
    <dgm:pt modelId="{25591028-37D8-44E2-9E5B-465EA77B5A10}" type="parTrans" cxnId="{FBE2D39C-DDA1-4767-A77B-6276FEBAA4DC}">
      <dgm:prSet/>
      <dgm:spPr/>
      <dgm:t>
        <a:bodyPr/>
        <a:lstStyle/>
        <a:p>
          <a:endParaRPr lang="en-GB"/>
        </a:p>
      </dgm:t>
    </dgm:pt>
    <dgm:pt modelId="{58E163C7-54E4-4521-868A-4B8720209567}" type="sibTrans" cxnId="{FBE2D39C-DDA1-4767-A77B-6276FEBAA4DC}">
      <dgm:prSet/>
      <dgm:spPr/>
      <dgm:t>
        <a:bodyPr/>
        <a:lstStyle/>
        <a:p>
          <a:endParaRPr lang="en-GB"/>
        </a:p>
      </dgm:t>
    </dgm:pt>
    <dgm:pt modelId="{7798E2E9-BD5C-411E-95D5-361EB6D6945B}">
      <dgm:prSet phldrT="[Text]"/>
      <dgm:spPr/>
      <dgm:t>
        <a:bodyPr/>
        <a:lstStyle/>
        <a:p>
          <a:r>
            <a:rPr lang="en-GB" dirty="0"/>
            <a:t>Executive directors</a:t>
          </a:r>
        </a:p>
      </dgm:t>
    </dgm:pt>
    <dgm:pt modelId="{60065423-9DD9-4D03-8D79-4A75680AA4C1}" type="parTrans" cxnId="{7D3BD9EC-52D1-4C2E-9C49-501D6D955977}">
      <dgm:prSet/>
      <dgm:spPr/>
      <dgm:t>
        <a:bodyPr/>
        <a:lstStyle/>
        <a:p>
          <a:endParaRPr lang="en-GB"/>
        </a:p>
      </dgm:t>
    </dgm:pt>
    <dgm:pt modelId="{5525E2EE-6056-4FCB-BFA2-C4BF2C1B5098}" type="sibTrans" cxnId="{7D3BD9EC-52D1-4C2E-9C49-501D6D955977}">
      <dgm:prSet/>
      <dgm:spPr/>
      <dgm:t>
        <a:bodyPr/>
        <a:lstStyle/>
        <a:p>
          <a:endParaRPr lang="en-GB"/>
        </a:p>
      </dgm:t>
    </dgm:pt>
    <dgm:pt modelId="{5680339B-CA0A-4588-8D0C-49282963BCD5}">
      <dgm:prSet phldrT="[Text]"/>
      <dgm:spPr/>
      <dgm:t>
        <a:bodyPr/>
        <a:lstStyle/>
        <a:p>
          <a:r>
            <a:rPr lang="en-GB" dirty="0"/>
            <a:t>Non-executive directors</a:t>
          </a:r>
        </a:p>
      </dgm:t>
    </dgm:pt>
    <dgm:pt modelId="{5E9AFD50-68C9-4DE4-92A4-3A07027BC595}" type="parTrans" cxnId="{EDCC3E5A-7A0C-4B70-9075-6D93BFB0F910}">
      <dgm:prSet/>
      <dgm:spPr/>
      <dgm:t>
        <a:bodyPr/>
        <a:lstStyle/>
        <a:p>
          <a:endParaRPr lang="en-GB"/>
        </a:p>
      </dgm:t>
    </dgm:pt>
    <dgm:pt modelId="{81113667-136A-446B-898A-189D44642D3A}" type="sibTrans" cxnId="{EDCC3E5A-7A0C-4B70-9075-6D93BFB0F910}">
      <dgm:prSet/>
      <dgm:spPr/>
      <dgm:t>
        <a:bodyPr/>
        <a:lstStyle/>
        <a:p>
          <a:endParaRPr lang="en-GB"/>
        </a:p>
      </dgm:t>
    </dgm:pt>
    <dgm:pt modelId="{5E69EFFE-2ABB-4F33-A155-85EAD13E784A}">
      <dgm:prSet phldrT="[Text]"/>
      <dgm:spPr/>
      <dgm:t>
        <a:bodyPr/>
        <a:lstStyle/>
        <a:p>
          <a:r>
            <a:rPr lang="en-GB" dirty="0"/>
            <a:t>Senior independent director</a:t>
          </a:r>
        </a:p>
      </dgm:t>
    </dgm:pt>
    <dgm:pt modelId="{4367F6BB-A0AE-4EA0-B984-8A9A37A19CBA}" type="parTrans" cxnId="{7DC66106-74C8-4DAD-B426-31B30F43F702}">
      <dgm:prSet/>
      <dgm:spPr/>
      <dgm:t>
        <a:bodyPr/>
        <a:lstStyle/>
        <a:p>
          <a:endParaRPr lang="en-GB"/>
        </a:p>
      </dgm:t>
    </dgm:pt>
    <dgm:pt modelId="{F3FF7EC3-A0FE-4FE7-AA58-C082455A6CBD}" type="sibTrans" cxnId="{7DC66106-74C8-4DAD-B426-31B30F43F702}">
      <dgm:prSet/>
      <dgm:spPr/>
      <dgm:t>
        <a:bodyPr/>
        <a:lstStyle/>
        <a:p>
          <a:endParaRPr lang="en-GB"/>
        </a:p>
      </dgm:t>
    </dgm:pt>
    <dgm:pt modelId="{818C51A4-7A72-470A-975C-88C948C6E3B9}">
      <dgm:prSet/>
      <dgm:spPr/>
      <dgm:t>
        <a:bodyPr/>
        <a:lstStyle/>
        <a:p>
          <a:r>
            <a:rPr lang="en-GB" dirty="0"/>
            <a:t>Company secretary</a:t>
          </a:r>
        </a:p>
      </dgm:t>
    </dgm:pt>
    <dgm:pt modelId="{0265E2DE-70A8-40DE-8F92-3D555EF1667F}" type="parTrans" cxnId="{FD0FBFF8-C5C3-4B61-9D79-03C47BC338DE}">
      <dgm:prSet/>
      <dgm:spPr/>
      <dgm:t>
        <a:bodyPr/>
        <a:lstStyle/>
        <a:p>
          <a:endParaRPr lang="en-GB"/>
        </a:p>
      </dgm:t>
    </dgm:pt>
    <dgm:pt modelId="{2F9143AD-3339-4B58-9424-CF60485598F6}" type="sibTrans" cxnId="{FD0FBFF8-C5C3-4B61-9D79-03C47BC338DE}">
      <dgm:prSet/>
      <dgm:spPr/>
      <dgm:t>
        <a:bodyPr/>
        <a:lstStyle/>
        <a:p>
          <a:endParaRPr lang="en-GB"/>
        </a:p>
      </dgm:t>
    </dgm:pt>
    <dgm:pt modelId="{B31D85E5-E6E2-4C85-9D40-2A536994DB57}">
      <dgm:prSet/>
      <dgm:spPr/>
      <dgm:t>
        <a:bodyPr/>
        <a:lstStyle/>
        <a:p>
          <a:r>
            <a:rPr lang="en-GB" dirty="0"/>
            <a:t>Governor lead</a:t>
          </a:r>
        </a:p>
      </dgm:t>
    </dgm:pt>
    <dgm:pt modelId="{0E325EB9-8A65-4FA7-BE16-0C27884D2FE6}" type="parTrans" cxnId="{56C7AF33-A7CA-4A65-804C-5CBAB74F8447}">
      <dgm:prSet/>
      <dgm:spPr/>
      <dgm:t>
        <a:bodyPr/>
        <a:lstStyle/>
        <a:p>
          <a:endParaRPr lang="en-GB"/>
        </a:p>
      </dgm:t>
    </dgm:pt>
    <dgm:pt modelId="{3238AC74-AFFE-4DB0-8076-EBD9C77577E0}" type="sibTrans" cxnId="{56C7AF33-A7CA-4A65-804C-5CBAB74F8447}">
      <dgm:prSet/>
      <dgm:spPr/>
      <dgm:t>
        <a:bodyPr/>
        <a:lstStyle/>
        <a:p>
          <a:endParaRPr lang="en-GB"/>
        </a:p>
      </dgm:t>
    </dgm:pt>
    <dgm:pt modelId="{CD3BF579-03E1-4F7D-8F40-AF10C4A16F01}">
      <dgm:prSet/>
      <dgm:spPr/>
      <dgm:t>
        <a:bodyPr/>
        <a:lstStyle/>
        <a:p>
          <a:r>
            <a:rPr lang="en-GB" dirty="0"/>
            <a:t>Members and the public</a:t>
          </a:r>
        </a:p>
      </dgm:t>
    </dgm:pt>
    <dgm:pt modelId="{B9597664-4096-4C20-92BB-303919DA4637}" type="parTrans" cxnId="{3B2CA4F4-C96A-42DE-99DD-8B424735AA58}">
      <dgm:prSet/>
      <dgm:spPr/>
      <dgm:t>
        <a:bodyPr/>
        <a:lstStyle/>
        <a:p>
          <a:endParaRPr lang="en-GB"/>
        </a:p>
      </dgm:t>
    </dgm:pt>
    <dgm:pt modelId="{9C6165EC-B9E1-4FE3-A9E0-E5F99A071D34}" type="sibTrans" cxnId="{3B2CA4F4-C96A-42DE-99DD-8B424735AA58}">
      <dgm:prSet/>
      <dgm:spPr/>
      <dgm:t>
        <a:bodyPr/>
        <a:lstStyle/>
        <a:p>
          <a:endParaRPr lang="en-GB"/>
        </a:p>
      </dgm:t>
    </dgm:pt>
    <dgm:pt modelId="{6D90475E-DEEB-4695-B8B6-95BD8ED22051}" type="pres">
      <dgm:prSet presAssocID="{075A723D-050B-460D-960E-0F4182DAB8A1}" presName="diagram" presStyleCnt="0">
        <dgm:presLayoutVars>
          <dgm:dir/>
          <dgm:resizeHandles val="exact"/>
        </dgm:presLayoutVars>
      </dgm:prSet>
      <dgm:spPr/>
      <dgm:t>
        <a:bodyPr/>
        <a:lstStyle/>
        <a:p>
          <a:endParaRPr lang="en-US"/>
        </a:p>
      </dgm:t>
    </dgm:pt>
    <dgm:pt modelId="{81889365-C847-4FD6-830C-719EC9B536BC}" type="pres">
      <dgm:prSet presAssocID="{1758787F-CA15-4F65-BC65-87E099E10C55}" presName="node" presStyleLbl="node1" presStyleIdx="0" presStyleCnt="8">
        <dgm:presLayoutVars>
          <dgm:bulletEnabled val="1"/>
        </dgm:presLayoutVars>
      </dgm:prSet>
      <dgm:spPr/>
      <dgm:t>
        <a:bodyPr/>
        <a:lstStyle/>
        <a:p>
          <a:endParaRPr lang="en-US"/>
        </a:p>
      </dgm:t>
    </dgm:pt>
    <dgm:pt modelId="{059F286D-2C11-45C6-833E-367522CACBAD}" type="pres">
      <dgm:prSet presAssocID="{F6B589D3-DD48-4258-8191-FAADDA931F8D}" presName="sibTrans" presStyleCnt="0"/>
      <dgm:spPr/>
    </dgm:pt>
    <dgm:pt modelId="{1BF59A47-0F2F-4DC7-A06C-36DF22DB1976}" type="pres">
      <dgm:prSet presAssocID="{1F545B2F-201E-49C0-8696-4FCC7876DBB9}" presName="node" presStyleLbl="node1" presStyleIdx="1" presStyleCnt="8">
        <dgm:presLayoutVars>
          <dgm:bulletEnabled val="1"/>
        </dgm:presLayoutVars>
      </dgm:prSet>
      <dgm:spPr/>
      <dgm:t>
        <a:bodyPr/>
        <a:lstStyle/>
        <a:p>
          <a:endParaRPr lang="en-US"/>
        </a:p>
      </dgm:t>
    </dgm:pt>
    <dgm:pt modelId="{817DA6A6-3582-43C0-8B54-2A8A527D3AF0}" type="pres">
      <dgm:prSet presAssocID="{58E163C7-54E4-4521-868A-4B8720209567}" presName="sibTrans" presStyleCnt="0"/>
      <dgm:spPr/>
    </dgm:pt>
    <dgm:pt modelId="{C452CF83-3F59-4098-9017-F6E57B2D42C6}" type="pres">
      <dgm:prSet presAssocID="{7798E2E9-BD5C-411E-95D5-361EB6D6945B}" presName="node" presStyleLbl="node1" presStyleIdx="2" presStyleCnt="8">
        <dgm:presLayoutVars>
          <dgm:bulletEnabled val="1"/>
        </dgm:presLayoutVars>
      </dgm:prSet>
      <dgm:spPr/>
      <dgm:t>
        <a:bodyPr/>
        <a:lstStyle/>
        <a:p>
          <a:endParaRPr lang="en-US"/>
        </a:p>
      </dgm:t>
    </dgm:pt>
    <dgm:pt modelId="{DDC60C3C-18A6-40D8-9C54-0966EDDCF24C}" type="pres">
      <dgm:prSet presAssocID="{5525E2EE-6056-4FCB-BFA2-C4BF2C1B5098}" presName="sibTrans" presStyleCnt="0"/>
      <dgm:spPr/>
    </dgm:pt>
    <dgm:pt modelId="{CD3BFFFE-FD61-42FC-BF70-DB66D8BA2FF0}" type="pres">
      <dgm:prSet presAssocID="{5680339B-CA0A-4588-8D0C-49282963BCD5}" presName="node" presStyleLbl="node1" presStyleIdx="3" presStyleCnt="8" custLinFactNeighborX="-479">
        <dgm:presLayoutVars>
          <dgm:bulletEnabled val="1"/>
        </dgm:presLayoutVars>
      </dgm:prSet>
      <dgm:spPr/>
      <dgm:t>
        <a:bodyPr/>
        <a:lstStyle/>
        <a:p>
          <a:endParaRPr lang="en-US"/>
        </a:p>
      </dgm:t>
    </dgm:pt>
    <dgm:pt modelId="{5FE567A8-E239-4F22-B777-A93BCBD99C44}" type="pres">
      <dgm:prSet presAssocID="{81113667-136A-446B-898A-189D44642D3A}" presName="sibTrans" presStyleCnt="0"/>
      <dgm:spPr/>
    </dgm:pt>
    <dgm:pt modelId="{DAC59A7E-6DB4-4084-9F3F-6781737AF7D7}" type="pres">
      <dgm:prSet presAssocID="{5E69EFFE-2ABB-4F33-A155-85EAD13E784A}" presName="node" presStyleLbl="node1" presStyleIdx="4" presStyleCnt="8">
        <dgm:presLayoutVars>
          <dgm:bulletEnabled val="1"/>
        </dgm:presLayoutVars>
      </dgm:prSet>
      <dgm:spPr/>
      <dgm:t>
        <a:bodyPr/>
        <a:lstStyle/>
        <a:p>
          <a:endParaRPr lang="en-US"/>
        </a:p>
      </dgm:t>
    </dgm:pt>
    <dgm:pt modelId="{9A017948-3480-4C49-B38A-47CA3C24B737}" type="pres">
      <dgm:prSet presAssocID="{F3FF7EC3-A0FE-4FE7-AA58-C082455A6CBD}" presName="sibTrans" presStyleCnt="0"/>
      <dgm:spPr/>
    </dgm:pt>
    <dgm:pt modelId="{784551D8-BFFA-450B-B9FC-09F0B00E9709}" type="pres">
      <dgm:prSet presAssocID="{818C51A4-7A72-470A-975C-88C948C6E3B9}" presName="node" presStyleLbl="node1" presStyleIdx="5" presStyleCnt="8">
        <dgm:presLayoutVars>
          <dgm:bulletEnabled val="1"/>
        </dgm:presLayoutVars>
      </dgm:prSet>
      <dgm:spPr/>
      <dgm:t>
        <a:bodyPr/>
        <a:lstStyle/>
        <a:p>
          <a:endParaRPr lang="en-US"/>
        </a:p>
      </dgm:t>
    </dgm:pt>
    <dgm:pt modelId="{D5AFF6E6-99F3-400C-9DAD-B3FA7F92A947}" type="pres">
      <dgm:prSet presAssocID="{2F9143AD-3339-4B58-9424-CF60485598F6}" presName="sibTrans" presStyleCnt="0"/>
      <dgm:spPr/>
    </dgm:pt>
    <dgm:pt modelId="{77013EB3-B215-4F22-9A45-4255ABB0F57C}" type="pres">
      <dgm:prSet presAssocID="{B31D85E5-E6E2-4C85-9D40-2A536994DB57}" presName="node" presStyleLbl="node1" presStyleIdx="6" presStyleCnt="8">
        <dgm:presLayoutVars>
          <dgm:bulletEnabled val="1"/>
        </dgm:presLayoutVars>
      </dgm:prSet>
      <dgm:spPr/>
      <dgm:t>
        <a:bodyPr/>
        <a:lstStyle/>
        <a:p>
          <a:endParaRPr lang="en-US"/>
        </a:p>
      </dgm:t>
    </dgm:pt>
    <dgm:pt modelId="{466372CE-1DD4-4566-9294-83C1B33B0D90}" type="pres">
      <dgm:prSet presAssocID="{3238AC74-AFFE-4DB0-8076-EBD9C77577E0}" presName="sibTrans" presStyleCnt="0"/>
      <dgm:spPr/>
    </dgm:pt>
    <dgm:pt modelId="{9D3E9064-DD80-4064-AF61-F35418BFBB0B}" type="pres">
      <dgm:prSet presAssocID="{CD3BF579-03E1-4F7D-8F40-AF10C4A16F01}" presName="node" presStyleLbl="node1" presStyleIdx="7" presStyleCnt="8">
        <dgm:presLayoutVars>
          <dgm:bulletEnabled val="1"/>
        </dgm:presLayoutVars>
      </dgm:prSet>
      <dgm:spPr/>
      <dgm:t>
        <a:bodyPr/>
        <a:lstStyle/>
        <a:p>
          <a:endParaRPr lang="en-US"/>
        </a:p>
      </dgm:t>
    </dgm:pt>
  </dgm:ptLst>
  <dgm:cxnLst>
    <dgm:cxn modelId="{849198CB-7EDB-4259-9AA3-3FDA3C1A7170}" type="presOf" srcId="{5680339B-CA0A-4588-8D0C-49282963BCD5}" destId="{CD3BFFFE-FD61-42FC-BF70-DB66D8BA2FF0}" srcOrd="0" destOrd="0" presId="urn:microsoft.com/office/officeart/2005/8/layout/default"/>
    <dgm:cxn modelId="{EDCC3E5A-7A0C-4B70-9075-6D93BFB0F910}" srcId="{075A723D-050B-460D-960E-0F4182DAB8A1}" destId="{5680339B-CA0A-4588-8D0C-49282963BCD5}" srcOrd="3" destOrd="0" parTransId="{5E9AFD50-68C9-4DE4-92A4-3A07027BC595}" sibTransId="{81113667-136A-446B-898A-189D44642D3A}"/>
    <dgm:cxn modelId="{FBE2D39C-DDA1-4767-A77B-6276FEBAA4DC}" srcId="{075A723D-050B-460D-960E-0F4182DAB8A1}" destId="{1F545B2F-201E-49C0-8696-4FCC7876DBB9}" srcOrd="1" destOrd="0" parTransId="{25591028-37D8-44E2-9E5B-465EA77B5A10}" sibTransId="{58E163C7-54E4-4521-868A-4B8720209567}"/>
    <dgm:cxn modelId="{703FC317-7DB7-46AF-AED8-84AEA396144D}" type="presOf" srcId="{7798E2E9-BD5C-411E-95D5-361EB6D6945B}" destId="{C452CF83-3F59-4098-9017-F6E57B2D42C6}" srcOrd="0" destOrd="0" presId="urn:microsoft.com/office/officeart/2005/8/layout/default"/>
    <dgm:cxn modelId="{D2A306F0-6732-4A85-BF78-7A18E6470C1B}" type="presOf" srcId="{1758787F-CA15-4F65-BC65-87E099E10C55}" destId="{81889365-C847-4FD6-830C-719EC9B536BC}" srcOrd="0" destOrd="0" presId="urn:microsoft.com/office/officeart/2005/8/layout/default"/>
    <dgm:cxn modelId="{D6E030B8-1FF0-49D0-93C6-7E01CAF3684D}" srcId="{075A723D-050B-460D-960E-0F4182DAB8A1}" destId="{1758787F-CA15-4F65-BC65-87E099E10C55}" srcOrd="0" destOrd="0" parTransId="{57ACAD40-AC64-436B-9300-0F885FD3B82E}" sibTransId="{F6B589D3-DD48-4258-8191-FAADDA931F8D}"/>
    <dgm:cxn modelId="{06F1F59F-DD75-4184-8B31-55080FAE4B09}" type="presOf" srcId="{818C51A4-7A72-470A-975C-88C948C6E3B9}" destId="{784551D8-BFFA-450B-B9FC-09F0B00E9709}" srcOrd="0" destOrd="0" presId="urn:microsoft.com/office/officeart/2005/8/layout/default"/>
    <dgm:cxn modelId="{FD0FBFF8-C5C3-4B61-9D79-03C47BC338DE}" srcId="{075A723D-050B-460D-960E-0F4182DAB8A1}" destId="{818C51A4-7A72-470A-975C-88C948C6E3B9}" srcOrd="5" destOrd="0" parTransId="{0265E2DE-70A8-40DE-8F92-3D555EF1667F}" sibTransId="{2F9143AD-3339-4B58-9424-CF60485598F6}"/>
    <dgm:cxn modelId="{F4BDDDA4-73ED-4C78-83D8-ECC28D32F1FA}" type="presOf" srcId="{B31D85E5-E6E2-4C85-9D40-2A536994DB57}" destId="{77013EB3-B215-4F22-9A45-4255ABB0F57C}" srcOrd="0" destOrd="0" presId="urn:microsoft.com/office/officeart/2005/8/layout/default"/>
    <dgm:cxn modelId="{047E3032-941E-4B82-9C00-0EDD87D2C501}" type="presOf" srcId="{CD3BF579-03E1-4F7D-8F40-AF10C4A16F01}" destId="{9D3E9064-DD80-4064-AF61-F35418BFBB0B}" srcOrd="0" destOrd="0" presId="urn:microsoft.com/office/officeart/2005/8/layout/default"/>
    <dgm:cxn modelId="{8692DC29-47EE-444B-9113-A027BCF4EB3D}" type="presOf" srcId="{5E69EFFE-2ABB-4F33-A155-85EAD13E784A}" destId="{DAC59A7E-6DB4-4084-9F3F-6781737AF7D7}" srcOrd="0" destOrd="0" presId="urn:microsoft.com/office/officeart/2005/8/layout/default"/>
    <dgm:cxn modelId="{7D3BD9EC-52D1-4C2E-9C49-501D6D955977}" srcId="{075A723D-050B-460D-960E-0F4182DAB8A1}" destId="{7798E2E9-BD5C-411E-95D5-361EB6D6945B}" srcOrd="2" destOrd="0" parTransId="{60065423-9DD9-4D03-8D79-4A75680AA4C1}" sibTransId="{5525E2EE-6056-4FCB-BFA2-C4BF2C1B5098}"/>
    <dgm:cxn modelId="{56C7AF33-A7CA-4A65-804C-5CBAB74F8447}" srcId="{075A723D-050B-460D-960E-0F4182DAB8A1}" destId="{B31D85E5-E6E2-4C85-9D40-2A536994DB57}" srcOrd="6" destOrd="0" parTransId="{0E325EB9-8A65-4FA7-BE16-0C27884D2FE6}" sibTransId="{3238AC74-AFFE-4DB0-8076-EBD9C77577E0}"/>
    <dgm:cxn modelId="{3B2CA4F4-C96A-42DE-99DD-8B424735AA58}" srcId="{075A723D-050B-460D-960E-0F4182DAB8A1}" destId="{CD3BF579-03E1-4F7D-8F40-AF10C4A16F01}" srcOrd="7" destOrd="0" parTransId="{B9597664-4096-4C20-92BB-303919DA4637}" sibTransId="{9C6165EC-B9E1-4FE3-A9E0-E5F99A071D34}"/>
    <dgm:cxn modelId="{902030EE-E379-4048-AE3A-720400D5256B}" type="presOf" srcId="{1F545B2F-201E-49C0-8696-4FCC7876DBB9}" destId="{1BF59A47-0F2F-4DC7-A06C-36DF22DB1976}" srcOrd="0" destOrd="0" presId="urn:microsoft.com/office/officeart/2005/8/layout/default"/>
    <dgm:cxn modelId="{7DC66106-74C8-4DAD-B426-31B30F43F702}" srcId="{075A723D-050B-460D-960E-0F4182DAB8A1}" destId="{5E69EFFE-2ABB-4F33-A155-85EAD13E784A}" srcOrd="4" destOrd="0" parTransId="{4367F6BB-A0AE-4EA0-B984-8A9A37A19CBA}" sibTransId="{F3FF7EC3-A0FE-4FE7-AA58-C082455A6CBD}"/>
    <dgm:cxn modelId="{31002575-9B63-4C73-906E-33C191B50B27}" type="presOf" srcId="{075A723D-050B-460D-960E-0F4182DAB8A1}" destId="{6D90475E-DEEB-4695-B8B6-95BD8ED22051}" srcOrd="0" destOrd="0" presId="urn:microsoft.com/office/officeart/2005/8/layout/default"/>
    <dgm:cxn modelId="{C48A2036-3A6D-4800-9CE1-197195E3344D}" type="presParOf" srcId="{6D90475E-DEEB-4695-B8B6-95BD8ED22051}" destId="{81889365-C847-4FD6-830C-719EC9B536BC}" srcOrd="0" destOrd="0" presId="urn:microsoft.com/office/officeart/2005/8/layout/default"/>
    <dgm:cxn modelId="{857DF541-49F2-419C-B14F-EC1DF95BA7DF}" type="presParOf" srcId="{6D90475E-DEEB-4695-B8B6-95BD8ED22051}" destId="{059F286D-2C11-45C6-833E-367522CACBAD}" srcOrd="1" destOrd="0" presId="urn:microsoft.com/office/officeart/2005/8/layout/default"/>
    <dgm:cxn modelId="{F8F70A35-2FE6-4A7F-B759-65E50B01BB0A}" type="presParOf" srcId="{6D90475E-DEEB-4695-B8B6-95BD8ED22051}" destId="{1BF59A47-0F2F-4DC7-A06C-36DF22DB1976}" srcOrd="2" destOrd="0" presId="urn:microsoft.com/office/officeart/2005/8/layout/default"/>
    <dgm:cxn modelId="{B2E98A3B-D977-4069-B31C-1924B42DBE2C}" type="presParOf" srcId="{6D90475E-DEEB-4695-B8B6-95BD8ED22051}" destId="{817DA6A6-3582-43C0-8B54-2A8A527D3AF0}" srcOrd="3" destOrd="0" presId="urn:microsoft.com/office/officeart/2005/8/layout/default"/>
    <dgm:cxn modelId="{0326BC06-2850-4FAC-B82D-05C419604886}" type="presParOf" srcId="{6D90475E-DEEB-4695-B8B6-95BD8ED22051}" destId="{C452CF83-3F59-4098-9017-F6E57B2D42C6}" srcOrd="4" destOrd="0" presId="urn:microsoft.com/office/officeart/2005/8/layout/default"/>
    <dgm:cxn modelId="{5236F13A-B4D9-4296-87C0-11697DE78072}" type="presParOf" srcId="{6D90475E-DEEB-4695-B8B6-95BD8ED22051}" destId="{DDC60C3C-18A6-40D8-9C54-0966EDDCF24C}" srcOrd="5" destOrd="0" presId="urn:microsoft.com/office/officeart/2005/8/layout/default"/>
    <dgm:cxn modelId="{A2B68C92-9197-42C3-A7AA-75E3CB2E7002}" type="presParOf" srcId="{6D90475E-DEEB-4695-B8B6-95BD8ED22051}" destId="{CD3BFFFE-FD61-42FC-BF70-DB66D8BA2FF0}" srcOrd="6" destOrd="0" presId="urn:microsoft.com/office/officeart/2005/8/layout/default"/>
    <dgm:cxn modelId="{DC0014BF-E644-43AC-863D-2A267B871885}" type="presParOf" srcId="{6D90475E-DEEB-4695-B8B6-95BD8ED22051}" destId="{5FE567A8-E239-4F22-B777-A93BCBD99C44}" srcOrd="7" destOrd="0" presId="urn:microsoft.com/office/officeart/2005/8/layout/default"/>
    <dgm:cxn modelId="{A34E2192-AB6F-453F-BE52-5E5B409CB636}" type="presParOf" srcId="{6D90475E-DEEB-4695-B8B6-95BD8ED22051}" destId="{DAC59A7E-6DB4-4084-9F3F-6781737AF7D7}" srcOrd="8" destOrd="0" presId="urn:microsoft.com/office/officeart/2005/8/layout/default"/>
    <dgm:cxn modelId="{A24729AB-3A86-4CF7-8EBA-6706A44EA925}" type="presParOf" srcId="{6D90475E-DEEB-4695-B8B6-95BD8ED22051}" destId="{9A017948-3480-4C49-B38A-47CA3C24B737}" srcOrd="9" destOrd="0" presId="urn:microsoft.com/office/officeart/2005/8/layout/default"/>
    <dgm:cxn modelId="{F559E2AB-8264-4160-81C8-2C329D4BD79A}" type="presParOf" srcId="{6D90475E-DEEB-4695-B8B6-95BD8ED22051}" destId="{784551D8-BFFA-450B-B9FC-09F0B00E9709}" srcOrd="10" destOrd="0" presId="urn:microsoft.com/office/officeart/2005/8/layout/default"/>
    <dgm:cxn modelId="{74FD83DF-441C-4932-B59D-AA5276688BEF}" type="presParOf" srcId="{6D90475E-DEEB-4695-B8B6-95BD8ED22051}" destId="{D5AFF6E6-99F3-400C-9DAD-B3FA7F92A947}" srcOrd="11" destOrd="0" presId="urn:microsoft.com/office/officeart/2005/8/layout/default"/>
    <dgm:cxn modelId="{22FBC2B2-CF56-48FB-B0BC-5FD7AAF663C7}" type="presParOf" srcId="{6D90475E-DEEB-4695-B8B6-95BD8ED22051}" destId="{77013EB3-B215-4F22-9A45-4255ABB0F57C}" srcOrd="12" destOrd="0" presId="urn:microsoft.com/office/officeart/2005/8/layout/default"/>
    <dgm:cxn modelId="{15149EB0-9633-46B0-A99B-21FB37CCA9A6}" type="presParOf" srcId="{6D90475E-DEEB-4695-B8B6-95BD8ED22051}" destId="{466372CE-1DD4-4566-9294-83C1B33B0D90}" srcOrd="13" destOrd="0" presId="urn:microsoft.com/office/officeart/2005/8/layout/default"/>
    <dgm:cxn modelId="{E4094C00-42C3-488E-ACF6-892E997F6EE4}" type="presParOf" srcId="{6D90475E-DEEB-4695-B8B6-95BD8ED22051}" destId="{9D3E9064-DD80-4064-AF61-F35418BFBB0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89365-C847-4FD6-830C-719EC9B536BC}">
      <dsp:nvSpPr>
        <dsp:cNvPr id="0" name=""/>
        <dsp:cNvSpPr/>
      </dsp:nvSpPr>
      <dsp:spPr>
        <a:xfrm>
          <a:off x="37606" y="802"/>
          <a:ext cx="1560580" cy="9363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Chair</a:t>
          </a:r>
        </a:p>
      </dsp:txBody>
      <dsp:txXfrm>
        <a:off x="37606" y="802"/>
        <a:ext cx="1560580" cy="936348"/>
      </dsp:txXfrm>
    </dsp:sp>
    <dsp:sp modelId="{1BF59A47-0F2F-4DC7-A06C-36DF22DB1976}">
      <dsp:nvSpPr>
        <dsp:cNvPr id="0" name=""/>
        <dsp:cNvSpPr/>
      </dsp:nvSpPr>
      <dsp:spPr>
        <a:xfrm>
          <a:off x="1754244" y="802"/>
          <a:ext cx="1560580" cy="93634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Chief executive</a:t>
          </a:r>
        </a:p>
      </dsp:txBody>
      <dsp:txXfrm>
        <a:off x="1754244" y="802"/>
        <a:ext cx="1560580" cy="936348"/>
      </dsp:txXfrm>
    </dsp:sp>
    <dsp:sp modelId="{C452CF83-3F59-4098-9017-F6E57B2D42C6}">
      <dsp:nvSpPr>
        <dsp:cNvPr id="0" name=""/>
        <dsp:cNvSpPr/>
      </dsp:nvSpPr>
      <dsp:spPr>
        <a:xfrm>
          <a:off x="3470882" y="802"/>
          <a:ext cx="1560580" cy="9363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Executive directors</a:t>
          </a:r>
        </a:p>
      </dsp:txBody>
      <dsp:txXfrm>
        <a:off x="3470882" y="802"/>
        <a:ext cx="1560580" cy="936348"/>
      </dsp:txXfrm>
    </dsp:sp>
    <dsp:sp modelId="{CD3BFFFE-FD61-42FC-BF70-DB66D8BA2FF0}">
      <dsp:nvSpPr>
        <dsp:cNvPr id="0" name=""/>
        <dsp:cNvSpPr/>
      </dsp:nvSpPr>
      <dsp:spPr>
        <a:xfrm>
          <a:off x="5180045" y="802"/>
          <a:ext cx="1560580" cy="93634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Non-executive directors</a:t>
          </a:r>
        </a:p>
      </dsp:txBody>
      <dsp:txXfrm>
        <a:off x="5180045" y="802"/>
        <a:ext cx="1560580" cy="936348"/>
      </dsp:txXfrm>
    </dsp:sp>
    <dsp:sp modelId="{DAC59A7E-6DB4-4084-9F3F-6781737AF7D7}">
      <dsp:nvSpPr>
        <dsp:cNvPr id="0" name=""/>
        <dsp:cNvSpPr/>
      </dsp:nvSpPr>
      <dsp:spPr>
        <a:xfrm>
          <a:off x="37606" y="1093209"/>
          <a:ext cx="1560580" cy="93634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Senior independent director</a:t>
          </a:r>
        </a:p>
      </dsp:txBody>
      <dsp:txXfrm>
        <a:off x="37606" y="1093209"/>
        <a:ext cx="1560580" cy="936348"/>
      </dsp:txXfrm>
    </dsp:sp>
    <dsp:sp modelId="{784551D8-BFFA-450B-B9FC-09F0B00E9709}">
      <dsp:nvSpPr>
        <dsp:cNvPr id="0" name=""/>
        <dsp:cNvSpPr/>
      </dsp:nvSpPr>
      <dsp:spPr>
        <a:xfrm>
          <a:off x="1754244" y="1093209"/>
          <a:ext cx="1560580" cy="9363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Company secretary</a:t>
          </a:r>
        </a:p>
      </dsp:txBody>
      <dsp:txXfrm>
        <a:off x="1754244" y="1093209"/>
        <a:ext cx="1560580" cy="936348"/>
      </dsp:txXfrm>
    </dsp:sp>
    <dsp:sp modelId="{77013EB3-B215-4F22-9A45-4255ABB0F57C}">
      <dsp:nvSpPr>
        <dsp:cNvPr id="0" name=""/>
        <dsp:cNvSpPr/>
      </dsp:nvSpPr>
      <dsp:spPr>
        <a:xfrm>
          <a:off x="3470882" y="1093209"/>
          <a:ext cx="1560580" cy="93634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Governor lead</a:t>
          </a:r>
        </a:p>
      </dsp:txBody>
      <dsp:txXfrm>
        <a:off x="3470882" y="1093209"/>
        <a:ext cx="1560580" cy="936348"/>
      </dsp:txXfrm>
    </dsp:sp>
    <dsp:sp modelId="{9D3E9064-DD80-4064-AF61-F35418BFBB0B}">
      <dsp:nvSpPr>
        <dsp:cNvPr id="0" name=""/>
        <dsp:cNvSpPr/>
      </dsp:nvSpPr>
      <dsp:spPr>
        <a:xfrm>
          <a:off x="5187520" y="1093209"/>
          <a:ext cx="1560580" cy="9363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Members and the public</a:t>
          </a:r>
        </a:p>
      </dsp:txBody>
      <dsp:txXfrm>
        <a:off x="5187520" y="1093209"/>
        <a:ext cx="1560580" cy="9363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2FCE95-2976-344E-94D9-10B6D0D38487}" type="datetimeFigureOut">
              <a:rPr lang="en-US" smtClean="0"/>
              <a:t>3/9/2020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74689F-AE04-C145-B338-EFD8FC06E429}" type="slidenum">
              <a:rPr lang="en-US" smtClean="0"/>
              <a:t>‹#›</a:t>
            </a:fld>
            <a:endParaRPr lang="en-US"/>
          </a:p>
        </p:txBody>
      </p:sp>
    </p:spTree>
    <p:extLst>
      <p:ext uri="{BB962C8B-B14F-4D97-AF65-F5344CB8AC3E}">
        <p14:creationId xmlns:p14="http://schemas.microsoft.com/office/powerpoint/2010/main" val="3991037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AC6525-6644-4A0F-9A2E-971A285577E3}" type="datetimeFigureOut">
              <a:rPr lang="en-GB" smtClean="0"/>
              <a:t>09/03/2020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5023A-A5BC-4D98-95C4-99010BDCB6E5}" type="slidenum">
              <a:rPr lang="en-GB" smtClean="0"/>
              <a:t>‹#›</a:t>
            </a:fld>
            <a:endParaRPr lang="en-GB"/>
          </a:p>
        </p:txBody>
      </p:sp>
    </p:spTree>
    <p:extLst>
      <p:ext uri="{BB962C8B-B14F-4D97-AF65-F5344CB8AC3E}">
        <p14:creationId xmlns:p14="http://schemas.microsoft.com/office/powerpoint/2010/main" val="352245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Welcome the group.</a:t>
            </a:r>
          </a:p>
          <a:p>
            <a:pPr marL="171450" indent="-171450">
              <a:buFont typeface="Arial" pitchFamily="34" charset="0"/>
              <a:buChar char="•"/>
            </a:pPr>
            <a:r>
              <a:rPr lang="en-GB" dirty="0"/>
              <a:t>Tell them what the</a:t>
            </a:r>
            <a:r>
              <a:rPr lang="en-GB" baseline="0" dirty="0"/>
              <a:t> session is about today.</a:t>
            </a:r>
          </a:p>
          <a:p>
            <a:pPr marL="171450" indent="-171450">
              <a:buFont typeface="Arial" pitchFamily="34" charset="0"/>
              <a:buChar char="•"/>
            </a:pPr>
            <a:r>
              <a:rPr lang="en-GB" baseline="0" dirty="0"/>
              <a:t>Tell them how long the session will take.</a:t>
            </a:r>
            <a:endParaRPr lang="en-GB" dirty="0"/>
          </a:p>
          <a:p>
            <a:endParaRPr lang="en-GB" dirty="0"/>
          </a:p>
        </p:txBody>
      </p:sp>
      <p:sp>
        <p:nvSpPr>
          <p:cNvPr id="4" name="Slide Number Placeholder 3"/>
          <p:cNvSpPr>
            <a:spLocks noGrp="1"/>
          </p:cNvSpPr>
          <p:nvPr>
            <p:ph type="sldNum" sz="quarter" idx="10"/>
          </p:nvPr>
        </p:nvSpPr>
        <p:spPr/>
        <p:txBody>
          <a:bodyPr/>
          <a:lstStyle/>
          <a:p>
            <a:fld id="{D095023A-A5BC-4D98-95C4-99010BDCB6E5}" type="slidenum">
              <a:rPr lang="en-GB" smtClean="0"/>
              <a:t>1</a:t>
            </a:fld>
            <a:endParaRPr lang="en-GB"/>
          </a:p>
        </p:txBody>
      </p:sp>
    </p:spTree>
    <p:extLst>
      <p:ext uri="{BB962C8B-B14F-4D97-AF65-F5344CB8AC3E}">
        <p14:creationId xmlns:p14="http://schemas.microsoft.com/office/powerpoint/2010/main" val="2743981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a:t>Go through the values and explain how they were developed and when / if they are reviewed</a:t>
            </a:r>
          </a:p>
        </p:txBody>
      </p:sp>
      <p:sp>
        <p:nvSpPr>
          <p:cNvPr id="4" name="Slide Number Placeholder 3"/>
          <p:cNvSpPr>
            <a:spLocks noGrp="1"/>
          </p:cNvSpPr>
          <p:nvPr>
            <p:ph type="sldNum" sz="quarter" idx="10"/>
          </p:nvPr>
        </p:nvSpPr>
        <p:spPr/>
        <p:txBody>
          <a:bodyPr/>
          <a:lstStyle/>
          <a:p>
            <a:fld id="{D095023A-A5BC-4D98-95C4-99010BDCB6E5}" type="slidenum">
              <a:rPr lang="en-GB" smtClean="0"/>
              <a:t>10</a:t>
            </a:fld>
            <a:endParaRPr lang="en-GB"/>
          </a:p>
        </p:txBody>
      </p:sp>
    </p:spTree>
    <p:extLst>
      <p:ext uri="{BB962C8B-B14F-4D97-AF65-F5344CB8AC3E}">
        <p14:creationId xmlns:p14="http://schemas.microsoft.com/office/powerpoint/2010/main" val="2212873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Mention something about governors’ opportunities to provide feedback</a:t>
            </a:r>
          </a:p>
          <a:p>
            <a:pPr marL="171450" indent="-171450">
              <a:buFont typeface="Arial" pitchFamily="34" charset="0"/>
              <a:buChar char="•"/>
            </a:pPr>
            <a:r>
              <a:rPr lang="en-GB" dirty="0"/>
              <a:t>Explain the mechanisms you have for Governors to participate in reviews of practice (</a:t>
            </a:r>
            <a:r>
              <a:rPr lang="en-GB" dirty="0" err="1"/>
              <a:t>eg</a:t>
            </a:r>
            <a:r>
              <a:rPr lang="en-GB" dirty="0"/>
              <a:t> Ward Walks</a:t>
            </a:r>
            <a:r>
              <a:rPr lang="en-GB" baseline="0" dirty="0"/>
              <a:t> / departmental visits / whatever you do in your trust</a:t>
            </a:r>
          </a:p>
          <a:p>
            <a:pPr marL="171450" indent="-171450">
              <a:buFont typeface="Arial" pitchFamily="34" charset="0"/>
              <a:buChar char="•"/>
            </a:pPr>
            <a:r>
              <a:rPr lang="en-GB" baseline="0" dirty="0"/>
              <a:t>Talk about examples of modelling the values</a:t>
            </a:r>
            <a:endParaRPr lang="en-GB" dirty="0"/>
          </a:p>
        </p:txBody>
      </p:sp>
      <p:sp>
        <p:nvSpPr>
          <p:cNvPr id="4" name="Slide Number Placeholder 3"/>
          <p:cNvSpPr>
            <a:spLocks noGrp="1"/>
          </p:cNvSpPr>
          <p:nvPr>
            <p:ph type="sldNum" sz="quarter" idx="10"/>
          </p:nvPr>
        </p:nvSpPr>
        <p:spPr/>
        <p:txBody>
          <a:bodyPr/>
          <a:lstStyle/>
          <a:p>
            <a:fld id="{D095023A-A5BC-4D98-95C4-99010BDCB6E5}" type="slidenum">
              <a:rPr lang="en-GB" smtClean="0"/>
              <a:t>11</a:t>
            </a:fld>
            <a:endParaRPr lang="en-GB"/>
          </a:p>
        </p:txBody>
      </p:sp>
    </p:spTree>
    <p:extLst>
      <p:ext uri="{BB962C8B-B14F-4D97-AF65-F5344CB8AC3E}">
        <p14:creationId xmlns:p14="http://schemas.microsoft.com/office/powerpoint/2010/main" val="2212873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Another way that FTs are different is in their structure</a:t>
            </a:r>
          </a:p>
          <a:p>
            <a:pPr marL="171450" indent="-171450">
              <a:buFont typeface="Arial" pitchFamily="34" charset="0"/>
              <a:buChar char="•"/>
            </a:pPr>
            <a:r>
              <a:rPr lang="en-GB" dirty="0"/>
              <a:t>To</a:t>
            </a:r>
            <a:r>
              <a:rPr lang="en-GB" baseline="0" dirty="0"/>
              <a:t> enable them to work as efficiently and effectively as possible for their local area they can tailor their management structure</a:t>
            </a:r>
          </a:p>
          <a:p>
            <a:pPr marL="171450" indent="-171450">
              <a:buFont typeface="Arial" pitchFamily="34" charset="0"/>
              <a:buChar char="•"/>
            </a:pPr>
            <a:r>
              <a:rPr lang="en-GB" baseline="0" dirty="0"/>
              <a:t>The structure will be set out in the trust’s constitution – it would be good to make sure the governors have a copy of this for this session</a:t>
            </a:r>
          </a:p>
          <a:p>
            <a:pPr marL="171450" indent="-171450">
              <a:buFont typeface="Arial" pitchFamily="34" charset="0"/>
              <a:buChar char="•"/>
            </a:pPr>
            <a:r>
              <a:rPr lang="en-GB" baseline="0" dirty="0"/>
              <a:t>Using the diagram explain the different roles that make up the management structure, we will look more at what each role entail in the next section</a:t>
            </a:r>
          </a:p>
          <a:p>
            <a:pPr marL="171450" indent="-171450">
              <a:buFont typeface="Arial" pitchFamily="34" charset="0"/>
              <a:buChar char="•"/>
            </a:pPr>
            <a:r>
              <a:rPr lang="en-GB" baseline="0" dirty="0"/>
              <a:t>Direct them to the task in their workbook and give out the ‘How is my trust organised?’ cards</a:t>
            </a:r>
          </a:p>
          <a:p>
            <a:pPr marL="171450" indent="-171450">
              <a:buFont typeface="Arial" pitchFamily="34" charset="0"/>
              <a:buChar char="•"/>
            </a:pPr>
            <a:r>
              <a:rPr lang="en-GB" baseline="0" dirty="0"/>
              <a:t>Allow 5-10 minutes for the group to complete the first task of laying out the organogram of their trust</a:t>
            </a:r>
          </a:p>
          <a:p>
            <a:pPr marL="171450" indent="-171450">
              <a:buFont typeface="Arial" pitchFamily="34" charset="0"/>
              <a:buChar char="•"/>
            </a:pPr>
            <a:r>
              <a:rPr lang="en-GB" baseline="0" dirty="0"/>
              <a:t>Prompt them to move on to the second task of adding names, allowing a further 10 minutes for this. You may find it helpful to provide them with some trust documents that they can use to get the information from.</a:t>
            </a:r>
          </a:p>
          <a:p>
            <a:pPr marL="171450" indent="-171450">
              <a:buFont typeface="Arial" pitchFamily="34" charset="0"/>
              <a:buChar char="•"/>
            </a:pPr>
            <a:r>
              <a:rPr lang="en-GB" baseline="0" dirty="0"/>
              <a:t>Draw the group together and help them to fill in any gaps </a:t>
            </a:r>
            <a:r>
              <a:rPr lang="en-GB" dirty="0"/>
              <a:t>Another way that FTs are different is in their structure</a:t>
            </a:r>
          </a:p>
          <a:p>
            <a:pPr marL="171450" indent="-171450">
              <a:buFont typeface="Arial" pitchFamily="34" charset="0"/>
              <a:buChar char="•"/>
            </a:pPr>
            <a:r>
              <a:rPr lang="en-GB" dirty="0"/>
              <a:t>To</a:t>
            </a:r>
            <a:r>
              <a:rPr lang="en-GB" baseline="0" dirty="0"/>
              <a:t> enable them to work as efficiently and effectively as possible for their local area they can tailor their management structure</a:t>
            </a:r>
          </a:p>
          <a:p>
            <a:pPr marL="171450" indent="-171450">
              <a:buFont typeface="Arial" pitchFamily="34" charset="0"/>
              <a:buChar char="•"/>
            </a:pPr>
            <a:r>
              <a:rPr lang="en-GB" baseline="0" dirty="0"/>
              <a:t>The structure will be set out in the trust’s constitution – it would be good to make sure the governors have a copy of this for this session</a:t>
            </a:r>
          </a:p>
          <a:p>
            <a:pPr marL="171450" indent="-171450">
              <a:buFont typeface="Arial" pitchFamily="34" charset="0"/>
              <a:buChar char="•"/>
            </a:pPr>
            <a:r>
              <a:rPr lang="en-GB" baseline="0" dirty="0"/>
              <a:t>Using the diagram explain the different roles that make up the management structure, we will look more at what each role entail in the next section</a:t>
            </a:r>
          </a:p>
          <a:p>
            <a:pPr marL="171450" indent="-171450">
              <a:buFont typeface="Arial" pitchFamily="34" charset="0"/>
              <a:buChar char="•"/>
            </a:pPr>
            <a:r>
              <a:rPr lang="en-GB" baseline="0" dirty="0"/>
              <a:t>Direct them to the task in their workbook and give out the ‘How is my trust organised?’ cards</a:t>
            </a:r>
          </a:p>
          <a:p>
            <a:pPr marL="171450" indent="-171450">
              <a:buFont typeface="Arial" pitchFamily="34" charset="0"/>
              <a:buChar char="•"/>
            </a:pPr>
            <a:r>
              <a:rPr lang="en-GB" baseline="0" dirty="0"/>
              <a:t>Allow 5-10 minutes for the group to complete the first task of laying out the organogram of their trust</a:t>
            </a:r>
          </a:p>
          <a:p>
            <a:pPr marL="171450" indent="-171450">
              <a:buFont typeface="Arial" pitchFamily="34" charset="0"/>
              <a:buChar char="•"/>
            </a:pPr>
            <a:r>
              <a:rPr lang="en-GB" baseline="0" dirty="0"/>
              <a:t>Prompt them to move on to the second task of adding names, allowing a further 10 minutes for this. You may find it helpful to provide them with some trust documents that they can use to get the information from.</a:t>
            </a:r>
          </a:p>
          <a:p>
            <a:pPr marL="171450" indent="-171450">
              <a:buFont typeface="Arial" pitchFamily="34" charset="0"/>
              <a:buChar char="•"/>
            </a:pPr>
            <a:r>
              <a:rPr lang="en-GB" baseline="0" dirty="0"/>
              <a:t>Draw the group together and help them to fill in any gaps </a:t>
            </a:r>
            <a:endParaRPr lang="en-GB" dirty="0"/>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D095023A-A5BC-4D98-95C4-99010BDCB6E5}" type="slidenum">
              <a:rPr lang="en-GB" smtClean="0"/>
              <a:t>12</a:t>
            </a:fld>
            <a:endParaRPr lang="en-GB"/>
          </a:p>
        </p:txBody>
      </p:sp>
    </p:spTree>
    <p:extLst>
      <p:ext uri="{BB962C8B-B14F-4D97-AF65-F5344CB8AC3E}">
        <p14:creationId xmlns:p14="http://schemas.microsoft.com/office/powerpoint/2010/main" val="102781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Another way that FTs are different is in their structure</a:t>
            </a:r>
          </a:p>
          <a:p>
            <a:pPr marL="171450" indent="-171450">
              <a:buFont typeface="Arial" pitchFamily="34" charset="0"/>
              <a:buChar char="•"/>
            </a:pPr>
            <a:r>
              <a:rPr lang="en-GB" dirty="0"/>
              <a:t>To</a:t>
            </a:r>
            <a:r>
              <a:rPr lang="en-GB" baseline="0" dirty="0"/>
              <a:t> enable them to work as efficiently and effectively as possible for their local area they can tailor their management structure</a:t>
            </a:r>
          </a:p>
          <a:p>
            <a:pPr marL="171450" indent="-171450">
              <a:buFont typeface="Arial" pitchFamily="34" charset="0"/>
              <a:buChar char="•"/>
            </a:pPr>
            <a:r>
              <a:rPr lang="en-GB" baseline="0" dirty="0"/>
              <a:t>The structure will be set out in the trust’s constitution – it would be good to make sure the governors have a copy of this for this session</a:t>
            </a:r>
          </a:p>
          <a:p>
            <a:pPr marL="171450" indent="-171450">
              <a:buFont typeface="Arial" pitchFamily="34" charset="0"/>
              <a:buChar char="•"/>
            </a:pPr>
            <a:r>
              <a:rPr lang="en-GB" baseline="0" dirty="0"/>
              <a:t>Using the diagram explain the different roles that make up the management structure, we will look more at what each role entail in the next section</a:t>
            </a:r>
          </a:p>
          <a:p>
            <a:pPr marL="171450" indent="-171450">
              <a:buFont typeface="Arial" pitchFamily="34" charset="0"/>
              <a:buChar char="•"/>
            </a:pPr>
            <a:r>
              <a:rPr lang="en-GB" baseline="0" dirty="0"/>
              <a:t>Direct them to the task in their workbook and give out the ‘How is my trust organised?’ cards</a:t>
            </a:r>
          </a:p>
          <a:p>
            <a:pPr marL="171450" indent="-171450">
              <a:buFont typeface="Arial" pitchFamily="34" charset="0"/>
              <a:buChar char="•"/>
            </a:pPr>
            <a:r>
              <a:rPr lang="en-GB" baseline="0" dirty="0"/>
              <a:t>Allow 5-10 minutes for the group to complete the first task of laying out the organogram of their trust</a:t>
            </a:r>
          </a:p>
          <a:p>
            <a:pPr marL="171450" indent="-171450">
              <a:buFont typeface="Arial" pitchFamily="34" charset="0"/>
              <a:buChar char="•"/>
            </a:pPr>
            <a:r>
              <a:rPr lang="en-GB" baseline="0" dirty="0"/>
              <a:t>Prompt them to move on to the second task of adding names, allowing a further 10 minutes for this. You may find it helpful to provide them with some trust documents that they can use to get the information from.</a:t>
            </a:r>
          </a:p>
          <a:p>
            <a:pPr marL="171450" indent="-171450">
              <a:buFont typeface="Arial" pitchFamily="34" charset="0"/>
              <a:buChar char="•"/>
            </a:pPr>
            <a:r>
              <a:rPr lang="en-GB" baseline="0" dirty="0"/>
              <a:t>Draw the group together and help them to fill in any gaps </a:t>
            </a:r>
            <a:r>
              <a:rPr lang="en-GB" dirty="0"/>
              <a:t>Another way that FTs are different is in their structure</a:t>
            </a:r>
          </a:p>
          <a:p>
            <a:pPr marL="171450" indent="-171450">
              <a:buFont typeface="Arial" pitchFamily="34" charset="0"/>
              <a:buChar char="•"/>
            </a:pPr>
            <a:r>
              <a:rPr lang="en-GB" dirty="0"/>
              <a:t>To</a:t>
            </a:r>
            <a:r>
              <a:rPr lang="en-GB" baseline="0" dirty="0"/>
              <a:t> enable them to work as efficiently and effectively as possible for their local area they can tailor their management structure</a:t>
            </a:r>
          </a:p>
          <a:p>
            <a:pPr marL="171450" indent="-171450">
              <a:buFont typeface="Arial" pitchFamily="34" charset="0"/>
              <a:buChar char="•"/>
            </a:pPr>
            <a:r>
              <a:rPr lang="en-GB" baseline="0" dirty="0"/>
              <a:t>The structure will be set out in the trust’s constitution – it would be good to make sure the governors have a copy of this for this session</a:t>
            </a:r>
          </a:p>
          <a:p>
            <a:pPr marL="171450" indent="-171450">
              <a:buFont typeface="Arial" pitchFamily="34" charset="0"/>
              <a:buChar char="•"/>
            </a:pPr>
            <a:r>
              <a:rPr lang="en-GB" baseline="0" dirty="0"/>
              <a:t>Using the diagram explain the different roles that make up the management structure, we will look more at what each role entail in the next section</a:t>
            </a:r>
          </a:p>
          <a:p>
            <a:pPr marL="171450" indent="-171450">
              <a:buFont typeface="Arial" pitchFamily="34" charset="0"/>
              <a:buChar char="•"/>
            </a:pPr>
            <a:r>
              <a:rPr lang="en-GB" baseline="0" dirty="0"/>
              <a:t>Direct them to the task in their workbook and give out the ‘How is my trust organised?’ cards</a:t>
            </a:r>
          </a:p>
          <a:p>
            <a:pPr marL="171450" indent="-171450">
              <a:buFont typeface="Arial" pitchFamily="34" charset="0"/>
              <a:buChar char="•"/>
            </a:pPr>
            <a:r>
              <a:rPr lang="en-GB" baseline="0" dirty="0"/>
              <a:t>Allow 5-10 minutes for the group to complete the first task of laying out the organogram of their trust</a:t>
            </a:r>
          </a:p>
          <a:p>
            <a:pPr marL="171450" indent="-171450">
              <a:buFont typeface="Arial" pitchFamily="34" charset="0"/>
              <a:buChar char="•"/>
            </a:pPr>
            <a:r>
              <a:rPr lang="en-GB" baseline="0" dirty="0"/>
              <a:t>Prompt them to move on to the second task of adding names, allowing a further 10 minutes for this. You may find it helpful to provide them with some trust documents that they can use to get the information from.</a:t>
            </a:r>
          </a:p>
          <a:p>
            <a:pPr marL="171450" indent="-171450">
              <a:buFont typeface="Arial" pitchFamily="34" charset="0"/>
              <a:buChar char="•"/>
            </a:pPr>
            <a:r>
              <a:rPr lang="en-GB" baseline="0" dirty="0"/>
              <a:t>Draw the group together and help them to fill in any gaps </a:t>
            </a:r>
            <a:endParaRPr lang="en-GB" dirty="0"/>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D095023A-A5BC-4D98-95C4-99010BDCB6E5}" type="slidenum">
              <a:rPr lang="en-GB" smtClean="0"/>
              <a:t>13</a:t>
            </a:fld>
            <a:endParaRPr lang="en-GB"/>
          </a:p>
        </p:txBody>
      </p:sp>
    </p:spTree>
    <p:extLst>
      <p:ext uri="{BB962C8B-B14F-4D97-AF65-F5344CB8AC3E}">
        <p14:creationId xmlns:p14="http://schemas.microsoft.com/office/powerpoint/2010/main" val="27395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Building on the organogram,</a:t>
            </a:r>
            <a:r>
              <a:rPr lang="en-GB" baseline="0" dirty="0"/>
              <a:t> we’ll now think about what those people do</a:t>
            </a:r>
          </a:p>
          <a:p>
            <a:pPr marL="171450" indent="-171450">
              <a:buFont typeface="Arial" pitchFamily="34" charset="0"/>
              <a:buChar char="•"/>
            </a:pPr>
            <a:r>
              <a:rPr lang="en-GB" baseline="0" dirty="0"/>
              <a:t>Emphasise the importance of directing questions to the right people</a:t>
            </a:r>
          </a:p>
          <a:p>
            <a:pPr marL="171450" indent="-171450">
              <a:buFont typeface="Arial" pitchFamily="34" charset="0"/>
              <a:buChar char="•"/>
            </a:pPr>
            <a:r>
              <a:rPr lang="en-GB" baseline="0" dirty="0"/>
              <a:t>Explain each role, using the information from the workbook to help, with a focus on how the governors work with each person.</a:t>
            </a:r>
          </a:p>
          <a:p>
            <a:pPr marL="171450" indent="-171450">
              <a:buFont typeface="Arial" pitchFamily="34" charset="0"/>
              <a:buChar char="•"/>
            </a:pPr>
            <a:r>
              <a:rPr lang="en-GB" baseline="0" dirty="0"/>
              <a:t>Direct them to the questions in the workbook and all 5 minutes to complete.</a:t>
            </a:r>
          </a:p>
          <a:p>
            <a:pPr marL="171450" indent="-171450">
              <a:buFont typeface="Arial" pitchFamily="34" charset="0"/>
              <a:buChar char="•"/>
            </a:pPr>
            <a:r>
              <a:rPr lang="en-GB" baseline="0" dirty="0"/>
              <a:t>Draw the group together to share answers.</a:t>
            </a:r>
          </a:p>
          <a:p>
            <a:pPr marL="171450" indent="-171450">
              <a:buFont typeface="Arial" pitchFamily="34" charset="0"/>
              <a:buChar char="•"/>
            </a:pPr>
            <a:r>
              <a:rPr lang="en-GB" dirty="0"/>
              <a:t>Highlight</a:t>
            </a:r>
            <a:r>
              <a:rPr lang="en-GB" baseline="0" dirty="0"/>
              <a:t> the role of membership manager (if applicable) </a:t>
            </a:r>
            <a:r>
              <a:rPr lang="en-GB" sz="1200" b="0" i="0" u="none" strike="noStrike" kern="1200" baseline="0" dirty="0">
                <a:solidFill>
                  <a:schemeClr val="tx1"/>
                </a:solidFill>
                <a:latin typeface="+mn-lt"/>
                <a:ea typeface="+mn-ea"/>
                <a:cs typeface="+mn-cs"/>
              </a:rPr>
              <a:t>to advise and support individual governors on procedural matters and to oversee governor training and development </a:t>
            </a:r>
            <a:r>
              <a:rPr lang="en-GB" dirty="0"/>
              <a:t>Building on the organogram,</a:t>
            </a:r>
            <a:r>
              <a:rPr lang="en-GB" baseline="0" dirty="0"/>
              <a:t> we’ll now think about what those people do</a:t>
            </a:r>
          </a:p>
          <a:p>
            <a:pPr marL="171450" indent="-171450">
              <a:buFont typeface="Arial" pitchFamily="34" charset="0"/>
              <a:buChar char="•"/>
            </a:pPr>
            <a:r>
              <a:rPr lang="en-GB" baseline="0" dirty="0"/>
              <a:t>Emphasise the importance of directing questions to the right people</a:t>
            </a:r>
          </a:p>
          <a:p>
            <a:pPr marL="171450" indent="-171450">
              <a:buFont typeface="Arial" pitchFamily="34" charset="0"/>
              <a:buChar char="•"/>
            </a:pPr>
            <a:r>
              <a:rPr lang="en-GB" baseline="0" dirty="0"/>
              <a:t>Explain each role, using the information from the workbook to help, with a focus on how the governors work with each person.</a:t>
            </a:r>
          </a:p>
          <a:p>
            <a:pPr marL="171450" indent="-171450">
              <a:buFont typeface="Arial" pitchFamily="34" charset="0"/>
              <a:buChar char="•"/>
            </a:pPr>
            <a:r>
              <a:rPr lang="en-GB" baseline="0" dirty="0"/>
              <a:t>Direct them to the questions in the workbook and all 5 minutes to complete.</a:t>
            </a:r>
          </a:p>
          <a:p>
            <a:pPr marL="171450" indent="-171450">
              <a:buFont typeface="Arial" pitchFamily="34" charset="0"/>
              <a:buChar char="•"/>
            </a:pPr>
            <a:r>
              <a:rPr lang="en-GB" baseline="0" dirty="0"/>
              <a:t>Draw the group together to share answers.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a:t>Highlight</a:t>
            </a:r>
            <a:r>
              <a:rPr lang="en-GB" baseline="0" dirty="0"/>
              <a:t> the role of membership manager (if applicable) </a:t>
            </a:r>
            <a:r>
              <a:rPr lang="en-GB" sz="1200" b="0" i="0" u="none" strike="noStrike" kern="1200" baseline="0" dirty="0">
                <a:solidFill>
                  <a:schemeClr val="tx1"/>
                </a:solidFill>
                <a:latin typeface="+mn-lt"/>
                <a:ea typeface="+mn-ea"/>
                <a:cs typeface="+mn-cs"/>
              </a:rPr>
              <a:t>to advise and support individual governors on procedural matters and to oversee governor training and development </a:t>
            </a:r>
            <a:endParaRPr lang="en-GB" dirty="0"/>
          </a:p>
          <a:p>
            <a:pPr marL="0" indent="0">
              <a:buFont typeface="Arial" pitchFamily="34" charset="0"/>
              <a:buNone/>
            </a:pPr>
            <a:endParaRPr lang="en-GB" baseline="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D095023A-A5BC-4D98-95C4-99010BDCB6E5}" type="slidenum">
              <a:rPr lang="en-GB" smtClean="0"/>
              <a:t>14</a:t>
            </a:fld>
            <a:endParaRPr lang="en-GB"/>
          </a:p>
        </p:txBody>
      </p:sp>
    </p:spTree>
    <p:extLst>
      <p:ext uri="{BB962C8B-B14F-4D97-AF65-F5344CB8AC3E}">
        <p14:creationId xmlns:p14="http://schemas.microsoft.com/office/powerpoint/2010/main" val="2212873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t>Effective governance includes</a:t>
            </a:r>
            <a:r>
              <a:rPr lang="en-GB" sz="1200" dirty="0"/>
              <a:t> setting the corporate strategy and organisational culture, taking those decisions reserved for the board and being accountable to stakeholders for those decisions.</a:t>
            </a:r>
            <a:endParaRPr lang="en-GB" sz="1200" b="0" i="0" u="none" strike="noStrike" kern="1200" baseline="0" dirty="0">
              <a:solidFill>
                <a:schemeClr val="tx1"/>
              </a:solidFill>
              <a:latin typeface="+mn-lt"/>
              <a:ea typeface="+mn-ea"/>
              <a:cs typeface="+mn-cs"/>
            </a:endParaRPr>
          </a:p>
          <a:p>
            <a:pPr marL="171450" indent="-171450">
              <a:buFont typeface="Arial" pitchFamily="34" charset="0"/>
              <a:buChar char="•"/>
            </a:pPr>
            <a:r>
              <a:rPr lang="en-GB" sz="1200" b="0" i="0" u="none" strike="noStrike" kern="1200" baseline="0" dirty="0">
                <a:solidFill>
                  <a:schemeClr val="tx1"/>
                </a:solidFill>
                <a:latin typeface="+mn-lt"/>
                <a:ea typeface="+mn-ea"/>
                <a:cs typeface="+mn-cs"/>
              </a:rPr>
              <a:t>The board of directors is collectively responsible for taking actions which legally bind the trust. </a:t>
            </a:r>
          </a:p>
          <a:p>
            <a:pPr marL="171450" indent="-171450">
              <a:buFont typeface="Arial" pitchFamily="34" charset="0"/>
              <a:buChar char="•"/>
            </a:pPr>
            <a:r>
              <a:rPr lang="en-GB" sz="1200" b="0" i="0" u="none" strike="noStrike" kern="1200" baseline="0" dirty="0">
                <a:solidFill>
                  <a:schemeClr val="tx1"/>
                </a:solidFill>
                <a:latin typeface="+mn-lt"/>
                <a:ea typeface="+mn-ea"/>
                <a:cs typeface="+mn-cs"/>
              </a:rPr>
              <a:t>All the powers of the NHS foundation trust can be exercised by the board of directors on its behalf. The board of directors must include executive and non-executive directors, and the </a:t>
            </a:r>
            <a:r>
              <a:rPr lang="en-GB" sz="1200" b="0" i="1" u="none" strike="noStrike" kern="1200" baseline="0" dirty="0">
                <a:solidFill>
                  <a:schemeClr val="tx1"/>
                </a:solidFill>
                <a:latin typeface="+mn-lt"/>
                <a:ea typeface="+mn-ea"/>
                <a:cs typeface="+mn-cs"/>
              </a:rPr>
              <a:t>Code of Governance </a:t>
            </a:r>
            <a:r>
              <a:rPr lang="en-GB" sz="1200" b="0" i="0" u="none" strike="noStrike" kern="1200" baseline="0" dirty="0">
                <a:solidFill>
                  <a:schemeClr val="tx1"/>
                </a:solidFill>
                <a:latin typeface="+mn-lt"/>
                <a:ea typeface="+mn-ea"/>
                <a:cs typeface="+mn-cs"/>
              </a:rPr>
              <a:t>requires that a majority of the board of directors are independent non-executive directors.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Provide details of any policies, protocols and procedures dealing with the relationship between the board of governors and council of governors.</a:t>
            </a:r>
          </a:p>
          <a:p>
            <a:endParaRPr lang="en-GB" dirty="0"/>
          </a:p>
        </p:txBody>
      </p:sp>
      <p:sp>
        <p:nvSpPr>
          <p:cNvPr id="4" name="Slide Number Placeholder 3"/>
          <p:cNvSpPr>
            <a:spLocks noGrp="1"/>
          </p:cNvSpPr>
          <p:nvPr>
            <p:ph type="sldNum" sz="quarter" idx="10"/>
          </p:nvPr>
        </p:nvSpPr>
        <p:spPr/>
        <p:txBody>
          <a:bodyPr/>
          <a:lstStyle/>
          <a:p>
            <a:fld id="{D095023A-A5BC-4D98-95C4-99010BDCB6E5}" type="slidenum">
              <a:rPr lang="en-GB" smtClean="0"/>
              <a:t>15</a:t>
            </a:fld>
            <a:endParaRPr lang="en-GB"/>
          </a:p>
        </p:txBody>
      </p:sp>
    </p:spTree>
    <p:extLst>
      <p:ext uri="{BB962C8B-B14F-4D97-AF65-F5344CB8AC3E}">
        <p14:creationId xmlns:p14="http://schemas.microsoft.com/office/powerpoint/2010/main" val="2212873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Explain the key role the chair</a:t>
            </a:r>
            <a:r>
              <a:rPr lang="en-GB" baseline="0" dirty="0"/>
              <a:t> has, using the information in the workbook to help</a:t>
            </a:r>
          </a:p>
          <a:p>
            <a:pPr marL="171450" indent="-171450">
              <a:buFont typeface="Arial" pitchFamily="34" charset="0"/>
              <a:buChar char="•"/>
            </a:pPr>
            <a:r>
              <a:rPr lang="en-GB" baseline="0" dirty="0"/>
              <a:t>If you have existing governors: it would be good to find a willing volunteer or two to come in at this point to talk about how the council work with the chair, emphasising the importance of a good working relationship</a:t>
            </a:r>
          </a:p>
          <a:p>
            <a:pPr marL="171450" indent="-171450">
              <a:buFont typeface="Arial" pitchFamily="34" charset="0"/>
              <a:buChar char="•"/>
            </a:pPr>
            <a:r>
              <a:rPr lang="en-GB" baseline="0" dirty="0"/>
              <a:t>If you don’t have any existing governors: ask them to think as a group about how they would want the relationship to work and how they can achieve this</a:t>
            </a:r>
          </a:p>
          <a:p>
            <a:pPr marL="171450" indent="-171450">
              <a:buFont typeface="Arial" pitchFamily="34" charset="0"/>
              <a:buChar char="•"/>
            </a:pPr>
            <a:r>
              <a:rPr lang="en-GB" baseline="0"/>
              <a:t> If the discussion is slow to get started use the examples in the workbook to prompt them</a:t>
            </a:r>
            <a:endParaRPr lang="en-GB" dirty="0"/>
          </a:p>
        </p:txBody>
      </p:sp>
      <p:sp>
        <p:nvSpPr>
          <p:cNvPr id="4" name="Slide Number Placeholder 3"/>
          <p:cNvSpPr>
            <a:spLocks noGrp="1"/>
          </p:cNvSpPr>
          <p:nvPr>
            <p:ph type="sldNum" sz="quarter" idx="10"/>
          </p:nvPr>
        </p:nvSpPr>
        <p:spPr/>
        <p:txBody>
          <a:bodyPr/>
          <a:lstStyle/>
          <a:p>
            <a:fld id="{D095023A-A5BC-4D98-95C4-99010BDCB6E5}" type="slidenum">
              <a:rPr lang="en-GB" smtClean="0"/>
              <a:t>16</a:t>
            </a:fld>
            <a:endParaRPr lang="en-GB"/>
          </a:p>
        </p:txBody>
      </p:sp>
    </p:spTree>
    <p:extLst>
      <p:ext uri="{BB962C8B-B14F-4D97-AF65-F5344CB8AC3E}">
        <p14:creationId xmlns:p14="http://schemas.microsoft.com/office/powerpoint/2010/main" val="2212873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The other key relationship for governors is with members</a:t>
            </a:r>
          </a:p>
          <a:p>
            <a:pPr marL="171450" indent="-171450">
              <a:buFont typeface="Arial" pitchFamily="34" charset="0"/>
              <a:buChar char="•"/>
            </a:pPr>
            <a:r>
              <a:rPr lang="en-GB" dirty="0"/>
              <a:t>Remind them why trusts have members</a:t>
            </a:r>
          </a:p>
          <a:p>
            <a:pPr marL="171450" indent="-171450">
              <a:buFont typeface="Arial" pitchFamily="34" charset="0"/>
              <a:buChar char="•"/>
            </a:pPr>
            <a:r>
              <a:rPr lang="en-GB" dirty="0"/>
              <a:t>At this point</a:t>
            </a:r>
            <a:r>
              <a:rPr lang="en-GB" baseline="0" dirty="0"/>
              <a:t> it would be good to include your trusts aims and objectives with regard to members, talk to them about any existing means of engagement and ways for them to get involved</a:t>
            </a:r>
          </a:p>
          <a:p>
            <a:pPr marL="171450" indent="-171450">
              <a:buFont typeface="Arial" pitchFamily="34" charset="0"/>
              <a:buChar char="•"/>
            </a:pPr>
            <a:r>
              <a:rPr lang="en-GB" baseline="0" dirty="0"/>
              <a:t>Direct them to the questions in the workbook and allow 5-10 minutes to complete, you will need to provide access to the trust website or some documents for them to find the answers in.</a:t>
            </a:r>
          </a:p>
          <a:p>
            <a:pPr marL="171450" indent="-171450">
              <a:buFont typeface="Arial" pitchFamily="34" charset="0"/>
              <a:buChar char="•"/>
            </a:pPr>
            <a:r>
              <a:rPr lang="en-GB" baseline="0" dirty="0"/>
              <a:t>Draw the group together to share answers</a:t>
            </a:r>
          </a:p>
          <a:p>
            <a:pPr marL="171450" indent="-171450">
              <a:buFont typeface="Arial" pitchFamily="34" charset="0"/>
              <a:buChar char="•"/>
            </a:pPr>
            <a:r>
              <a:rPr lang="en-GB" baseline="0" dirty="0"/>
              <a:t>Provide a copy of the communications with members strategy</a:t>
            </a:r>
            <a:endParaRPr lang="en-GB" dirty="0"/>
          </a:p>
        </p:txBody>
      </p:sp>
      <p:sp>
        <p:nvSpPr>
          <p:cNvPr id="4" name="Slide Number Placeholder 3"/>
          <p:cNvSpPr>
            <a:spLocks noGrp="1"/>
          </p:cNvSpPr>
          <p:nvPr>
            <p:ph type="sldNum" sz="quarter" idx="10"/>
          </p:nvPr>
        </p:nvSpPr>
        <p:spPr/>
        <p:txBody>
          <a:bodyPr/>
          <a:lstStyle/>
          <a:p>
            <a:fld id="{D095023A-A5BC-4D98-95C4-99010BDCB6E5}" type="slidenum">
              <a:rPr lang="en-GB" smtClean="0"/>
              <a:t>17</a:t>
            </a:fld>
            <a:endParaRPr lang="en-GB"/>
          </a:p>
        </p:txBody>
      </p:sp>
    </p:spTree>
    <p:extLst>
      <p:ext uri="{BB962C8B-B14F-4D97-AF65-F5344CB8AC3E}">
        <p14:creationId xmlns:p14="http://schemas.microsoft.com/office/powerpoint/2010/main" val="2212873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Having talked about how</a:t>
            </a:r>
            <a:r>
              <a:rPr lang="en-GB" baseline="0" dirty="0"/>
              <a:t> FTs are different and focussed on what your trust looks like we want to finish by looking at how your trust fits into the wider NHS</a:t>
            </a:r>
          </a:p>
          <a:p>
            <a:pPr marL="171450" indent="-171450">
              <a:buFont typeface="Arial" pitchFamily="34" charset="0"/>
              <a:buChar char="•"/>
            </a:pPr>
            <a:r>
              <a:rPr lang="en-GB" baseline="0" dirty="0"/>
              <a:t>Using the diagram, briefly explain each organisation</a:t>
            </a:r>
          </a:p>
          <a:p>
            <a:pPr marL="171450" indent="-171450">
              <a:buFont typeface="Arial" pitchFamily="34" charset="0"/>
              <a:buChar char="•"/>
            </a:pPr>
            <a:r>
              <a:rPr lang="en-GB" baseline="0" dirty="0"/>
              <a:t>Direct them to the quiz in their workbook, allow 10 minutes to complete (if you are short of time at this point encourage them to do it at home, answers are at the back of the workbook)</a:t>
            </a:r>
          </a:p>
        </p:txBody>
      </p:sp>
      <p:sp>
        <p:nvSpPr>
          <p:cNvPr id="4" name="Slide Number Placeholder 3"/>
          <p:cNvSpPr>
            <a:spLocks noGrp="1"/>
          </p:cNvSpPr>
          <p:nvPr>
            <p:ph type="sldNum" sz="quarter" idx="10"/>
          </p:nvPr>
        </p:nvSpPr>
        <p:spPr/>
        <p:txBody>
          <a:bodyPr/>
          <a:lstStyle/>
          <a:p>
            <a:fld id="{D095023A-A5BC-4D98-95C4-99010BDCB6E5}" type="slidenum">
              <a:rPr lang="en-GB" smtClean="0"/>
              <a:t>18</a:t>
            </a:fld>
            <a:endParaRPr lang="en-GB"/>
          </a:p>
        </p:txBody>
      </p:sp>
    </p:spTree>
    <p:extLst>
      <p:ext uri="{BB962C8B-B14F-4D97-AF65-F5344CB8AC3E}">
        <p14:creationId xmlns:p14="http://schemas.microsoft.com/office/powerpoint/2010/main" val="2212873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Building on the previous slide, elaborate on the roles</a:t>
            </a:r>
            <a:r>
              <a:rPr lang="en-GB" baseline="0" dirty="0"/>
              <a:t> of Monitor and CQC</a:t>
            </a:r>
          </a:p>
          <a:p>
            <a:pPr marL="171450" indent="-171450">
              <a:buFont typeface="Arial" pitchFamily="34" charset="0"/>
              <a:buChar char="•"/>
            </a:pPr>
            <a:r>
              <a:rPr lang="en-GB" baseline="0" dirty="0"/>
              <a:t>Briefly explain what their role is and then what this means for the governors</a:t>
            </a:r>
          </a:p>
          <a:p>
            <a:pPr marL="171450" indent="-171450">
              <a:buFont typeface="Arial" pitchFamily="34" charset="0"/>
              <a:buChar char="•"/>
            </a:pPr>
            <a:r>
              <a:rPr lang="en-GB" baseline="0" dirty="0"/>
              <a:t>Remind them they can find out more about them on their websites</a:t>
            </a:r>
            <a:endParaRPr lang="en-GB" dirty="0"/>
          </a:p>
        </p:txBody>
      </p:sp>
      <p:sp>
        <p:nvSpPr>
          <p:cNvPr id="4" name="Slide Number Placeholder 3"/>
          <p:cNvSpPr>
            <a:spLocks noGrp="1"/>
          </p:cNvSpPr>
          <p:nvPr>
            <p:ph type="sldNum" sz="quarter" idx="10"/>
          </p:nvPr>
        </p:nvSpPr>
        <p:spPr/>
        <p:txBody>
          <a:bodyPr/>
          <a:lstStyle/>
          <a:p>
            <a:fld id="{D095023A-A5BC-4D98-95C4-99010BDCB6E5}" type="slidenum">
              <a:rPr lang="en-GB" smtClean="0"/>
              <a:t>19</a:t>
            </a:fld>
            <a:endParaRPr lang="en-GB"/>
          </a:p>
        </p:txBody>
      </p:sp>
    </p:spTree>
    <p:extLst>
      <p:ext uri="{BB962C8B-B14F-4D97-AF65-F5344CB8AC3E}">
        <p14:creationId xmlns:p14="http://schemas.microsoft.com/office/powerpoint/2010/main" val="221287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dirty="0"/>
              <a:t>If you</a:t>
            </a:r>
            <a:r>
              <a:rPr lang="en-GB" baseline="0" dirty="0"/>
              <a:t> have governors who haven’t used the toolkit yet:</a:t>
            </a:r>
            <a:endParaRPr lang="en-GB" dirty="0"/>
          </a:p>
          <a:p>
            <a:pPr marL="171450" indent="-171450">
              <a:buFont typeface="Arial" pitchFamily="34" charset="0"/>
              <a:buChar char="•"/>
            </a:pPr>
            <a:r>
              <a:rPr lang="en-GB" dirty="0"/>
              <a:t>Give them a short overview of the GovernWell induction</a:t>
            </a:r>
            <a:r>
              <a:rPr lang="en-GB" baseline="0" dirty="0"/>
              <a:t> toolkit.</a:t>
            </a:r>
          </a:p>
          <a:p>
            <a:pPr marL="171450" indent="-171450">
              <a:buFont typeface="Arial" pitchFamily="34" charset="0"/>
              <a:buChar char="•"/>
            </a:pPr>
            <a:r>
              <a:rPr lang="en-GB" baseline="0" dirty="0"/>
              <a:t>Explain that it aims to complement the trust’s local induction by bringing the national perspective and attempts to answer some of the Frequently Asked Questions about the governor role. </a:t>
            </a:r>
          </a:p>
          <a:p>
            <a:pPr marL="171450" indent="-171450">
              <a:buFont typeface="Arial" pitchFamily="34" charset="0"/>
              <a:buChar char="•"/>
            </a:pPr>
            <a:r>
              <a:rPr lang="en-GB" baseline="0" dirty="0"/>
              <a:t>Each section has a separate workbook. </a:t>
            </a:r>
          </a:p>
          <a:p>
            <a:pPr marL="171450" indent="-171450">
              <a:buFont typeface="Arial" pitchFamily="34" charset="0"/>
              <a:buChar char="•"/>
            </a:pPr>
            <a:r>
              <a:rPr lang="en-GB" baseline="0" dirty="0"/>
              <a:t>Explain how you intend to work through them in your trust (when, will they be linked to other events, will they do it all in groups or some on their own etc.)</a:t>
            </a:r>
          </a:p>
          <a:p>
            <a:pPr marL="171450" indent="-171450">
              <a:buFont typeface="Arial" pitchFamily="34" charset="0"/>
              <a:buChar char="•"/>
            </a:pPr>
            <a:endParaRPr lang="en-GB" baseline="0" dirty="0"/>
          </a:p>
          <a:p>
            <a:pPr marL="0" indent="0">
              <a:buFont typeface="Arial" pitchFamily="34" charset="0"/>
              <a:buNone/>
            </a:pPr>
            <a:r>
              <a:rPr lang="en-GB" baseline="0" dirty="0"/>
              <a:t>If you have governors who have already used the toolkit:</a:t>
            </a:r>
          </a:p>
          <a:p>
            <a:pPr marL="171450" indent="-171450">
              <a:buFont typeface="Arial" pitchFamily="34" charset="0"/>
              <a:buChar char="•"/>
            </a:pPr>
            <a:r>
              <a:rPr lang="en-GB" baseline="0" dirty="0"/>
              <a:t>Remind them of the toolkit structure and where this session fits</a:t>
            </a:r>
            <a:endParaRPr lang="en-GB" dirty="0"/>
          </a:p>
        </p:txBody>
      </p:sp>
      <p:sp>
        <p:nvSpPr>
          <p:cNvPr id="4" name="Slide Number Placeholder 3"/>
          <p:cNvSpPr>
            <a:spLocks noGrp="1"/>
          </p:cNvSpPr>
          <p:nvPr>
            <p:ph type="sldNum" sz="quarter" idx="10"/>
          </p:nvPr>
        </p:nvSpPr>
        <p:spPr/>
        <p:txBody>
          <a:bodyPr/>
          <a:lstStyle/>
          <a:p>
            <a:fld id="{D095023A-A5BC-4D98-95C4-99010BDCB6E5}" type="slidenum">
              <a:rPr lang="en-GB" smtClean="0"/>
              <a:t>2</a:t>
            </a:fld>
            <a:endParaRPr lang="en-GB"/>
          </a:p>
        </p:txBody>
      </p:sp>
    </p:spTree>
    <p:extLst>
      <p:ext uri="{BB962C8B-B14F-4D97-AF65-F5344CB8AC3E}">
        <p14:creationId xmlns:p14="http://schemas.microsoft.com/office/powerpoint/2010/main" val="861349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Give them 5 minutes to reflect</a:t>
            </a:r>
            <a:r>
              <a:rPr lang="en-GB" baseline="0" dirty="0"/>
              <a:t> on the session</a:t>
            </a:r>
          </a:p>
          <a:p>
            <a:pPr marL="171450" indent="-171450">
              <a:buFont typeface="Arial" pitchFamily="34" charset="0"/>
              <a:buChar char="•"/>
            </a:pPr>
            <a:r>
              <a:rPr lang="en-GB" baseline="0" dirty="0"/>
              <a:t>Ask if there are any further questions</a:t>
            </a:r>
            <a:endParaRPr lang="en-GB" dirty="0"/>
          </a:p>
        </p:txBody>
      </p:sp>
      <p:sp>
        <p:nvSpPr>
          <p:cNvPr id="4" name="Slide Number Placeholder 3"/>
          <p:cNvSpPr>
            <a:spLocks noGrp="1"/>
          </p:cNvSpPr>
          <p:nvPr>
            <p:ph type="sldNum" sz="quarter" idx="10"/>
          </p:nvPr>
        </p:nvSpPr>
        <p:spPr/>
        <p:txBody>
          <a:bodyPr/>
          <a:lstStyle/>
          <a:p>
            <a:fld id="{D095023A-A5BC-4D98-95C4-99010BDCB6E5}" type="slidenum">
              <a:rPr lang="en-GB" smtClean="0"/>
              <a:t>20</a:t>
            </a:fld>
            <a:endParaRPr lang="en-GB"/>
          </a:p>
        </p:txBody>
      </p:sp>
    </p:spTree>
    <p:extLst>
      <p:ext uri="{BB962C8B-B14F-4D97-AF65-F5344CB8AC3E}">
        <p14:creationId xmlns:p14="http://schemas.microsoft.com/office/powerpoint/2010/main" val="221287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Go over the objectives for the session and make sure they are clear about what the aim</a:t>
            </a:r>
            <a:r>
              <a:rPr lang="en-GB" baseline="0" dirty="0"/>
              <a:t> of the session is</a:t>
            </a:r>
            <a:r>
              <a:rPr lang="en-GB" dirty="0"/>
              <a:t>.</a:t>
            </a:r>
          </a:p>
          <a:p>
            <a:pPr mar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D095023A-A5BC-4D98-95C4-99010BDCB6E5}" type="slidenum">
              <a:rPr lang="en-GB" smtClean="0"/>
              <a:t>3</a:t>
            </a:fld>
            <a:endParaRPr lang="en-GB"/>
          </a:p>
        </p:txBody>
      </p:sp>
    </p:spTree>
    <p:extLst>
      <p:ext uri="{BB962C8B-B14F-4D97-AF65-F5344CB8AC3E}">
        <p14:creationId xmlns:p14="http://schemas.microsoft.com/office/powerpoint/2010/main" val="138883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5023A-A5BC-4D98-95C4-99010BDCB6E5}" type="slidenum">
              <a:rPr lang="en-GB" smtClean="0"/>
              <a:t>4</a:t>
            </a:fld>
            <a:endParaRPr lang="en-GB"/>
          </a:p>
        </p:txBody>
      </p:sp>
    </p:spTree>
    <p:extLst>
      <p:ext uri="{BB962C8B-B14F-4D97-AF65-F5344CB8AC3E}">
        <p14:creationId xmlns:p14="http://schemas.microsoft.com/office/powerpoint/2010/main" val="2212873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Depending on the level of knowledge</a:t>
            </a:r>
            <a:r>
              <a:rPr lang="en-GB" baseline="0" dirty="0"/>
              <a:t> in the group you may want to spend a little time explaining why all FTs are different</a:t>
            </a:r>
          </a:p>
          <a:p>
            <a:pPr marL="171450" indent="-171450">
              <a:buFont typeface="Arial" pitchFamily="34" charset="0"/>
              <a:buChar char="•"/>
            </a:pPr>
            <a:r>
              <a:rPr lang="en-GB" baseline="0" dirty="0"/>
              <a:t>Make the link between understanding the trust and representing members – with a note that this will be covered in more detail in later chapters</a:t>
            </a:r>
          </a:p>
          <a:p>
            <a:pPr marL="171450" indent="-171450">
              <a:buFont typeface="Arial" pitchFamily="34" charset="0"/>
              <a:buChar char="•"/>
            </a:pPr>
            <a:r>
              <a:rPr lang="en-GB" baseline="0" dirty="0"/>
              <a:t>You could open up a discussion about what the things are that make a trust different – geography, demography etc.</a:t>
            </a:r>
          </a:p>
          <a:p>
            <a:pPr marL="171450" indent="-171450">
              <a:buFont typeface="Arial" pitchFamily="34" charset="0"/>
              <a:buChar char="•"/>
            </a:pPr>
            <a:r>
              <a:rPr lang="en-GB" baseline="0" dirty="0"/>
              <a:t>Direct them to the questions in their workbook for this section and allow about 15 minutes for them to try and complete this individually or in groups. They will either need internet access or for you to provide some materials that they can look at to find the figures. </a:t>
            </a:r>
          </a:p>
          <a:p>
            <a:pPr marL="171450" indent="-171450">
              <a:buFont typeface="Arial" pitchFamily="34" charset="0"/>
              <a:buChar char="•"/>
            </a:pPr>
            <a:r>
              <a:rPr lang="en-GB" baseline="0" dirty="0"/>
              <a:t>Draw the group back together to share answers</a:t>
            </a:r>
          </a:p>
        </p:txBody>
      </p:sp>
      <p:sp>
        <p:nvSpPr>
          <p:cNvPr id="4" name="Slide Number Placeholder 3"/>
          <p:cNvSpPr>
            <a:spLocks noGrp="1"/>
          </p:cNvSpPr>
          <p:nvPr>
            <p:ph type="sldNum" sz="quarter" idx="10"/>
          </p:nvPr>
        </p:nvSpPr>
        <p:spPr/>
        <p:txBody>
          <a:bodyPr/>
          <a:lstStyle/>
          <a:p>
            <a:fld id="{D095023A-A5BC-4D98-95C4-99010BDCB6E5}" type="slidenum">
              <a:rPr lang="en-GB" smtClean="0"/>
              <a:t>5</a:t>
            </a:fld>
            <a:endParaRPr lang="en-GB"/>
          </a:p>
        </p:txBody>
      </p:sp>
    </p:spTree>
    <p:extLst>
      <p:ext uri="{BB962C8B-B14F-4D97-AF65-F5344CB8AC3E}">
        <p14:creationId xmlns:p14="http://schemas.microsoft.com/office/powerpoint/2010/main" val="221287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Following on from all FTs being different, they also provide a different range of services</a:t>
            </a:r>
          </a:p>
          <a:p>
            <a:pPr marL="171450" indent="-171450">
              <a:buFont typeface="Arial" pitchFamily="34" charset="0"/>
              <a:buChar char="•"/>
            </a:pPr>
            <a:r>
              <a:rPr lang="en-GB" dirty="0"/>
              <a:t>Using the information</a:t>
            </a:r>
            <a:r>
              <a:rPr lang="en-GB" baseline="0" dirty="0"/>
              <a:t> provided in the workbook give a short summary of what each type of service is – many people will know that ambulance services provide emergency patient transport but may not know about the other services they offer</a:t>
            </a:r>
          </a:p>
          <a:p>
            <a:pPr marL="171450" indent="-171450">
              <a:buFont typeface="Arial" pitchFamily="34" charset="0"/>
              <a:buChar char="•"/>
            </a:pPr>
            <a:r>
              <a:rPr lang="en-GB" baseline="0" dirty="0"/>
              <a:t>This is about encouraging them to understand the healthcare sector and how it works together, and not to think of their trust in isolation</a:t>
            </a:r>
          </a:p>
          <a:p>
            <a:pPr marL="171450" indent="-171450">
              <a:buFont typeface="Arial" pitchFamily="34" charset="0"/>
              <a:buChar char="•"/>
            </a:pPr>
            <a:r>
              <a:rPr lang="en-GB" baseline="0" dirty="0"/>
              <a:t>Direct them to the questions in their workbook for this section and allow 5-10 minutes for them to complete them individually or in groups</a:t>
            </a:r>
          </a:p>
          <a:p>
            <a:pPr marL="171450" indent="-171450">
              <a:buFont typeface="Arial" pitchFamily="34" charset="0"/>
              <a:buChar char="•"/>
            </a:pPr>
            <a:r>
              <a:rPr lang="en-GB" baseline="0" dirty="0"/>
              <a:t>Draw the group back together to share their answers</a:t>
            </a:r>
          </a:p>
          <a:p>
            <a:pPr marL="171450" indent="-171450">
              <a:buFont typeface="Arial" pitchFamily="34" charset="0"/>
              <a:buChar char="•"/>
            </a:pPr>
            <a:r>
              <a:rPr lang="en-GB" baseline="0" dirty="0"/>
              <a:t>Provide a written of details of the foundation trust’s main services, so governors have this for reference</a:t>
            </a:r>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D095023A-A5BC-4D98-95C4-99010BDCB6E5}" type="slidenum">
              <a:rPr lang="en-GB" smtClean="0"/>
              <a:t>6</a:t>
            </a:fld>
            <a:endParaRPr lang="en-GB"/>
          </a:p>
        </p:txBody>
      </p:sp>
    </p:spTree>
    <p:extLst>
      <p:ext uri="{BB962C8B-B14F-4D97-AF65-F5344CB8AC3E}">
        <p14:creationId xmlns:p14="http://schemas.microsoft.com/office/powerpoint/2010/main" val="221287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Explain</a:t>
            </a:r>
            <a:r>
              <a:rPr lang="en-GB" baseline="0" dirty="0"/>
              <a:t> a little, at high level, about what the trust does</a:t>
            </a:r>
          </a:p>
          <a:p>
            <a:pPr marL="171450" indent="-171450">
              <a:buFont typeface="Arial" pitchFamily="34" charset="0"/>
              <a:buChar char="•"/>
            </a:pPr>
            <a:r>
              <a:rPr lang="en-GB" baseline="0" dirty="0"/>
              <a:t>Include some human interest statistics – no of babies delivered / number of emergency calls answered / number of home care appointments delivered / number of hearing aids fitted </a:t>
            </a:r>
            <a:r>
              <a:rPr lang="en-GB" baseline="0" dirty="0" err="1"/>
              <a:t>etc</a:t>
            </a:r>
            <a:r>
              <a:rPr lang="en-GB" baseline="0" dirty="0"/>
              <a:t> </a:t>
            </a:r>
            <a:r>
              <a:rPr lang="en-GB" baseline="0" dirty="0" err="1"/>
              <a:t>etc</a:t>
            </a:r>
            <a:endParaRPr lang="en-GB" dirty="0"/>
          </a:p>
        </p:txBody>
      </p:sp>
      <p:sp>
        <p:nvSpPr>
          <p:cNvPr id="4" name="Slide Number Placeholder 3"/>
          <p:cNvSpPr>
            <a:spLocks noGrp="1"/>
          </p:cNvSpPr>
          <p:nvPr>
            <p:ph type="sldNum" sz="quarter" idx="10"/>
          </p:nvPr>
        </p:nvSpPr>
        <p:spPr/>
        <p:txBody>
          <a:bodyPr/>
          <a:lstStyle/>
          <a:p>
            <a:fld id="{D095023A-A5BC-4D98-95C4-99010BDCB6E5}" type="slidenum">
              <a:rPr lang="en-GB" smtClean="0"/>
              <a:t>7</a:t>
            </a:fld>
            <a:endParaRPr lang="en-GB"/>
          </a:p>
        </p:txBody>
      </p:sp>
    </p:spTree>
    <p:extLst>
      <p:ext uri="{BB962C8B-B14F-4D97-AF65-F5344CB8AC3E}">
        <p14:creationId xmlns:p14="http://schemas.microsoft.com/office/powerpoint/2010/main" val="2212873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Trusts use a variety of terms to describe their mission statements – adapt this slide to reflect terminology in your trust</a:t>
            </a:r>
          </a:p>
          <a:p>
            <a:pPr marL="171450" indent="-171450">
              <a:buFont typeface="Arial" pitchFamily="34" charset="0"/>
              <a:buChar char="•"/>
            </a:pPr>
            <a:r>
              <a:rPr lang="en-GB" dirty="0"/>
              <a:t>Explain the mission how / why it was developed</a:t>
            </a:r>
          </a:p>
        </p:txBody>
      </p:sp>
      <p:sp>
        <p:nvSpPr>
          <p:cNvPr id="4" name="Slide Number Placeholder 3"/>
          <p:cNvSpPr>
            <a:spLocks noGrp="1"/>
          </p:cNvSpPr>
          <p:nvPr>
            <p:ph type="sldNum" sz="quarter" idx="10"/>
          </p:nvPr>
        </p:nvSpPr>
        <p:spPr/>
        <p:txBody>
          <a:bodyPr/>
          <a:lstStyle/>
          <a:p>
            <a:fld id="{D095023A-A5BC-4D98-95C4-99010BDCB6E5}" type="slidenum">
              <a:rPr lang="en-GB" smtClean="0"/>
              <a:t>8</a:t>
            </a:fld>
            <a:endParaRPr lang="en-GB"/>
          </a:p>
        </p:txBody>
      </p:sp>
    </p:spTree>
    <p:extLst>
      <p:ext uri="{BB962C8B-B14F-4D97-AF65-F5344CB8AC3E}">
        <p14:creationId xmlns:p14="http://schemas.microsoft.com/office/powerpoint/2010/main" val="2212873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a:t>Trusts use a variety of terms to describe their mission statements – adapt this slide to reflect terminology in your trust</a:t>
            </a:r>
          </a:p>
          <a:p>
            <a:pPr marL="171450" indent="-171450">
              <a:buFont typeface="Arial" pitchFamily="34" charset="0"/>
              <a:buChar char="•"/>
            </a:pPr>
            <a:r>
              <a:rPr lang="en-GB"/>
              <a:t>Explain the mission how / why it was developed</a:t>
            </a:r>
            <a:endParaRPr lang="en-GB" dirty="0"/>
          </a:p>
        </p:txBody>
      </p:sp>
      <p:sp>
        <p:nvSpPr>
          <p:cNvPr id="4" name="Slide Number Placeholder 3"/>
          <p:cNvSpPr>
            <a:spLocks noGrp="1"/>
          </p:cNvSpPr>
          <p:nvPr>
            <p:ph type="sldNum" sz="quarter" idx="10"/>
          </p:nvPr>
        </p:nvSpPr>
        <p:spPr/>
        <p:txBody>
          <a:bodyPr/>
          <a:lstStyle/>
          <a:p>
            <a:fld id="{D095023A-A5BC-4D98-95C4-99010BDCB6E5}" type="slidenum">
              <a:rPr lang="en-GB" smtClean="0"/>
              <a:t>9</a:t>
            </a:fld>
            <a:endParaRPr lang="en-GB"/>
          </a:p>
        </p:txBody>
      </p:sp>
    </p:spTree>
    <p:extLst>
      <p:ext uri="{BB962C8B-B14F-4D97-AF65-F5344CB8AC3E}">
        <p14:creationId xmlns:p14="http://schemas.microsoft.com/office/powerpoint/2010/main" val="221287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9360" y="1597820"/>
            <a:ext cx="8527143" cy="1102519"/>
          </a:xfrm>
        </p:spPr>
        <p:txBody>
          <a:bodyPr/>
          <a:lstStyle/>
          <a:p>
            <a:r>
              <a:rPr lang="en-GB"/>
              <a:t>Click to edit Master title style</a:t>
            </a:r>
            <a:endParaRPr lang="en-US"/>
          </a:p>
        </p:txBody>
      </p:sp>
      <p:sp>
        <p:nvSpPr>
          <p:cNvPr id="3" name="Subtitle 2"/>
          <p:cNvSpPr>
            <a:spLocks noGrp="1"/>
          </p:cNvSpPr>
          <p:nvPr>
            <p:ph type="subTitle" idx="1"/>
          </p:nvPr>
        </p:nvSpPr>
        <p:spPr>
          <a:xfrm>
            <a:off x="299360" y="2914650"/>
            <a:ext cx="8527143" cy="1314450"/>
          </a:xfrm>
        </p:spPr>
        <p:txBody>
          <a:bodyPr>
            <a:normAutofit/>
          </a:bodyPr>
          <a:lstStyle>
            <a:lvl1pPr marL="198000" indent="-198000" algn="l">
              <a:buFont typeface="Arial"/>
              <a:buChar char="•"/>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CD3372E7-B9D1-B449-ABEE-F11ED1B1BB97}" type="datetime1">
              <a:rPr lang="en-GB" smtClean="0"/>
              <a:t>09/03/2020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C872EA0-F33B-F746-8DB3-44EF1F240138}" type="datetime1">
              <a:rPr lang="en-GB" smtClean="0"/>
              <a:t>09/03/2020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DEC3D21-0BF0-9044-A39F-82800EF8B657}" type="datetime1">
              <a:rPr lang="en-GB" smtClean="0"/>
              <a:t>09/03/2020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marL="198000" indent="-198000">
              <a:buFont typeface="Arial"/>
              <a:buChar char="•"/>
              <a:defRPr/>
            </a:lvl1pPr>
            <a:lvl2pPr>
              <a:defRPr sz="2000"/>
            </a:lvl2pPr>
            <a:lvl3pPr>
              <a:defRPr sz="20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8CF78C0C-4482-644E-B493-FFE2B04A48F2}" type="datetime1">
              <a:rPr lang="en-GB" smtClean="0"/>
              <a:t>09/03/2020</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12"/>
          </p:nvPr>
        </p:nvSpPr>
        <p:spPr>
          <a:xfrm>
            <a:off x="6578080" y="4767264"/>
            <a:ext cx="2373086" cy="273844"/>
          </a:xfrm>
        </p:spPr>
        <p:txBody>
          <a:bodyPr/>
          <a:lstStyle>
            <a:lvl1pPr>
              <a:defRPr sz="1000"/>
            </a:lvl1pPr>
          </a:lstStyle>
          <a:p>
            <a:fld id="{4C4AFE59-3830-674D-8C76-C2A107404CE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1135" y="734786"/>
            <a:ext cx="3804330" cy="956853"/>
          </a:xfrm>
        </p:spPr>
        <p:txBody>
          <a:bodyPr anchor="t">
            <a:noAutofit/>
          </a:bodyPr>
          <a:lstStyle>
            <a:lvl1pPr algn="l">
              <a:lnSpc>
                <a:spcPct val="70000"/>
              </a:lnSpc>
              <a:defRPr sz="4000" b="0" kern="900" cap="all">
                <a:solidFill>
                  <a:schemeClr val="accent2"/>
                </a:solidFill>
                <a:latin typeface="+mj-lt"/>
              </a:defRPr>
            </a:lvl1pPr>
          </a:lstStyle>
          <a:p>
            <a:r>
              <a:rPr lang="en-GB"/>
              <a:t>Click to edit Master title style</a:t>
            </a:r>
            <a:endParaRPr lang="en-US"/>
          </a:p>
        </p:txBody>
      </p:sp>
      <p:sp>
        <p:nvSpPr>
          <p:cNvPr id="3" name="Text Placeholder 2"/>
          <p:cNvSpPr>
            <a:spLocks noGrp="1"/>
          </p:cNvSpPr>
          <p:nvPr>
            <p:ph type="body" idx="1"/>
          </p:nvPr>
        </p:nvSpPr>
        <p:spPr>
          <a:xfrm>
            <a:off x="5361217" y="2347232"/>
            <a:ext cx="3441927" cy="2283108"/>
          </a:xfrm>
        </p:spPr>
        <p:txBody>
          <a:bodyPr anchor="b">
            <a:normAutofit/>
          </a:bodyPr>
          <a:lstStyle>
            <a:lvl1pPr marL="0" indent="0" algn="r">
              <a:lnSpc>
                <a:spcPct val="70000"/>
              </a:lnSpc>
              <a:spcBef>
                <a:spcPts val="0"/>
              </a:spcBef>
              <a:buNone/>
              <a:defRPr sz="22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a:p>
            <a:pPr lvl="1"/>
            <a:r>
              <a:rPr lang="en-GB"/>
              <a:t>Second level</a:t>
            </a:r>
          </a:p>
          <a:p>
            <a:pPr lvl="2"/>
            <a:r>
              <a:rPr lang="en-GB"/>
              <a:t>Third level</a:t>
            </a:r>
          </a:p>
        </p:txBody>
      </p:sp>
      <p:sp>
        <p:nvSpPr>
          <p:cNvPr id="4" name="Date Placeholder 3"/>
          <p:cNvSpPr>
            <a:spLocks noGrp="1"/>
          </p:cNvSpPr>
          <p:nvPr>
            <p:ph type="dt" sz="half" idx="10"/>
          </p:nvPr>
        </p:nvSpPr>
        <p:spPr/>
        <p:txBody>
          <a:bodyPr/>
          <a:lstStyle/>
          <a:p>
            <a:fld id="{099C9BA5-E44E-7B4A-8BF2-213644E7558A}" type="datetime1">
              <a:rPr lang="en-GB" smtClean="0"/>
              <a:t>09/03/2020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85594FB-C730-2D4B-A85A-CE5F184377BB}" type="datetime1">
              <a:rPr lang="en-GB" smtClean="0"/>
              <a:t>09/03/2020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D6519AB-D566-C14B-BD7D-358348A6B723}" type="datetime1">
              <a:rPr lang="en-GB" smtClean="0"/>
              <a:t>09/03/2020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AD3FB53-FAB5-7249-96A6-D0C0131DEA7E}" type="datetime1">
              <a:rPr lang="en-GB" smtClean="0"/>
              <a:t>09/03/2020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DDADA-E92D-0E45-84DA-7E099C3638D1}" type="datetime1">
              <a:rPr lang="en-GB" smtClean="0"/>
              <a:t>09/03/2020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079A3F4-27C5-6F40-9CE5-B58AC23A98A7}" type="datetime1">
              <a:rPr lang="en-GB" smtClean="0"/>
              <a:t>09/03/2020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0F5C7F2-FBD2-334E-9912-71A24E16A809}" type="datetime1">
              <a:rPr lang="en-GB" smtClean="0"/>
              <a:t>09/03/2020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AFE59-3830-674D-8C76-C2A107404CE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674" y="708290"/>
            <a:ext cx="8674619" cy="379362"/>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179098" y="1200151"/>
            <a:ext cx="8674619"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FE3C56E-7DF5-F64E-A88C-B7CFE835A53C}" type="datetime1">
              <a:rPr lang="en-GB" smtClean="0"/>
              <a:t>09/03/2020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C4AFE59-3830-674D-8C76-C2A107404C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457200" rtl="0" eaLnBrk="1" latinLnBrk="0" hangingPunct="1">
        <a:spcBef>
          <a:spcPct val="0"/>
        </a:spcBef>
        <a:buNone/>
        <a:defRPr sz="2900" kern="1200" spc="-100">
          <a:solidFill>
            <a:schemeClr val="accent2"/>
          </a:solidFill>
          <a:latin typeface="+mj-lt"/>
          <a:ea typeface="+mj-ea"/>
          <a:cs typeface="+mj-cs"/>
        </a:defRPr>
      </a:lvl1pPr>
    </p:titleStyle>
    <p:bodyStyle>
      <a:lvl1pPr marL="198000" indent="-198000" algn="l" defTabSz="457200" rtl="0" eaLnBrk="1" latinLnBrk="0" hangingPunct="1">
        <a:spcBef>
          <a:spcPts val="0"/>
        </a:spcBef>
        <a:buClr>
          <a:schemeClr val="accent1"/>
        </a:buClr>
        <a:buFont typeface="Arial"/>
        <a:buChar char="•"/>
        <a:defRPr sz="2200" kern="1200">
          <a:solidFill>
            <a:schemeClr val="tx1"/>
          </a:solidFill>
          <a:latin typeface="+mn-lt"/>
          <a:ea typeface="+mn-ea"/>
          <a:cs typeface="+mn-cs"/>
        </a:defRPr>
      </a:lvl1pPr>
      <a:lvl2pPr marL="427038" indent="-20955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2pPr>
      <a:lvl3pPr marL="635000" indent="-190500"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3pPr>
      <a:lvl4pPr marL="906463"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4pPr>
      <a:lvl5pPr marL="1133475" indent="-217488" algn="l" defTabSz="457200" rtl="0" eaLnBrk="1" latinLnBrk="0" hangingPunct="1">
        <a:spcBef>
          <a:spcPts val="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 wide P2 X2HIGH_1.jpg"/>
          <p:cNvPicPr>
            <a:picLocks noChangeAspect="1"/>
          </p:cNvPicPr>
          <p:nvPr/>
        </p:nvPicPr>
        <p:blipFill>
          <a:blip r:embed="rId3">
            <a:alphaModFix amt="24000"/>
            <a:extLst>
              <a:ext uri="{28A0092B-C50C-407E-A947-70E740481C1C}">
                <a14:useLocalDpi xmlns:a14="http://schemas.microsoft.com/office/drawing/2010/main" val="0"/>
              </a:ext>
            </a:extLst>
          </a:blip>
          <a:stretch>
            <a:fillRect/>
          </a:stretch>
        </p:blipFill>
        <p:spPr>
          <a:xfrm rot="10800000">
            <a:off x="0" y="6263"/>
            <a:ext cx="9143433" cy="5143500"/>
          </a:xfrm>
          <a:prstGeom prst="rect">
            <a:avLst/>
          </a:prstGeom>
        </p:spPr>
      </p:pic>
      <p:sp>
        <p:nvSpPr>
          <p:cNvPr id="16" name="Title 1"/>
          <p:cNvSpPr txBox="1">
            <a:spLocks/>
          </p:cNvSpPr>
          <p:nvPr/>
        </p:nvSpPr>
        <p:spPr bwMode="auto">
          <a:xfrm>
            <a:off x="114351" y="2208047"/>
            <a:ext cx="8591873" cy="20878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70000"/>
              </a:lnSpc>
              <a:spcBef>
                <a:spcPct val="0"/>
              </a:spcBef>
              <a:spcAft>
                <a:spcPts val="0"/>
              </a:spcAft>
              <a:buClrTx/>
              <a:buSzTx/>
              <a:buFontTx/>
              <a:buNone/>
              <a:tabLst/>
              <a:defRPr/>
            </a:pPr>
            <a:r>
              <a:rPr kumimoji="0" lang="en-GB" sz="4000" b="0" i="0" u="none" strike="noStrike" kern="0" spc="-100" normalizeH="0" noProof="0" dirty="0">
                <a:ln>
                  <a:noFill/>
                </a:ln>
                <a:solidFill>
                  <a:schemeClr val="accent6"/>
                </a:solidFill>
                <a:effectLst/>
                <a:uLnTx/>
                <a:uFillTx/>
                <a:latin typeface="Calibri"/>
                <a:ea typeface="+mj-ea"/>
                <a:cs typeface="Calibri"/>
              </a:rPr>
              <a:t>Induction toolkit</a:t>
            </a:r>
          </a:p>
          <a:p>
            <a:pPr marL="0" marR="0" lvl="0" indent="0" algn="l" defTabSz="914400" rtl="0" eaLnBrk="0" fontAlgn="base" latinLnBrk="0" hangingPunct="0">
              <a:spcBef>
                <a:spcPct val="0"/>
              </a:spcBef>
              <a:spcAft>
                <a:spcPts val="0"/>
              </a:spcAft>
              <a:buClrTx/>
              <a:buSzTx/>
              <a:buFontTx/>
              <a:buNone/>
              <a:tabLst/>
              <a:defRPr/>
            </a:pPr>
            <a:endParaRPr kumimoji="0" lang="en-GB" sz="1600" b="0" i="0" u="none" strike="noStrike" kern="0" spc="-100" normalizeH="0" noProof="0" dirty="0">
              <a:ln>
                <a:noFill/>
              </a:ln>
              <a:solidFill>
                <a:schemeClr val="accent1"/>
              </a:solidFill>
              <a:effectLst/>
              <a:uLnTx/>
              <a:uFillTx/>
              <a:latin typeface="Calibri"/>
              <a:ea typeface="+mj-ea"/>
              <a:cs typeface="Calibri"/>
            </a:endParaRPr>
          </a:p>
          <a:p>
            <a:pPr marL="0" marR="0" lvl="0" indent="0" algn="l" defTabSz="914400" rtl="0" eaLnBrk="0" fontAlgn="base" latinLnBrk="0" hangingPunct="0">
              <a:lnSpc>
                <a:spcPct val="0"/>
              </a:lnSpc>
              <a:spcBef>
                <a:spcPct val="0"/>
              </a:spcBef>
              <a:spcAft>
                <a:spcPts val="0"/>
              </a:spcAft>
              <a:buClrTx/>
              <a:buSzTx/>
              <a:buFontTx/>
              <a:buNone/>
              <a:tabLst/>
              <a:defRPr/>
            </a:pPr>
            <a:endParaRPr lang="en-GB" sz="4000" kern="0" cap="all" spc="-100" dirty="0">
              <a:solidFill>
                <a:srgbClr val="00633F"/>
              </a:solidFill>
              <a:latin typeface="Calibri"/>
              <a:ea typeface="+mj-ea"/>
              <a:cs typeface="Calibri"/>
            </a:endParaRPr>
          </a:p>
          <a:p>
            <a:pPr marL="0" marR="0" lvl="0" indent="0" defTabSz="914400" rtl="0" eaLnBrk="0" fontAlgn="base" latinLnBrk="0" hangingPunct="0">
              <a:spcBef>
                <a:spcPct val="0"/>
              </a:spcBef>
              <a:spcAft>
                <a:spcPts val="0"/>
              </a:spcAft>
              <a:buClrTx/>
              <a:buSzTx/>
              <a:buFontTx/>
              <a:buNone/>
              <a:tabLst/>
              <a:defRPr/>
            </a:pPr>
            <a:r>
              <a:rPr kumimoji="0" lang="en-GB" sz="4400" b="0" i="0" u="none" strike="noStrike" kern="0" cap="all" spc="-100" normalizeH="0" baseline="0" noProof="0" dirty="0">
                <a:ln>
                  <a:noFill/>
                </a:ln>
                <a:solidFill>
                  <a:schemeClr val="accent1"/>
                </a:solidFill>
                <a:effectLst/>
                <a:uLnTx/>
                <a:uFillTx/>
                <a:latin typeface="Calibri"/>
                <a:ea typeface="+mj-ea"/>
                <a:cs typeface="Calibri"/>
              </a:rPr>
              <a:t>2. What does my trust look like?</a:t>
            </a:r>
            <a:br>
              <a:rPr kumimoji="0" lang="en-GB" sz="4400" b="0" i="0" u="none" strike="noStrike" kern="0" cap="all" spc="-100" normalizeH="0" baseline="0" noProof="0" dirty="0">
                <a:ln>
                  <a:noFill/>
                </a:ln>
                <a:solidFill>
                  <a:schemeClr val="accent1"/>
                </a:solidFill>
                <a:effectLst/>
                <a:uLnTx/>
                <a:uFillTx/>
                <a:latin typeface="Calibri"/>
                <a:ea typeface="+mj-ea"/>
                <a:cs typeface="Calibri"/>
              </a:rPr>
            </a:br>
            <a:r>
              <a:rPr kumimoji="0" lang="en-GB" sz="4400" b="0" i="0" u="none" strike="noStrike" kern="0" cap="all" spc="-100" normalizeH="0" baseline="0" noProof="0" dirty="0">
                <a:ln>
                  <a:noFill/>
                </a:ln>
                <a:solidFill>
                  <a:schemeClr val="accent1"/>
                </a:solidFill>
                <a:effectLst/>
                <a:uLnTx/>
                <a:uFillTx/>
                <a:latin typeface="Calibri"/>
                <a:ea typeface="+mj-ea"/>
                <a:cs typeface="Calibri"/>
              </a:rPr>
              <a:t/>
            </a:r>
            <a:br>
              <a:rPr kumimoji="0" lang="en-GB" sz="4400" b="0" i="0" u="none" strike="noStrike" kern="0" cap="all" spc="-100" normalizeH="0" baseline="0" noProof="0" dirty="0">
                <a:ln>
                  <a:noFill/>
                </a:ln>
                <a:solidFill>
                  <a:schemeClr val="accent1"/>
                </a:solidFill>
                <a:effectLst/>
                <a:uLnTx/>
                <a:uFillTx/>
                <a:latin typeface="Calibri"/>
                <a:ea typeface="+mj-ea"/>
                <a:cs typeface="Calibri"/>
              </a:rPr>
            </a:br>
            <a:endParaRPr kumimoji="0" lang="en-US" sz="4400" b="0" i="0" u="none" strike="noStrike" kern="0" cap="all" spc="-100" normalizeH="0" baseline="0" noProof="0" dirty="0">
              <a:ln>
                <a:noFill/>
              </a:ln>
              <a:solidFill>
                <a:schemeClr val="accent1"/>
              </a:solidFill>
              <a:effectLst/>
              <a:uLnTx/>
              <a:uFillTx/>
              <a:latin typeface="Calibri" charset="0"/>
              <a:ea typeface="+mj-ea"/>
              <a:cs typeface="Calibri"/>
            </a:endParaRPr>
          </a:p>
        </p:txBody>
      </p:sp>
      <p:cxnSp>
        <p:nvCxnSpPr>
          <p:cNvPr id="10" name="Straight Connector 9"/>
          <p:cNvCxnSpPr/>
          <p:nvPr/>
        </p:nvCxnSpPr>
        <p:spPr>
          <a:xfrm>
            <a:off x="228600" y="1562405"/>
            <a:ext cx="8686800" cy="1191"/>
          </a:xfrm>
          <a:prstGeom prst="line">
            <a:avLst/>
          </a:prstGeom>
          <a:ln w="6350" cap="flat" cmpd="sng" algn="ctr">
            <a:solidFill>
              <a:schemeClr val="accent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28600" y="4681486"/>
            <a:ext cx="8686800" cy="1191"/>
          </a:xfrm>
          <a:prstGeom prst="line">
            <a:avLst/>
          </a:prstGeom>
          <a:ln w="6350" cap="flat" cmpd="sng" algn="ctr">
            <a:solidFill>
              <a:schemeClr val="accent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 xmlns:a16="http://schemas.microsoft.com/office/drawing/2014/main" id="{8749125C-AFE4-4E2F-A51F-D5C1D0640A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50494"/>
            <a:ext cx="2391229" cy="890708"/>
          </a:xfrm>
          <a:prstGeom prst="rect">
            <a:avLst/>
          </a:prstGeom>
        </p:spPr>
      </p:pic>
      <p:pic>
        <p:nvPicPr>
          <p:cNvPr id="15" name="Picture 14">
            <a:extLst>
              <a:ext uri="{FF2B5EF4-FFF2-40B4-BE49-F238E27FC236}">
                <a16:creationId xmlns="" xmlns:a16="http://schemas.microsoft.com/office/drawing/2014/main" id="{EAABEE66-F085-4C74-BC9A-033A2BE2E1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1932" y="733000"/>
            <a:ext cx="4510922" cy="742047"/>
          </a:xfrm>
          <a:prstGeom prst="rect">
            <a:avLst/>
          </a:prstGeom>
        </p:spPr>
      </p:pic>
      <p:sp>
        <p:nvSpPr>
          <p:cNvPr id="17" name="Title 1"/>
          <p:cNvSpPr txBox="1">
            <a:spLocks/>
          </p:cNvSpPr>
          <p:nvPr/>
        </p:nvSpPr>
        <p:spPr bwMode="auto">
          <a:xfrm>
            <a:off x="6452127" y="4861414"/>
            <a:ext cx="2574195" cy="3119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ts val="5000"/>
              </a:lnSpc>
              <a:spcBef>
                <a:spcPct val="0"/>
              </a:spcBef>
              <a:spcAft>
                <a:spcPts val="1200"/>
              </a:spcAft>
              <a:defRPr sz="5000" b="0" cap="all" spc="-100">
                <a:solidFill>
                  <a:srgbClr val="E84621"/>
                </a:solidFill>
                <a:latin typeface="Calibri"/>
                <a:ea typeface="+mj-ea"/>
                <a:cs typeface="Calibri"/>
              </a:defRPr>
            </a:lvl1pPr>
            <a:lvl2pPr algn="l" rtl="0" eaLnBrk="0" fontAlgn="base" hangingPunct="0">
              <a:spcBef>
                <a:spcPct val="0"/>
              </a:spcBef>
              <a:spcAft>
                <a:spcPct val="0"/>
              </a:spcAft>
              <a:defRPr sz="3200">
                <a:solidFill>
                  <a:srgbClr val="C00848"/>
                </a:solidFill>
                <a:latin typeface="Calibri" charset="0"/>
                <a:ea typeface="Geneva" charset="0"/>
                <a:cs typeface="Geneva" charset="0"/>
              </a:defRPr>
            </a:lvl2pPr>
            <a:lvl3pPr algn="l" rtl="0" eaLnBrk="0" fontAlgn="base" hangingPunct="0">
              <a:spcBef>
                <a:spcPct val="0"/>
              </a:spcBef>
              <a:spcAft>
                <a:spcPct val="0"/>
              </a:spcAft>
              <a:defRPr sz="3200">
                <a:solidFill>
                  <a:srgbClr val="C00848"/>
                </a:solidFill>
                <a:latin typeface="Calibri" charset="0"/>
                <a:ea typeface="Geneva" charset="0"/>
                <a:cs typeface="Geneva" charset="0"/>
              </a:defRPr>
            </a:lvl3pPr>
            <a:lvl4pPr algn="l" rtl="0" eaLnBrk="0" fontAlgn="base" hangingPunct="0">
              <a:spcBef>
                <a:spcPct val="0"/>
              </a:spcBef>
              <a:spcAft>
                <a:spcPct val="0"/>
              </a:spcAft>
              <a:defRPr sz="3200">
                <a:solidFill>
                  <a:srgbClr val="C00848"/>
                </a:solidFill>
                <a:latin typeface="Calibri" charset="0"/>
                <a:ea typeface="Geneva" charset="0"/>
                <a:cs typeface="Geneva" charset="0"/>
              </a:defRPr>
            </a:lvl4pPr>
            <a:lvl5pPr algn="l" rtl="0" eaLnBrk="0" fontAlgn="base" hangingPunct="0">
              <a:spcBef>
                <a:spcPct val="0"/>
              </a:spcBef>
              <a:spcAft>
                <a:spcPct val="0"/>
              </a:spcAft>
              <a:defRPr sz="3200">
                <a:solidFill>
                  <a:srgbClr val="C00848"/>
                </a:solidFill>
                <a:latin typeface="Calibri" charset="0"/>
                <a:ea typeface="Geneva" charset="0"/>
                <a:cs typeface="Geneva" charset="0"/>
              </a:defRPr>
            </a:lvl5pPr>
            <a:lvl6pPr marL="457200" algn="l" rtl="0" fontAlgn="base">
              <a:spcBef>
                <a:spcPct val="0"/>
              </a:spcBef>
              <a:spcAft>
                <a:spcPct val="0"/>
              </a:spcAft>
              <a:defRPr sz="3200" b="1">
                <a:solidFill>
                  <a:schemeClr val="tx2"/>
                </a:solidFill>
                <a:latin typeface="Arial" charset="0"/>
                <a:ea typeface="Geneva" charset="0"/>
                <a:cs typeface="Geneva" charset="0"/>
              </a:defRPr>
            </a:lvl6pPr>
            <a:lvl7pPr marL="914400" algn="l" rtl="0" fontAlgn="base">
              <a:spcBef>
                <a:spcPct val="0"/>
              </a:spcBef>
              <a:spcAft>
                <a:spcPct val="0"/>
              </a:spcAft>
              <a:defRPr sz="3200" b="1">
                <a:solidFill>
                  <a:schemeClr val="tx2"/>
                </a:solidFill>
                <a:latin typeface="Arial" charset="0"/>
                <a:ea typeface="Geneva" charset="0"/>
                <a:cs typeface="Geneva" charset="0"/>
              </a:defRPr>
            </a:lvl7pPr>
            <a:lvl8pPr marL="1371600" algn="l" rtl="0" fontAlgn="base">
              <a:spcBef>
                <a:spcPct val="0"/>
              </a:spcBef>
              <a:spcAft>
                <a:spcPct val="0"/>
              </a:spcAft>
              <a:defRPr sz="3200" b="1">
                <a:solidFill>
                  <a:schemeClr val="tx2"/>
                </a:solidFill>
                <a:latin typeface="Arial" charset="0"/>
                <a:ea typeface="Geneva" charset="0"/>
                <a:cs typeface="Geneva" charset="0"/>
              </a:defRPr>
            </a:lvl8pPr>
            <a:lvl9pPr marL="1828800" algn="l" rtl="0" fontAlgn="base">
              <a:spcBef>
                <a:spcPct val="0"/>
              </a:spcBef>
              <a:spcAft>
                <a:spcPct val="0"/>
              </a:spcAft>
              <a:defRPr sz="3200" b="1">
                <a:solidFill>
                  <a:schemeClr val="tx2"/>
                </a:solidFill>
                <a:latin typeface="Arial" charset="0"/>
                <a:ea typeface="Geneva" charset="0"/>
                <a:cs typeface="Geneva" charset="0"/>
              </a:defRPr>
            </a:lvl9pPr>
          </a:lstStyle>
          <a:p>
            <a:pPr algn="r">
              <a:lnSpc>
                <a:spcPct val="70000"/>
              </a:lnSpc>
              <a:spcAft>
                <a:spcPts val="0"/>
              </a:spcAft>
            </a:pPr>
            <a:r>
              <a:rPr lang="en-GB" sz="900" cap="none" spc="-50" dirty="0">
                <a:solidFill>
                  <a:schemeClr val="bg1">
                    <a:lumMod val="75000"/>
                  </a:schemeClr>
                </a:solidFill>
              </a:rPr>
              <a:t>© GovernWell </a:t>
            </a:r>
            <a:r>
              <a:rPr lang="en-GB" sz="900" cap="none" spc="-50" dirty="0" smtClean="0">
                <a:solidFill>
                  <a:schemeClr val="bg1">
                    <a:lumMod val="75000"/>
                  </a:schemeClr>
                </a:solidFill>
              </a:rPr>
              <a:t>2020. </a:t>
            </a:r>
            <a:r>
              <a:rPr lang="en-GB" sz="900" cap="none" spc="-50" dirty="0">
                <a:solidFill>
                  <a:schemeClr val="bg1">
                    <a:lumMod val="75000"/>
                  </a:schemeClr>
                </a:solidFill>
              </a:rPr>
              <a:t>All Rights Reserved.</a:t>
            </a:r>
            <a:endParaRPr lang="en-US" sz="900" cap="none" spc="-50" dirty="0">
              <a:solidFill>
                <a:schemeClr val="bg1">
                  <a:lumMod val="75000"/>
                </a:schemeClr>
              </a:solidFill>
              <a:latin typeface="Calibri"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2.5 Our values</a:t>
            </a:r>
          </a:p>
        </p:txBody>
      </p:sp>
      <p:sp>
        <p:nvSpPr>
          <p:cNvPr id="3" name="Content Placeholder 2"/>
          <p:cNvSpPr>
            <a:spLocks noGrp="1"/>
          </p:cNvSpPr>
          <p:nvPr>
            <p:ph idx="1"/>
          </p:nvPr>
        </p:nvSpPr>
        <p:spPr>
          <a:xfrm>
            <a:off x="228600" y="1438833"/>
            <a:ext cx="8674619" cy="3157904"/>
          </a:xfrm>
        </p:spPr>
        <p:txBody>
          <a:bodyPr>
            <a:noAutofit/>
          </a:bodyPr>
          <a:lstStyle/>
          <a:p>
            <a:pPr>
              <a:buFont typeface="Arial" panose="020B0604020202020204" pitchFamily="34" charset="0"/>
              <a:buChar char="•"/>
            </a:pPr>
            <a:r>
              <a:rPr lang="en-GB" sz="1800" dirty="0"/>
              <a:t>Values are a guiding set of principles within your trust</a:t>
            </a:r>
          </a:p>
          <a:p>
            <a:pPr marL="0" indent="0">
              <a:buNone/>
            </a:pPr>
            <a:endParaRPr lang="en-GB" sz="1800" dirty="0"/>
          </a:p>
          <a:p>
            <a:pPr>
              <a:buFont typeface="Arial" panose="020B0604020202020204" pitchFamily="34" charset="0"/>
              <a:buChar char="•"/>
            </a:pPr>
            <a:r>
              <a:rPr lang="en-GB" sz="1800" dirty="0"/>
              <a:t>Values drive behaviours</a:t>
            </a:r>
          </a:p>
          <a:p>
            <a:pPr marL="0" indent="0">
              <a:buNone/>
            </a:pPr>
            <a:endParaRPr lang="en-GB" sz="1800" dirty="0"/>
          </a:p>
          <a:p>
            <a:pPr>
              <a:buFont typeface="Arial" panose="020B0604020202020204" pitchFamily="34" charset="0"/>
              <a:buChar char="•"/>
            </a:pPr>
            <a:r>
              <a:rPr lang="en-GB" sz="1800" dirty="0"/>
              <a:t>What are the values of your trust?</a:t>
            </a:r>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5" name="Slide Number Placeholder 4"/>
          <p:cNvSpPr>
            <a:spLocks noGrp="1"/>
          </p:cNvSpPr>
          <p:nvPr>
            <p:ph type="sldNum" sz="quarter" idx="12"/>
          </p:nvPr>
        </p:nvSpPr>
        <p:spPr/>
        <p:txBody>
          <a:bodyPr/>
          <a:lstStyle/>
          <a:p>
            <a:fld id="{4C4AFE59-3830-674D-8C76-C2A107404CE7}" type="slidenum">
              <a:rPr lang="en-US" smtClean="0"/>
              <a:pPr/>
              <a:t>10</a:t>
            </a:fld>
            <a:endParaRPr lang="en-US" dirty="0"/>
          </a:p>
        </p:txBody>
      </p:sp>
    </p:spTree>
    <p:extLst>
      <p:ext uri="{BB962C8B-B14F-4D97-AF65-F5344CB8AC3E}">
        <p14:creationId xmlns:p14="http://schemas.microsoft.com/office/powerpoint/2010/main" val="297293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2.5 Our values</a:t>
            </a:r>
          </a:p>
        </p:txBody>
      </p:sp>
      <p:sp>
        <p:nvSpPr>
          <p:cNvPr id="3" name="Content Placeholder 2"/>
          <p:cNvSpPr>
            <a:spLocks noGrp="1"/>
          </p:cNvSpPr>
          <p:nvPr>
            <p:ph idx="1"/>
          </p:nvPr>
        </p:nvSpPr>
        <p:spPr>
          <a:xfrm>
            <a:off x="228600" y="1438833"/>
            <a:ext cx="8674619" cy="3157904"/>
          </a:xfrm>
        </p:spPr>
        <p:txBody>
          <a:bodyPr>
            <a:noAutofit/>
          </a:bodyPr>
          <a:lstStyle/>
          <a:p>
            <a:pPr marL="0" indent="0">
              <a:buClr>
                <a:schemeClr val="tx1">
                  <a:lumMod val="50000"/>
                  <a:lumOff val="50000"/>
                </a:schemeClr>
              </a:buClr>
              <a:buNone/>
            </a:pPr>
            <a:r>
              <a:rPr lang="en-GB" sz="1800" dirty="0"/>
              <a:t>Governors play a key part in helping the trust live up to its values</a:t>
            </a:r>
          </a:p>
          <a:p>
            <a:pPr>
              <a:buClr>
                <a:schemeClr val="tx1">
                  <a:lumMod val="50000"/>
                  <a:lumOff val="50000"/>
                </a:schemeClr>
              </a:buClr>
            </a:pPr>
            <a:endParaRPr lang="en-GB" sz="1800" dirty="0"/>
          </a:p>
          <a:p>
            <a:pPr>
              <a:lnSpc>
                <a:spcPct val="90000"/>
              </a:lnSpc>
              <a:spcAft>
                <a:spcPts val="600"/>
              </a:spcAft>
            </a:pPr>
            <a:r>
              <a:rPr lang="en-GB" sz="1800" dirty="0"/>
              <a:t>by providing feedback about how patients, carers and the public experience our services</a:t>
            </a:r>
          </a:p>
          <a:p>
            <a:pPr>
              <a:lnSpc>
                <a:spcPct val="90000"/>
              </a:lnSpc>
              <a:spcAft>
                <a:spcPts val="600"/>
              </a:spcAft>
            </a:pPr>
            <a:r>
              <a:rPr lang="en-GB" sz="1800" dirty="0"/>
              <a:t>by participating in reviews of practice and observing whether or not the values are reflected</a:t>
            </a:r>
          </a:p>
          <a:p>
            <a:pPr>
              <a:lnSpc>
                <a:spcPct val="90000"/>
              </a:lnSpc>
              <a:spcAft>
                <a:spcPts val="600"/>
              </a:spcAft>
            </a:pPr>
            <a:r>
              <a:rPr lang="en-GB" sz="1800" dirty="0"/>
              <a:t>by demonstrating and modelling the values in interactions with each other, trust staff, patients, carers and other </a:t>
            </a:r>
            <a:r>
              <a:rPr lang="en-GB" sz="1800" dirty="0" smtClean="0"/>
              <a:t>stakeholders</a:t>
            </a:r>
            <a:endParaRPr lang="en-GB" sz="1800" dirty="0"/>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5" name="Slide Number Placeholder 4"/>
          <p:cNvSpPr>
            <a:spLocks noGrp="1"/>
          </p:cNvSpPr>
          <p:nvPr>
            <p:ph type="sldNum" sz="quarter" idx="12"/>
          </p:nvPr>
        </p:nvSpPr>
        <p:spPr/>
        <p:txBody>
          <a:bodyPr/>
          <a:lstStyle/>
          <a:p>
            <a:fld id="{4C4AFE59-3830-674D-8C76-C2A107404CE7}" type="slidenum">
              <a:rPr lang="en-US" smtClean="0"/>
              <a:pPr/>
              <a:t>11</a:t>
            </a:fld>
            <a:endParaRPr lang="en-US" dirty="0"/>
          </a:p>
        </p:txBody>
      </p:sp>
    </p:spTree>
    <p:extLst>
      <p:ext uri="{BB962C8B-B14F-4D97-AF65-F5344CB8AC3E}">
        <p14:creationId xmlns:p14="http://schemas.microsoft.com/office/powerpoint/2010/main" val="177992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2.6 Organisational structure</a:t>
            </a:r>
          </a:p>
        </p:txBody>
      </p:sp>
      <p:sp>
        <p:nvSpPr>
          <p:cNvPr id="3" name="Content Placeholder 2"/>
          <p:cNvSpPr>
            <a:spLocks noGrp="1"/>
          </p:cNvSpPr>
          <p:nvPr>
            <p:ph idx="1"/>
          </p:nvPr>
        </p:nvSpPr>
        <p:spPr>
          <a:xfrm>
            <a:off x="228600" y="1438833"/>
            <a:ext cx="2251635" cy="3157904"/>
          </a:xfrm>
        </p:spPr>
        <p:txBody>
          <a:bodyPr>
            <a:noAutofit/>
          </a:bodyPr>
          <a:lstStyle/>
          <a:p>
            <a:pPr>
              <a:lnSpc>
                <a:spcPct val="90000"/>
              </a:lnSpc>
              <a:spcAft>
                <a:spcPts val="1200"/>
              </a:spcAft>
              <a:buFont typeface="Arial" panose="020B0604020202020204" pitchFamily="34" charset="0"/>
              <a:buChar char="•"/>
            </a:pPr>
            <a:r>
              <a:rPr lang="en-GB" sz="1800" dirty="0"/>
              <a:t>Foundation trusts can decide how they are structured to suit the population they serve and the services they provide</a:t>
            </a:r>
          </a:p>
          <a:p>
            <a:pPr>
              <a:lnSpc>
                <a:spcPct val="90000"/>
              </a:lnSpc>
              <a:spcAft>
                <a:spcPts val="1200"/>
              </a:spcAft>
              <a:buFont typeface="Arial" panose="020B0604020202020204" pitchFamily="34" charset="0"/>
              <a:buChar char="•"/>
            </a:pPr>
            <a:r>
              <a:rPr lang="en-GB" sz="1800" dirty="0"/>
              <a:t>The structure of each trust is set out in its constitution</a:t>
            </a:r>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7" name="Slide Number Placeholder 6"/>
          <p:cNvSpPr>
            <a:spLocks noGrp="1"/>
          </p:cNvSpPr>
          <p:nvPr>
            <p:ph type="sldNum" sz="quarter" idx="12"/>
          </p:nvPr>
        </p:nvSpPr>
        <p:spPr/>
        <p:txBody>
          <a:bodyPr/>
          <a:lstStyle/>
          <a:p>
            <a:fld id="{4C4AFE59-3830-674D-8C76-C2A107404CE7}" type="slidenum">
              <a:rPr lang="en-US" smtClean="0"/>
              <a:pPr/>
              <a:t>12</a:t>
            </a:fld>
            <a:endParaRPr lang="en-US" dirty="0"/>
          </a:p>
        </p:txBody>
      </p:sp>
      <p:pic>
        <p:nvPicPr>
          <p:cNvPr id="1026" name="Picture 2" descr="6517a75a-63d7-479b-b15a-3febe63b434d@VE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1157" y="1310654"/>
            <a:ext cx="6342794" cy="364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469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2.6 Organisational structure</a:t>
            </a:r>
          </a:p>
        </p:txBody>
      </p:sp>
      <p:sp>
        <p:nvSpPr>
          <p:cNvPr id="3" name="Content Placeholder 2"/>
          <p:cNvSpPr>
            <a:spLocks noGrp="1"/>
          </p:cNvSpPr>
          <p:nvPr>
            <p:ph idx="1"/>
          </p:nvPr>
        </p:nvSpPr>
        <p:spPr>
          <a:xfrm>
            <a:off x="228600" y="1438833"/>
            <a:ext cx="2251635" cy="3157904"/>
          </a:xfrm>
        </p:spPr>
        <p:txBody>
          <a:bodyPr>
            <a:noAutofit/>
          </a:bodyPr>
          <a:lstStyle/>
          <a:p>
            <a:pPr>
              <a:lnSpc>
                <a:spcPct val="90000"/>
              </a:lnSpc>
              <a:spcAft>
                <a:spcPts val="1200"/>
              </a:spcAft>
              <a:buFont typeface="Arial" panose="020B0604020202020204" pitchFamily="34" charset="0"/>
              <a:buChar char="•"/>
            </a:pPr>
            <a:r>
              <a:rPr lang="en-GB" sz="1800" dirty="0"/>
              <a:t>Foundation trusts can decide how they are structured to suit the population they serve and the services they provide</a:t>
            </a:r>
          </a:p>
          <a:p>
            <a:pPr>
              <a:lnSpc>
                <a:spcPct val="90000"/>
              </a:lnSpc>
              <a:spcAft>
                <a:spcPts val="1200"/>
              </a:spcAft>
              <a:buFont typeface="Arial" panose="020B0604020202020204" pitchFamily="34" charset="0"/>
              <a:buChar char="•"/>
            </a:pPr>
            <a:r>
              <a:rPr lang="en-GB" sz="1800" dirty="0"/>
              <a:t>The structure of each trust is set out in its </a:t>
            </a:r>
            <a:r>
              <a:rPr lang="en-GB" sz="1800" dirty="0" smtClean="0"/>
              <a:t>constitution – here is an example</a:t>
            </a:r>
            <a:endParaRPr lang="en-GB" sz="1800" dirty="0"/>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8416" y="1679713"/>
            <a:ext cx="5586984" cy="2676144"/>
          </a:xfrm>
          <a:prstGeom prst="rect">
            <a:avLst/>
          </a:prstGeom>
        </p:spPr>
      </p:pic>
      <p:sp>
        <p:nvSpPr>
          <p:cNvPr id="7" name="Slide Number Placeholder 6"/>
          <p:cNvSpPr>
            <a:spLocks noGrp="1"/>
          </p:cNvSpPr>
          <p:nvPr>
            <p:ph type="sldNum" sz="quarter" idx="12"/>
          </p:nvPr>
        </p:nvSpPr>
        <p:spPr/>
        <p:txBody>
          <a:bodyPr/>
          <a:lstStyle/>
          <a:p>
            <a:fld id="{4C4AFE59-3830-674D-8C76-C2A107404CE7}" type="slidenum">
              <a:rPr lang="en-US" smtClean="0"/>
              <a:pPr/>
              <a:t>13</a:t>
            </a:fld>
            <a:endParaRPr lang="en-US" dirty="0"/>
          </a:p>
        </p:txBody>
      </p:sp>
    </p:spTree>
    <p:extLst>
      <p:ext uri="{BB962C8B-B14F-4D97-AF65-F5344CB8AC3E}">
        <p14:creationId xmlns:p14="http://schemas.microsoft.com/office/powerpoint/2010/main" val="19691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2.7 With whom will I interact?</a:t>
            </a:r>
          </a:p>
        </p:txBody>
      </p:sp>
      <p:sp>
        <p:nvSpPr>
          <p:cNvPr id="3" name="Content Placeholder 2"/>
          <p:cNvSpPr>
            <a:spLocks noGrp="1"/>
          </p:cNvSpPr>
          <p:nvPr>
            <p:ph idx="1"/>
          </p:nvPr>
        </p:nvSpPr>
        <p:spPr>
          <a:xfrm>
            <a:off x="228600" y="1438833"/>
            <a:ext cx="8674619" cy="3157904"/>
          </a:xfrm>
        </p:spPr>
        <p:txBody>
          <a:bodyPr>
            <a:noAutofit/>
          </a:bodyPr>
          <a:lstStyle/>
          <a:p>
            <a:pPr>
              <a:lnSpc>
                <a:spcPct val="90000"/>
              </a:lnSpc>
              <a:spcAft>
                <a:spcPts val="600"/>
              </a:spcAft>
              <a:buFont typeface="Arial" panose="020B0604020202020204" pitchFamily="34" charset="0"/>
              <a:buChar char="•"/>
            </a:pPr>
            <a:r>
              <a:rPr lang="en-GB" sz="1800" dirty="0"/>
              <a:t>Governors do not work in isolation, there are a number of people in your trust you will interact with on a regular basis</a:t>
            </a:r>
          </a:p>
          <a:p>
            <a:pPr>
              <a:lnSpc>
                <a:spcPct val="90000"/>
              </a:lnSpc>
              <a:spcAft>
                <a:spcPts val="600"/>
              </a:spcAft>
              <a:buFont typeface="Arial" panose="020B0604020202020204" pitchFamily="34" charset="0"/>
              <a:buChar char="•"/>
            </a:pPr>
            <a:r>
              <a:rPr lang="en-GB" sz="1800" dirty="0"/>
              <a:t>Understanding their roles will help you work with them efficiently and direct questions to the right people </a:t>
            </a:r>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9" name="Diagram 8"/>
          <p:cNvGraphicFramePr/>
          <p:nvPr>
            <p:extLst>
              <p:ext uri="{D42A27DB-BD31-4B8C-83A1-F6EECF244321}">
                <p14:modId xmlns:p14="http://schemas.microsoft.com/office/powerpoint/2010/main" val="942853360"/>
              </p:ext>
            </p:extLst>
          </p:nvPr>
        </p:nvGraphicFramePr>
        <p:xfrm>
          <a:off x="475703" y="2773193"/>
          <a:ext cx="6785707" cy="203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 xmlns:a16="http://schemas.microsoft.com/office/drawing/2014/main" id="{4BB18BBE-2BCA-48CB-BB37-1B4A7E8AD6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5" name="Slide Number Placeholder 4"/>
          <p:cNvSpPr>
            <a:spLocks noGrp="1"/>
          </p:cNvSpPr>
          <p:nvPr>
            <p:ph type="sldNum" sz="quarter" idx="12"/>
          </p:nvPr>
        </p:nvSpPr>
        <p:spPr/>
        <p:txBody>
          <a:bodyPr/>
          <a:lstStyle/>
          <a:p>
            <a:fld id="{4C4AFE59-3830-674D-8C76-C2A107404CE7}" type="slidenum">
              <a:rPr lang="en-US" smtClean="0"/>
              <a:pPr/>
              <a:t>14</a:t>
            </a:fld>
            <a:endParaRPr lang="en-US" dirty="0"/>
          </a:p>
        </p:txBody>
      </p:sp>
    </p:spTree>
    <p:extLst>
      <p:ext uri="{BB962C8B-B14F-4D97-AF65-F5344CB8AC3E}">
        <p14:creationId xmlns:p14="http://schemas.microsoft.com/office/powerpoint/2010/main" val="947347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2.7 The role of the board</a:t>
            </a:r>
          </a:p>
        </p:txBody>
      </p:sp>
      <p:sp>
        <p:nvSpPr>
          <p:cNvPr id="3" name="Content Placeholder 2"/>
          <p:cNvSpPr>
            <a:spLocks noGrp="1"/>
          </p:cNvSpPr>
          <p:nvPr>
            <p:ph idx="1"/>
          </p:nvPr>
        </p:nvSpPr>
        <p:spPr>
          <a:xfrm>
            <a:off x="234690" y="1359878"/>
            <a:ext cx="8674619" cy="3725689"/>
          </a:xfrm>
        </p:spPr>
        <p:txBody>
          <a:bodyPr>
            <a:noAutofit/>
          </a:bodyPr>
          <a:lstStyle/>
          <a:p>
            <a:pPr marL="0" indent="0">
              <a:lnSpc>
                <a:spcPct val="90000"/>
              </a:lnSpc>
              <a:spcAft>
                <a:spcPts val="900"/>
              </a:spcAft>
              <a:buNone/>
            </a:pPr>
            <a:r>
              <a:rPr lang="en-US" sz="1800" dirty="0"/>
              <a:t>The board should demonstrate leadership by undertaking three key roles:</a:t>
            </a:r>
          </a:p>
          <a:p>
            <a:pPr>
              <a:lnSpc>
                <a:spcPct val="90000"/>
              </a:lnSpc>
              <a:spcAft>
                <a:spcPts val="900"/>
              </a:spcAft>
            </a:pPr>
            <a:r>
              <a:rPr lang="en-US" sz="1800" b="1" dirty="0"/>
              <a:t>Formulating strategy</a:t>
            </a:r>
            <a:r>
              <a:rPr lang="en-US" sz="1800" dirty="0"/>
              <a:t> for the </a:t>
            </a:r>
            <a:r>
              <a:rPr lang="en-US" sz="1800" dirty="0" err="1"/>
              <a:t>organisation</a:t>
            </a:r>
            <a:endParaRPr lang="en-US" sz="1800" dirty="0"/>
          </a:p>
          <a:p>
            <a:pPr>
              <a:lnSpc>
                <a:spcPct val="90000"/>
              </a:lnSpc>
            </a:pPr>
            <a:r>
              <a:rPr lang="en-US" sz="1800" b="1" dirty="0"/>
              <a:t>Ensuring accountability</a:t>
            </a:r>
            <a:r>
              <a:rPr lang="en-US" sz="1800" dirty="0"/>
              <a:t> by:</a:t>
            </a:r>
          </a:p>
          <a:p>
            <a:pPr marL="319038" lvl="1" indent="-137550">
              <a:lnSpc>
                <a:spcPct val="90000"/>
              </a:lnSpc>
              <a:spcAft>
                <a:spcPts val="200"/>
              </a:spcAft>
            </a:pPr>
            <a:r>
              <a:rPr lang="en-US" sz="1600" dirty="0"/>
              <a:t>holding the </a:t>
            </a:r>
            <a:r>
              <a:rPr lang="en-US" sz="1600" dirty="0" err="1"/>
              <a:t>organisation</a:t>
            </a:r>
            <a:r>
              <a:rPr lang="en-US" sz="1600" dirty="0"/>
              <a:t> to account for the delivery of the strategy</a:t>
            </a:r>
          </a:p>
          <a:p>
            <a:pPr marL="319038" lvl="1" indent="-137550">
              <a:lnSpc>
                <a:spcPct val="90000"/>
              </a:lnSpc>
              <a:spcAft>
                <a:spcPts val="200"/>
              </a:spcAft>
            </a:pPr>
            <a:r>
              <a:rPr lang="en-US" sz="1600" dirty="0"/>
              <a:t>being accountable for ensuring the </a:t>
            </a:r>
            <a:r>
              <a:rPr lang="en-US" sz="1600" dirty="0" err="1"/>
              <a:t>organisation</a:t>
            </a:r>
            <a:r>
              <a:rPr lang="en-US" sz="1600" dirty="0"/>
              <a:t> operates effectively and with openness, transparency and </a:t>
            </a:r>
            <a:r>
              <a:rPr lang="en-US" sz="1600" dirty="0" err="1"/>
              <a:t>candour</a:t>
            </a:r>
            <a:r>
              <a:rPr lang="en-US" sz="1600" dirty="0"/>
              <a:t>  </a:t>
            </a:r>
          </a:p>
          <a:p>
            <a:pPr marL="319038" lvl="1" indent="-137550">
              <a:lnSpc>
                <a:spcPct val="90000"/>
              </a:lnSpc>
              <a:spcAft>
                <a:spcPts val="900"/>
              </a:spcAft>
            </a:pPr>
            <a:r>
              <a:rPr lang="en-US" sz="1600" dirty="0"/>
              <a:t>seeking assurance that systems of control are robust and reliable.</a:t>
            </a:r>
          </a:p>
          <a:p>
            <a:pPr>
              <a:lnSpc>
                <a:spcPct val="90000"/>
              </a:lnSpc>
              <a:spcAft>
                <a:spcPts val="600"/>
              </a:spcAft>
            </a:pPr>
            <a:r>
              <a:rPr lang="en-US" sz="1800" b="1" dirty="0"/>
              <a:t>Shaping a healthy culture</a:t>
            </a:r>
            <a:r>
              <a:rPr lang="en-US" sz="1800" dirty="0"/>
              <a:t> for the board and the </a:t>
            </a:r>
            <a:r>
              <a:rPr lang="en-US" sz="1800" dirty="0" err="1" smtClean="0"/>
              <a:t>organisation</a:t>
            </a:r>
            <a:endParaRPr lang="en-GB" sz="1800" dirty="0" smtClean="0"/>
          </a:p>
          <a:p>
            <a:pPr>
              <a:lnSpc>
                <a:spcPct val="90000"/>
              </a:lnSpc>
              <a:spcAft>
                <a:spcPts val="900"/>
              </a:spcAft>
            </a:pPr>
            <a:r>
              <a:rPr lang="en-GB" sz="1800" dirty="0" smtClean="0"/>
              <a:t>A </a:t>
            </a:r>
            <a:r>
              <a:rPr lang="en-GB" sz="1800" dirty="0"/>
              <a:t>general duty on the directors is to promote the success of the NHS foundation trust so as to maximise the benefits for the members of the trust as a whole, and for the public</a:t>
            </a:r>
          </a:p>
          <a:p>
            <a:pPr>
              <a:lnSpc>
                <a:spcPct val="90000"/>
              </a:lnSpc>
              <a:spcAft>
                <a:spcPts val="600"/>
              </a:spcAft>
              <a:buFont typeface="Arial" panose="020B0604020202020204" pitchFamily="34" charset="0"/>
              <a:buChar char="•"/>
            </a:pPr>
            <a:r>
              <a:rPr lang="en-GB" sz="1800" dirty="0"/>
              <a:t>All members of the board of directors have </a:t>
            </a:r>
            <a:r>
              <a:rPr lang="en-GB" sz="1800" u="sng" dirty="0"/>
              <a:t>collective responsibility</a:t>
            </a:r>
            <a:r>
              <a:rPr lang="en-GB" sz="1800" dirty="0"/>
              <a:t> as a unitary board for every decision of the board, regardless of their individual skills or status. </a:t>
            </a:r>
            <a:endParaRPr lang="en-GB" sz="1800" dirty="0">
              <a:solidFill>
                <a:prstClr val="black"/>
              </a:solidFill>
            </a:endParaRPr>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5" name="Slide Number Placeholder 4"/>
          <p:cNvSpPr>
            <a:spLocks noGrp="1"/>
          </p:cNvSpPr>
          <p:nvPr>
            <p:ph type="sldNum" sz="quarter" idx="12"/>
          </p:nvPr>
        </p:nvSpPr>
        <p:spPr/>
        <p:txBody>
          <a:bodyPr/>
          <a:lstStyle/>
          <a:p>
            <a:fld id="{4C4AFE59-3830-674D-8C76-C2A107404CE7}" type="slidenum">
              <a:rPr lang="en-US" smtClean="0"/>
              <a:pPr/>
              <a:t>15</a:t>
            </a:fld>
            <a:endParaRPr lang="en-US" dirty="0"/>
          </a:p>
        </p:txBody>
      </p:sp>
    </p:spTree>
    <p:extLst>
      <p:ext uri="{BB962C8B-B14F-4D97-AF65-F5344CB8AC3E}">
        <p14:creationId xmlns:p14="http://schemas.microsoft.com/office/powerpoint/2010/main" val="126041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2.8 The role of the chair</a:t>
            </a:r>
          </a:p>
        </p:txBody>
      </p:sp>
      <p:sp>
        <p:nvSpPr>
          <p:cNvPr id="3" name="Content Placeholder 2"/>
          <p:cNvSpPr>
            <a:spLocks noGrp="1"/>
          </p:cNvSpPr>
          <p:nvPr>
            <p:ph idx="1"/>
          </p:nvPr>
        </p:nvSpPr>
        <p:spPr>
          <a:xfrm>
            <a:off x="228600" y="1438833"/>
            <a:ext cx="8674619" cy="3157904"/>
          </a:xfrm>
        </p:spPr>
        <p:txBody>
          <a:bodyPr>
            <a:noAutofit/>
          </a:bodyPr>
          <a:lstStyle/>
          <a:p>
            <a:pPr>
              <a:lnSpc>
                <a:spcPct val="90000"/>
              </a:lnSpc>
              <a:buFont typeface="Arial" panose="020B0604020202020204" pitchFamily="34" charset="0"/>
              <a:buChar char="•"/>
            </a:pPr>
            <a:r>
              <a:rPr lang="en-GB" sz="1800" dirty="0"/>
              <a:t>The chair is a non-executive director </a:t>
            </a:r>
          </a:p>
          <a:p>
            <a:pPr>
              <a:lnSpc>
                <a:spcPct val="90000"/>
              </a:lnSpc>
              <a:buFont typeface="Arial" panose="020B0604020202020204" pitchFamily="34" charset="0"/>
              <a:buChar char="•"/>
            </a:pPr>
            <a:endParaRPr lang="en-GB" sz="1800" dirty="0"/>
          </a:p>
          <a:p>
            <a:pPr>
              <a:lnSpc>
                <a:spcPct val="90000"/>
              </a:lnSpc>
              <a:buFont typeface="Arial" panose="020B0604020202020204" pitchFamily="34" charset="0"/>
              <a:buChar char="•"/>
            </a:pPr>
            <a:r>
              <a:rPr lang="en-GB" sz="1800" dirty="0"/>
              <a:t>They are the chair of the board of directors and the council of governors</a:t>
            </a:r>
          </a:p>
          <a:p>
            <a:pPr>
              <a:lnSpc>
                <a:spcPct val="90000"/>
              </a:lnSpc>
              <a:buFont typeface="Arial" panose="020B0604020202020204" pitchFamily="34" charset="0"/>
              <a:buChar char="•"/>
            </a:pPr>
            <a:endParaRPr lang="en-GB" sz="1800" dirty="0"/>
          </a:p>
          <a:p>
            <a:pPr>
              <a:lnSpc>
                <a:spcPct val="90000"/>
              </a:lnSpc>
              <a:buFont typeface="Arial" panose="020B0604020202020204" pitchFamily="34" charset="0"/>
              <a:buChar char="•"/>
            </a:pPr>
            <a:r>
              <a:rPr lang="en-GB" sz="1800" dirty="0"/>
              <a:t>The chair sets the agenda for the meetings and ensures relevant information is provided to the council to help with discussion and decision making</a:t>
            </a:r>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5" name="Slide Number Placeholder 4"/>
          <p:cNvSpPr>
            <a:spLocks noGrp="1"/>
          </p:cNvSpPr>
          <p:nvPr>
            <p:ph type="sldNum" sz="quarter" idx="12"/>
          </p:nvPr>
        </p:nvSpPr>
        <p:spPr/>
        <p:txBody>
          <a:bodyPr/>
          <a:lstStyle/>
          <a:p>
            <a:fld id="{4C4AFE59-3830-674D-8C76-C2A107404CE7}" type="slidenum">
              <a:rPr lang="en-US" smtClean="0"/>
              <a:pPr/>
              <a:t>16</a:t>
            </a:fld>
            <a:endParaRPr lang="en-US" dirty="0"/>
          </a:p>
        </p:txBody>
      </p:sp>
    </p:spTree>
    <p:extLst>
      <p:ext uri="{BB962C8B-B14F-4D97-AF65-F5344CB8AC3E}">
        <p14:creationId xmlns:p14="http://schemas.microsoft.com/office/powerpoint/2010/main" val="3210884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2.9 Members and constituencies</a:t>
            </a:r>
          </a:p>
        </p:txBody>
      </p:sp>
      <p:sp>
        <p:nvSpPr>
          <p:cNvPr id="3" name="Content Placeholder 2"/>
          <p:cNvSpPr>
            <a:spLocks noGrp="1"/>
          </p:cNvSpPr>
          <p:nvPr>
            <p:ph idx="1"/>
          </p:nvPr>
        </p:nvSpPr>
        <p:spPr>
          <a:xfrm>
            <a:off x="228600" y="1438833"/>
            <a:ext cx="8674619" cy="3157904"/>
          </a:xfrm>
        </p:spPr>
        <p:txBody>
          <a:bodyPr>
            <a:noAutofit/>
          </a:bodyPr>
          <a:lstStyle/>
          <a:p>
            <a:pPr>
              <a:lnSpc>
                <a:spcPct val="90000"/>
              </a:lnSpc>
              <a:buFont typeface="Arial" panose="020B0604020202020204" pitchFamily="34" charset="0"/>
              <a:buChar char="•"/>
            </a:pPr>
            <a:r>
              <a:rPr lang="en-GB" sz="1800" dirty="0"/>
              <a:t>Foundation trusts have members from local </a:t>
            </a:r>
            <a:r>
              <a:rPr lang="en-GB" sz="1800"/>
              <a:t>constituencies </a:t>
            </a:r>
            <a:r>
              <a:rPr lang="en-GB" sz="1800" smtClean="0"/>
              <a:t>who can</a:t>
            </a:r>
            <a:r>
              <a:rPr lang="en-GB" sz="1800" smtClean="0"/>
              <a:t> </a:t>
            </a:r>
            <a:r>
              <a:rPr lang="en-GB" sz="1800" dirty="0"/>
              <a:t>play a part </a:t>
            </a:r>
            <a:br>
              <a:rPr lang="en-GB" sz="1800" dirty="0"/>
            </a:br>
            <a:r>
              <a:rPr lang="en-GB" sz="1800" dirty="0"/>
              <a:t>in shaping local health services.</a:t>
            </a:r>
          </a:p>
          <a:p>
            <a:pPr>
              <a:lnSpc>
                <a:spcPct val="90000"/>
              </a:lnSpc>
              <a:buFont typeface="Arial" panose="020B0604020202020204" pitchFamily="34" charset="0"/>
              <a:buChar char="•"/>
            </a:pPr>
            <a:endParaRPr lang="en-GB" sz="1800" dirty="0"/>
          </a:p>
          <a:p>
            <a:pPr>
              <a:lnSpc>
                <a:spcPct val="90000"/>
              </a:lnSpc>
              <a:buFont typeface="Arial" panose="020B0604020202020204" pitchFamily="34" charset="0"/>
              <a:buChar char="•"/>
            </a:pPr>
            <a:r>
              <a:rPr lang="en-GB" sz="1800" dirty="0"/>
              <a:t>Governors are elected by members to represent the views of the local population </a:t>
            </a:r>
            <a:br>
              <a:rPr lang="en-GB" sz="1800" dirty="0"/>
            </a:br>
            <a:r>
              <a:rPr lang="en-GB" sz="1800" dirty="0"/>
              <a:t>and to act as a conduit for information between them and the board.</a:t>
            </a:r>
          </a:p>
          <a:p>
            <a:pPr>
              <a:lnSpc>
                <a:spcPct val="90000"/>
              </a:lnSpc>
              <a:buFont typeface="Arial" panose="020B0604020202020204" pitchFamily="34" charset="0"/>
              <a:buChar char="•"/>
            </a:pPr>
            <a:endParaRPr lang="en-GB" sz="1800" dirty="0"/>
          </a:p>
          <a:p>
            <a:pPr>
              <a:lnSpc>
                <a:spcPct val="90000"/>
              </a:lnSpc>
              <a:buFont typeface="Arial" panose="020B0604020202020204" pitchFamily="34" charset="0"/>
              <a:buChar char="•"/>
            </a:pPr>
            <a:r>
              <a:rPr lang="en-GB" sz="1800" dirty="0"/>
              <a:t>Foundation trusts have systems and processes in place for recruiting and involving members which governors may have a role in.</a:t>
            </a:r>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5" name="Slide Number Placeholder 4"/>
          <p:cNvSpPr>
            <a:spLocks noGrp="1"/>
          </p:cNvSpPr>
          <p:nvPr>
            <p:ph type="sldNum" sz="quarter" idx="12"/>
          </p:nvPr>
        </p:nvSpPr>
        <p:spPr/>
        <p:txBody>
          <a:bodyPr/>
          <a:lstStyle/>
          <a:p>
            <a:fld id="{4C4AFE59-3830-674D-8C76-C2A107404CE7}" type="slidenum">
              <a:rPr lang="en-US" smtClean="0"/>
              <a:pPr/>
              <a:t>17</a:t>
            </a:fld>
            <a:endParaRPr lang="en-US" dirty="0"/>
          </a:p>
        </p:txBody>
      </p:sp>
    </p:spTree>
    <p:extLst>
      <p:ext uri="{BB962C8B-B14F-4D97-AF65-F5344CB8AC3E}">
        <p14:creationId xmlns:p14="http://schemas.microsoft.com/office/powerpoint/2010/main" val="3023281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3649" y="1312212"/>
            <a:ext cx="4210320" cy="3730016"/>
          </a:xfrm>
          <a:prstGeom prst="rect">
            <a:avLst/>
          </a:prstGeom>
        </p:spPr>
      </p:pic>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2.10 The structure of the NHS</a:t>
            </a:r>
            <a:endParaRPr lang="en-US" sz="2800" dirty="0">
              <a:solidFill>
                <a:srgbClr val="FF0000"/>
              </a:solidFill>
            </a:endParaRPr>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4BB18BBE-2BCA-48CB-BB37-1B4A7E8AD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5" name="Slide Number Placeholder 4"/>
          <p:cNvSpPr>
            <a:spLocks noGrp="1"/>
          </p:cNvSpPr>
          <p:nvPr>
            <p:ph type="sldNum" sz="quarter" idx="12"/>
          </p:nvPr>
        </p:nvSpPr>
        <p:spPr/>
        <p:txBody>
          <a:bodyPr/>
          <a:lstStyle/>
          <a:p>
            <a:fld id="{4C4AFE59-3830-674D-8C76-C2A107404CE7}" type="slidenum">
              <a:rPr lang="en-US" smtClean="0"/>
              <a:pPr/>
              <a:t>18</a:t>
            </a:fld>
            <a:endParaRPr lang="en-US" dirty="0"/>
          </a:p>
        </p:txBody>
      </p:sp>
    </p:spTree>
    <p:extLst>
      <p:ext uri="{BB962C8B-B14F-4D97-AF65-F5344CB8AC3E}">
        <p14:creationId xmlns:p14="http://schemas.microsoft.com/office/powerpoint/2010/main" val="1819148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2.11 Regulating foundation trusts</a:t>
            </a:r>
          </a:p>
        </p:txBody>
      </p:sp>
      <p:sp>
        <p:nvSpPr>
          <p:cNvPr id="3" name="Content Placeholder 2"/>
          <p:cNvSpPr>
            <a:spLocks noGrp="1"/>
          </p:cNvSpPr>
          <p:nvPr>
            <p:ph idx="1"/>
          </p:nvPr>
        </p:nvSpPr>
        <p:spPr>
          <a:xfrm>
            <a:off x="94994" y="1445769"/>
            <a:ext cx="8674619" cy="3157904"/>
          </a:xfrm>
        </p:spPr>
        <p:txBody>
          <a:bodyPr>
            <a:noAutofit/>
          </a:bodyPr>
          <a:lstStyle/>
          <a:p>
            <a:pPr lvl="0">
              <a:lnSpc>
                <a:spcPct val="90000"/>
              </a:lnSpc>
              <a:spcAft>
                <a:spcPts val="1200"/>
              </a:spcAft>
            </a:pPr>
            <a:r>
              <a:rPr lang="en-GB" sz="1800" dirty="0"/>
              <a:t>NHS Improvement is responsible for overseeing NHS foundation trusts, NHS trusts </a:t>
            </a:r>
            <a:br>
              <a:rPr lang="en-GB" sz="1800" dirty="0"/>
            </a:br>
            <a:r>
              <a:rPr lang="en-GB" sz="1800" dirty="0"/>
              <a:t>and independent providers, helping them give patients consistently safe, high quality, compassionate care within local health systems that are financially </a:t>
            </a:r>
            <a:r>
              <a:rPr lang="en-GB" sz="1800" dirty="0" smtClean="0"/>
              <a:t>sustainable.</a:t>
            </a:r>
            <a:endParaRPr lang="en-GB" sz="1800" dirty="0"/>
          </a:p>
          <a:p>
            <a:pPr lvl="0">
              <a:lnSpc>
                <a:spcPct val="90000"/>
              </a:lnSpc>
              <a:spcAft>
                <a:spcPts val="1200"/>
              </a:spcAft>
            </a:pPr>
            <a:r>
              <a:rPr lang="en-GB" sz="1800" dirty="0" smtClean="0"/>
              <a:t>The </a:t>
            </a:r>
            <a:r>
              <a:rPr lang="en-GB" sz="1800" dirty="0"/>
              <a:t>Care Quality Commission (CQC) regulates all health and social care services </a:t>
            </a:r>
            <a:br>
              <a:rPr lang="en-GB" sz="1800" dirty="0"/>
            </a:br>
            <a:r>
              <a:rPr lang="en-GB" sz="1800" dirty="0"/>
              <a:t>in England. The Commission ensures the quality and safety of care in hospitals, ambulances, care homes, dentists and the care given in people’s own homes.                            </a:t>
            </a:r>
          </a:p>
          <a:p>
            <a:pPr>
              <a:lnSpc>
                <a:spcPct val="90000"/>
              </a:lnSpc>
              <a:spcAft>
                <a:spcPts val="1200"/>
              </a:spcAft>
              <a:buFont typeface="Arial" panose="020B0604020202020204" pitchFamily="34" charset="0"/>
              <a:buChar char="•"/>
            </a:pPr>
            <a:endParaRPr lang="en-GB" sz="2000" dirty="0"/>
          </a:p>
          <a:p>
            <a:pPr>
              <a:lnSpc>
                <a:spcPct val="90000"/>
              </a:lnSpc>
              <a:spcAft>
                <a:spcPts val="1200"/>
              </a:spcAft>
              <a:buFont typeface="Arial" panose="020B0604020202020204" pitchFamily="34" charset="0"/>
              <a:buChar char="•"/>
            </a:pPr>
            <a:endParaRPr lang="en-GB" sz="2000" dirty="0"/>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AutoShape 4" descr="NHS Improvement">
            <a:extLst>
              <a:ext uri="{FF2B5EF4-FFF2-40B4-BE49-F238E27FC236}">
                <a16:creationId xmlns="" xmlns:a16="http://schemas.microsoft.com/office/drawing/2014/main" id="{778516A5-3725-4AE2-9ED2-A197F3C5CCD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NHS Improvement">
            <a:extLst>
              <a:ext uri="{FF2B5EF4-FFF2-40B4-BE49-F238E27FC236}">
                <a16:creationId xmlns="" xmlns:a16="http://schemas.microsoft.com/office/drawing/2014/main" id="{C06F7996-FE19-43E6-8B48-F0E8932F2772}"/>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5640" y="3735380"/>
            <a:ext cx="1967913" cy="83021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1144" y="3884634"/>
            <a:ext cx="1328437" cy="579926"/>
          </a:xfrm>
          <a:prstGeom prst="rect">
            <a:avLst/>
          </a:prstGeom>
        </p:spPr>
      </p:pic>
      <p:sp>
        <p:nvSpPr>
          <p:cNvPr id="9" name="Slide Number Placeholder 8"/>
          <p:cNvSpPr>
            <a:spLocks noGrp="1"/>
          </p:cNvSpPr>
          <p:nvPr>
            <p:ph type="sldNum" sz="quarter" idx="12"/>
          </p:nvPr>
        </p:nvSpPr>
        <p:spPr/>
        <p:txBody>
          <a:bodyPr/>
          <a:lstStyle/>
          <a:p>
            <a:fld id="{4C4AFE59-3830-674D-8C76-C2A107404CE7}" type="slidenum">
              <a:rPr lang="en-US" smtClean="0"/>
              <a:pPr/>
              <a:t>19</a:t>
            </a:fld>
            <a:endParaRPr lang="en-US" dirty="0"/>
          </a:p>
        </p:txBody>
      </p:sp>
    </p:spTree>
    <p:extLst>
      <p:ext uri="{BB962C8B-B14F-4D97-AF65-F5344CB8AC3E}">
        <p14:creationId xmlns:p14="http://schemas.microsoft.com/office/powerpoint/2010/main" val="176161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Toolkit overview</a:t>
            </a:r>
          </a:p>
        </p:txBody>
      </p:sp>
      <p:sp>
        <p:nvSpPr>
          <p:cNvPr id="3" name="Content Placeholder 2"/>
          <p:cNvSpPr>
            <a:spLocks noGrp="1"/>
          </p:cNvSpPr>
          <p:nvPr>
            <p:ph idx="1"/>
          </p:nvPr>
        </p:nvSpPr>
        <p:spPr>
          <a:xfrm>
            <a:off x="234690" y="1567963"/>
            <a:ext cx="8674619" cy="3157904"/>
          </a:xfrm>
        </p:spPr>
        <p:txBody>
          <a:bodyPr>
            <a:noAutofit/>
          </a:bodyPr>
          <a:lstStyle/>
          <a:p>
            <a:pPr indent="-270000">
              <a:buFont typeface="+mj-lt"/>
              <a:buAutoNum type="arabicPeriod"/>
            </a:pPr>
            <a:r>
              <a:rPr lang="en-US" sz="1800" dirty="0"/>
              <a:t>Introduction</a:t>
            </a:r>
          </a:p>
          <a:p>
            <a:pPr indent="-270000">
              <a:lnSpc>
                <a:spcPct val="200000"/>
              </a:lnSpc>
              <a:buAutoNum type="arabicPeriod"/>
            </a:pPr>
            <a:r>
              <a:rPr lang="en-GB" sz="1800" b="1" dirty="0"/>
              <a:t>What does my trust look like?</a:t>
            </a:r>
          </a:p>
          <a:p>
            <a:pPr indent="-270000">
              <a:lnSpc>
                <a:spcPct val="200000"/>
              </a:lnSpc>
              <a:buAutoNum type="arabicPeriod"/>
            </a:pPr>
            <a:r>
              <a:rPr lang="en-GB" sz="1800" dirty="0"/>
              <a:t>What is my role?</a:t>
            </a:r>
          </a:p>
          <a:p>
            <a:pPr indent="-270000">
              <a:lnSpc>
                <a:spcPct val="200000"/>
              </a:lnSpc>
              <a:buAutoNum type="arabicPeriod"/>
            </a:pPr>
            <a:r>
              <a:rPr lang="en-GB" sz="1800" dirty="0"/>
              <a:t>How do I carry out my role?</a:t>
            </a:r>
          </a:p>
          <a:p>
            <a:pPr indent="-270000">
              <a:lnSpc>
                <a:spcPct val="200000"/>
              </a:lnSpc>
              <a:buAutoNum type="arabicPeriod"/>
            </a:pPr>
            <a:r>
              <a:rPr lang="en-GB" sz="1800" dirty="0"/>
              <a:t>What type of information am I going to see?</a:t>
            </a:r>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5" name="Slide Number Placeholder 4"/>
          <p:cNvSpPr>
            <a:spLocks noGrp="1"/>
          </p:cNvSpPr>
          <p:nvPr>
            <p:ph type="sldNum" sz="quarter" idx="12"/>
          </p:nvPr>
        </p:nvSpPr>
        <p:spPr/>
        <p:txBody>
          <a:bodyPr/>
          <a:lstStyle/>
          <a:p>
            <a:fld id="{4C4AFE59-3830-674D-8C76-C2A107404CE7}"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Reflection questions</a:t>
            </a:r>
          </a:p>
        </p:txBody>
      </p:sp>
      <p:sp>
        <p:nvSpPr>
          <p:cNvPr id="3" name="Content Placeholder 2"/>
          <p:cNvSpPr>
            <a:spLocks noGrp="1"/>
          </p:cNvSpPr>
          <p:nvPr>
            <p:ph idx="1"/>
          </p:nvPr>
        </p:nvSpPr>
        <p:spPr>
          <a:xfrm>
            <a:off x="228600" y="1438833"/>
            <a:ext cx="8674619" cy="3157904"/>
          </a:xfrm>
        </p:spPr>
        <p:txBody>
          <a:bodyPr>
            <a:noAutofit/>
          </a:bodyPr>
          <a:lstStyle/>
          <a:p>
            <a:pPr indent="-270000">
              <a:buFont typeface="+mj-lt"/>
              <a:buAutoNum type="arabicPeriod"/>
            </a:pPr>
            <a:r>
              <a:rPr lang="en-GB" sz="1800" dirty="0"/>
              <a:t>What have you learnt about your foundation trust? </a:t>
            </a:r>
          </a:p>
          <a:p>
            <a:pPr indent="-270000">
              <a:buFont typeface="+mj-lt"/>
              <a:buAutoNum type="arabicPeriod"/>
            </a:pPr>
            <a:endParaRPr lang="en-GB" sz="1800" dirty="0"/>
          </a:p>
          <a:p>
            <a:pPr indent="-270000">
              <a:buFont typeface="+mj-lt"/>
              <a:buAutoNum type="arabicPeriod"/>
            </a:pPr>
            <a:r>
              <a:rPr lang="en-GB" sz="1800" dirty="0"/>
              <a:t>How do you plan to work with the different people in your foundation trust? </a:t>
            </a:r>
          </a:p>
          <a:p>
            <a:pPr indent="-270000">
              <a:buFont typeface="+mj-lt"/>
              <a:buAutoNum type="arabicPeriod"/>
            </a:pPr>
            <a:endParaRPr lang="en-GB" sz="1800" dirty="0"/>
          </a:p>
          <a:p>
            <a:pPr indent="-270000">
              <a:buFont typeface="+mj-lt"/>
              <a:buAutoNum type="arabicPeriod"/>
            </a:pPr>
            <a:r>
              <a:rPr lang="en-GB" sz="1800" dirty="0"/>
              <a:t>Do you know how your foundation trust will work with other partner organisations?</a:t>
            </a:r>
          </a:p>
          <a:p>
            <a:pPr marL="0" indent="0">
              <a:buNone/>
            </a:pPr>
            <a:endParaRPr lang="en-GB" sz="2000" dirty="0"/>
          </a:p>
          <a:p>
            <a:pPr marL="0" indent="0">
              <a:buNone/>
            </a:pPr>
            <a:endParaRPr lang="en-GB" sz="2000" dirty="0"/>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5" name="Slide Number Placeholder 4"/>
          <p:cNvSpPr>
            <a:spLocks noGrp="1"/>
          </p:cNvSpPr>
          <p:nvPr>
            <p:ph type="sldNum" sz="quarter" idx="12"/>
          </p:nvPr>
        </p:nvSpPr>
        <p:spPr/>
        <p:txBody>
          <a:bodyPr/>
          <a:lstStyle/>
          <a:p>
            <a:fld id="{4C4AFE59-3830-674D-8C76-C2A107404CE7}" type="slidenum">
              <a:rPr lang="en-US" smtClean="0"/>
              <a:pPr/>
              <a:t>20</a:t>
            </a:fld>
            <a:endParaRPr lang="en-US" dirty="0"/>
          </a:p>
        </p:txBody>
      </p:sp>
    </p:spTree>
    <p:extLst>
      <p:ext uri="{BB962C8B-B14F-4D97-AF65-F5344CB8AC3E}">
        <p14:creationId xmlns:p14="http://schemas.microsoft.com/office/powerpoint/2010/main" val="3401472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Objectives</a:t>
            </a:r>
          </a:p>
        </p:txBody>
      </p:sp>
      <p:sp>
        <p:nvSpPr>
          <p:cNvPr id="3" name="Content Placeholder 2"/>
          <p:cNvSpPr>
            <a:spLocks noGrp="1"/>
          </p:cNvSpPr>
          <p:nvPr>
            <p:ph idx="1"/>
          </p:nvPr>
        </p:nvSpPr>
        <p:spPr>
          <a:xfrm>
            <a:off x="228600" y="1438833"/>
            <a:ext cx="8674619" cy="3157904"/>
          </a:xfrm>
        </p:spPr>
        <p:txBody>
          <a:bodyPr>
            <a:noAutofit/>
          </a:bodyPr>
          <a:lstStyle/>
          <a:p>
            <a:pPr>
              <a:lnSpc>
                <a:spcPct val="90000"/>
              </a:lnSpc>
            </a:pPr>
            <a:r>
              <a:rPr lang="en-GB" sz="1800" dirty="0"/>
              <a:t>Understand what makes foundation trusts different</a:t>
            </a:r>
          </a:p>
          <a:p>
            <a:pPr marL="0" indent="0">
              <a:lnSpc>
                <a:spcPct val="90000"/>
              </a:lnSpc>
              <a:buNone/>
            </a:pPr>
            <a:endParaRPr lang="en-GB" sz="1800" dirty="0"/>
          </a:p>
          <a:p>
            <a:pPr>
              <a:lnSpc>
                <a:spcPct val="90000"/>
              </a:lnSpc>
            </a:pPr>
            <a:r>
              <a:rPr lang="en-GB" sz="1800" dirty="0"/>
              <a:t>Understand what your foundation trust looks like</a:t>
            </a:r>
          </a:p>
          <a:p>
            <a:pPr>
              <a:lnSpc>
                <a:spcPct val="90000"/>
              </a:lnSpc>
            </a:pPr>
            <a:endParaRPr lang="en-GB" sz="1800" dirty="0"/>
          </a:p>
          <a:p>
            <a:pPr>
              <a:lnSpc>
                <a:spcPct val="90000"/>
              </a:lnSpc>
            </a:pPr>
            <a:r>
              <a:rPr lang="en-GB" sz="1800" dirty="0"/>
              <a:t>Find out who you will interact with and an overview of what their role(s) are</a:t>
            </a:r>
          </a:p>
          <a:p>
            <a:pPr>
              <a:lnSpc>
                <a:spcPct val="90000"/>
              </a:lnSpc>
            </a:pPr>
            <a:endParaRPr lang="en-GB" sz="1800" dirty="0"/>
          </a:p>
          <a:p>
            <a:pPr>
              <a:lnSpc>
                <a:spcPct val="90000"/>
              </a:lnSpc>
            </a:pPr>
            <a:r>
              <a:rPr lang="en-GB" sz="1800" dirty="0"/>
              <a:t>Be clear how your trust fits into the wider NHS structure</a:t>
            </a:r>
          </a:p>
          <a:p>
            <a:pPr>
              <a:lnSpc>
                <a:spcPct val="90000"/>
              </a:lnSpc>
            </a:pPr>
            <a:endParaRPr lang="en-GB" sz="1800" dirty="0"/>
          </a:p>
          <a:p>
            <a:pPr>
              <a:lnSpc>
                <a:spcPct val="90000"/>
              </a:lnSpc>
            </a:pPr>
            <a:r>
              <a:rPr lang="en-GB" sz="1800" dirty="0"/>
              <a:t>Familiarise yourself with some of the other NHS organisations you will hear about and how you will come across them in your role as governor</a:t>
            </a:r>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5" name="Slide Number Placeholder 4"/>
          <p:cNvSpPr>
            <a:spLocks noGrp="1"/>
          </p:cNvSpPr>
          <p:nvPr>
            <p:ph type="sldNum" sz="quarter" idx="12"/>
          </p:nvPr>
        </p:nvSpPr>
        <p:spPr/>
        <p:txBody>
          <a:bodyPr/>
          <a:lstStyle/>
          <a:p>
            <a:fld id="{4C4AFE59-3830-674D-8C76-C2A107404CE7}" type="slidenum">
              <a:rPr lang="en-US" smtClean="0"/>
              <a:pPr/>
              <a:t>3</a:t>
            </a:fld>
            <a:endParaRPr lang="en-US" dirty="0"/>
          </a:p>
        </p:txBody>
      </p:sp>
    </p:spTree>
    <p:extLst>
      <p:ext uri="{BB962C8B-B14F-4D97-AF65-F5344CB8AC3E}">
        <p14:creationId xmlns:p14="http://schemas.microsoft.com/office/powerpoint/2010/main" val="308256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Contents</a:t>
            </a:r>
          </a:p>
        </p:txBody>
      </p:sp>
      <p:sp>
        <p:nvSpPr>
          <p:cNvPr id="3" name="Content Placeholder 2"/>
          <p:cNvSpPr>
            <a:spLocks noGrp="1"/>
          </p:cNvSpPr>
          <p:nvPr>
            <p:ph idx="1"/>
          </p:nvPr>
        </p:nvSpPr>
        <p:spPr>
          <a:xfrm>
            <a:off x="228600" y="1438833"/>
            <a:ext cx="8674619" cy="3157904"/>
          </a:xfrm>
        </p:spPr>
        <p:txBody>
          <a:bodyPr>
            <a:noAutofit/>
          </a:bodyPr>
          <a:lstStyle/>
          <a:p>
            <a:pPr marL="0" indent="0">
              <a:lnSpc>
                <a:spcPct val="110000"/>
              </a:lnSpc>
              <a:buClr>
                <a:schemeClr val="tx1">
                  <a:lumMod val="50000"/>
                  <a:lumOff val="50000"/>
                </a:schemeClr>
              </a:buClr>
              <a:buNone/>
            </a:pPr>
            <a:r>
              <a:rPr lang="en-GB" sz="1800" dirty="0"/>
              <a:t>2.1	Facts and figures</a:t>
            </a:r>
          </a:p>
          <a:p>
            <a:pPr marL="0" indent="0">
              <a:lnSpc>
                <a:spcPct val="110000"/>
              </a:lnSpc>
              <a:buClr>
                <a:schemeClr val="tx1">
                  <a:lumMod val="50000"/>
                  <a:lumOff val="50000"/>
                </a:schemeClr>
              </a:buClr>
              <a:buNone/>
            </a:pPr>
            <a:r>
              <a:rPr lang="en-GB" sz="1800" dirty="0"/>
              <a:t>2.2	Types of service</a:t>
            </a:r>
          </a:p>
          <a:p>
            <a:pPr marL="0" indent="0">
              <a:lnSpc>
                <a:spcPct val="110000"/>
              </a:lnSpc>
              <a:buClr>
                <a:schemeClr val="tx1">
                  <a:lumMod val="50000"/>
                  <a:lumOff val="50000"/>
                </a:schemeClr>
              </a:buClr>
              <a:buNone/>
            </a:pPr>
            <a:r>
              <a:rPr lang="en-GB" sz="1800" dirty="0"/>
              <a:t>2.3	Our trust</a:t>
            </a:r>
          </a:p>
          <a:p>
            <a:pPr marL="0" indent="0">
              <a:lnSpc>
                <a:spcPct val="110000"/>
              </a:lnSpc>
              <a:buClr>
                <a:schemeClr val="tx1">
                  <a:lumMod val="50000"/>
                  <a:lumOff val="50000"/>
                </a:schemeClr>
              </a:buClr>
              <a:buNone/>
            </a:pPr>
            <a:r>
              <a:rPr lang="en-GB" sz="1800" dirty="0"/>
              <a:t>2.4	Our mission</a:t>
            </a:r>
          </a:p>
          <a:p>
            <a:pPr marL="0" indent="0">
              <a:lnSpc>
                <a:spcPct val="110000"/>
              </a:lnSpc>
              <a:buClr>
                <a:schemeClr val="tx1">
                  <a:lumMod val="50000"/>
                  <a:lumOff val="50000"/>
                </a:schemeClr>
              </a:buClr>
              <a:buNone/>
            </a:pPr>
            <a:r>
              <a:rPr lang="en-GB" sz="1800" dirty="0"/>
              <a:t>2.5	Our values</a:t>
            </a:r>
          </a:p>
          <a:p>
            <a:pPr marL="0" indent="0">
              <a:lnSpc>
                <a:spcPct val="110000"/>
              </a:lnSpc>
              <a:buClr>
                <a:schemeClr val="tx1">
                  <a:lumMod val="50000"/>
                  <a:lumOff val="50000"/>
                </a:schemeClr>
              </a:buClr>
              <a:buNone/>
            </a:pPr>
            <a:r>
              <a:rPr lang="en-GB" sz="1800" dirty="0"/>
              <a:t>2.6	Organisation structure</a:t>
            </a:r>
          </a:p>
          <a:p>
            <a:pPr marL="0" indent="0">
              <a:lnSpc>
                <a:spcPct val="110000"/>
              </a:lnSpc>
              <a:buClr>
                <a:schemeClr val="tx1">
                  <a:lumMod val="50000"/>
                  <a:lumOff val="50000"/>
                </a:schemeClr>
              </a:buClr>
              <a:buNone/>
            </a:pPr>
            <a:r>
              <a:rPr lang="en-GB" sz="1800" dirty="0"/>
              <a:t>2.7	With whom will I interact?</a:t>
            </a:r>
          </a:p>
          <a:p>
            <a:pPr marL="0" indent="0">
              <a:lnSpc>
                <a:spcPct val="110000"/>
              </a:lnSpc>
              <a:buClr>
                <a:schemeClr val="tx1">
                  <a:lumMod val="50000"/>
                  <a:lumOff val="50000"/>
                </a:schemeClr>
              </a:buClr>
              <a:buNone/>
            </a:pPr>
            <a:r>
              <a:rPr lang="en-GB" sz="1800" dirty="0"/>
              <a:t>2.8	The role of the chair</a:t>
            </a:r>
          </a:p>
          <a:p>
            <a:pPr marL="0" indent="0">
              <a:lnSpc>
                <a:spcPct val="110000"/>
              </a:lnSpc>
              <a:buClr>
                <a:schemeClr val="tx1">
                  <a:lumMod val="50000"/>
                  <a:lumOff val="50000"/>
                </a:schemeClr>
              </a:buClr>
              <a:buNone/>
            </a:pPr>
            <a:r>
              <a:rPr lang="en-GB" sz="1800" dirty="0"/>
              <a:t>2.9	Members and constituencies</a:t>
            </a:r>
          </a:p>
          <a:p>
            <a:pPr marL="0" indent="0">
              <a:lnSpc>
                <a:spcPct val="110000"/>
              </a:lnSpc>
              <a:buClr>
                <a:schemeClr val="tx1">
                  <a:lumMod val="50000"/>
                  <a:lumOff val="50000"/>
                </a:schemeClr>
              </a:buClr>
              <a:buNone/>
            </a:pPr>
            <a:r>
              <a:rPr lang="en-GB" sz="1800" dirty="0"/>
              <a:t>2.10	The structure of the NHS</a:t>
            </a:r>
          </a:p>
          <a:p>
            <a:pPr marL="0" indent="0">
              <a:lnSpc>
                <a:spcPct val="110000"/>
              </a:lnSpc>
              <a:buClr>
                <a:schemeClr val="tx1">
                  <a:lumMod val="50000"/>
                  <a:lumOff val="50000"/>
                </a:schemeClr>
              </a:buClr>
              <a:buNone/>
            </a:pPr>
            <a:r>
              <a:rPr lang="en-GB" sz="1800" dirty="0"/>
              <a:t>2.11	Regulating foundation trusts</a:t>
            </a:r>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5" name="Slide Number Placeholder 4"/>
          <p:cNvSpPr>
            <a:spLocks noGrp="1"/>
          </p:cNvSpPr>
          <p:nvPr>
            <p:ph type="sldNum" sz="quarter" idx="12"/>
          </p:nvPr>
        </p:nvSpPr>
        <p:spPr/>
        <p:txBody>
          <a:bodyPr/>
          <a:lstStyle/>
          <a:p>
            <a:fld id="{4C4AFE59-3830-674D-8C76-C2A107404CE7}" type="slidenum">
              <a:rPr lang="en-US" smtClean="0"/>
              <a:pPr/>
              <a:t>4</a:t>
            </a:fld>
            <a:endParaRPr lang="en-US" dirty="0"/>
          </a:p>
        </p:txBody>
      </p:sp>
    </p:spTree>
    <p:extLst>
      <p:ext uri="{BB962C8B-B14F-4D97-AF65-F5344CB8AC3E}">
        <p14:creationId xmlns:p14="http://schemas.microsoft.com/office/powerpoint/2010/main" val="3842362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2.1 Facts and figures</a:t>
            </a:r>
          </a:p>
        </p:txBody>
      </p:sp>
      <p:sp>
        <p:nvSpPr>
          <p:cNvPr id="3" name="Content Placeholder 2"/>
          <p:cNvSpPr>
            <a:spLocks noGrp="1"/>
          </p:cNvSpPr>
          <p:nvPr>
            <p:ph idx="1"/>
          </p:nvPr>
        </p:nvSpPr>
        <p:spPr>
          <a:xfrm>
            <a:off x="228600" y="1438833"/>
            <a:ext cx="8674619" cy="3157904"/>
          </a:xfrm>
        </p:spPr>
        <p:txBody>
          <a:bodyPr>
            <a:noAutofit/>
          </a:bodyPr>
          <a:lstStyle/>
          <a:p>
            <a:pPr>
              <a:lnSpc>
                <a:spcPct val="90000"/>
              </a:lnSpc>
              <a:buFont typeface="Arial" panose="020B0604020202020204" pitchFamily="34" charset="0"/>
              <a:buChar char="•"/>
            </a:pPr>
            <a:r>
              <a:rPr lang="en-GB" sz="1800" dirty="0"/>
              <a:t>Every foundation trust is different in shape and size</a:t>
            </a:r>
          </a:p>
          <a:p>
            <a:pPr>
              <a:lnSpc>
                <a:spcPct val="90000"/>
              </a:lnSpc>
              <a:buFont typeface="Arial" panose="020B0604020202020204" pitchFamily="34" charset="0"/>
              <a:buChar char="•"/>
            </a:pPr>
            <a:endParaRPr lang="en-GB" sz="1800" dirty="0"/>
          </a:p>
          <a:p>
            <a:pPr>
              <a:lnSpc>
                <a:spcPct val="90000"/>
              </a:lnSpc>
              <a:buFont typeface="Arial" panose="020B0604020202020204" pitchFamily="34" charset="0"/>
              <a:buChar char="•"/>
            </a:pPr>
            <a:r>
              <a:rPr lang="en-GB" sz="1800" dirty="0"/>
              <a:t>Understanding the shape and size of your own foundation trust will help you make informed decisions about what is best for your constituency</a:t>
            </a:r>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5" name="Slide Number Placeholder 4"/>
          <p:cNvSpPr>
            <a:spLocks noGrp="1"/>
          </p:cNvSpPr>
          <p:nvPr>
            <p:ph type="sldNum" sz="quarter" idx="12"/>
          </p:nvPr>
        </p:nvSpPr>
        <p:spPr/>
        <p:txBody>
          <a:bodyPr/>
          <a:lstStyle/>
          <a:p>
            <a:fld id="{4C4AFE59-3830-674D-8C76-C2A107404CE7}" type="slidenum">
              <a:rPr lang="en-US" smtClean="0"/>
              <a:pPr/>
              <a:t>5</a:t>
            </a:fld>
            <a:endParaRPr lang="en-US" dirty="0"/>
          </a:p>
        </p:txBody>
      </p:sp>
    </p:spTree>
    <p:extLst>
      <p:ext uri="{BB962C8B-B14F-4D97-AF65-F5344CB8AC3E}">
        <p14:creationId xmlns:p14="http://schemas.microsoft.com/office/powerpoint/2010/main" val="11935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2.2 Types of service</a:t>
            </a:r>
          </a:p>
        </p:txBody>
      </p:sp>
      <p:sp>
        <p:nvSpPr>
          <p:cNvPr id="3" name="Content Placeholder 2"/>
          <p:cNvSpPr>
            <a:spLocks noGrp="1"/>
          </p:cNvSpPr>
          <p:nvPr>
            <p:ph idx="1"/>
          </p:nvPr>
        </p:nvSpPr>
        <p:spPr>
          <a:xfrm>
            <a:off x="228600" y="1438833"/>
            <a:ext cx="8674619" cy="3157904"/>
          </a:xfrm>
        </p:spPr>
        <p:txBody>
          <a:bodyPr>
            <a:noAutofit/>
          </a:bodyPr>
          <a:lstStyle/>
          <a:p>
            <a:pPr>
              <a:lnSpc>
                <a:spcPct val="90000"/>
              </a:lnSpc>
              <a:buFont typeface="Arial" panose="020B0604020202020204" pitchFamily="34" charset="0"/>
              <a:buChar char="•"/>
            </a:pPr>
            <a:r>
              <a:rPr lang="en-GB" sz="1800" dirty="0"/>
              <a:t>Different foundation trusts provide a different range of services</a:t>
            </a:r>
          </a:p>
          <a:p>
            <a:pPr>
              <a:lnSpc>
                <a:spcPct val="90000"/>
              </a:lnSpc>
              <a:buFont typeface="Arial" panose="020B0604020202020204" pitchFamily="34" charset="0"/>
              <a:buChar char="•"/>
            </a:pPr>
            <a:endParaRPr lang="en-GB" sz="1800" dirty="0"/>
          </a:p>
          <a:p>
            <a:pPr>
              <a:lnSpc>
                <a:spcPct val="90000"/>
              </a:lnSpc>
              <a:buFont typeface="Arial" panose="020B0604020202020204" pitchFamily="34" charset="0"/>
              <a:buChar char="•"/>
            </a:pPr>
            <a:r>
              <a:rPr lang="en-GB" sz="1800" dirty="0"/>
              <a:t>Foundation trusts and other types of NHS organisations work together to provide the full range of services patients need</a:t>
            </a:r>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5" name="Slide Number Placeholder 4"/>
          <p:cNvSpPr>
            <a:spLocks noGrp="1"/>
          </p:cNvSpPr>
          <p:nvPr>
            <p:ph type="sldNum" sz="quarter" idx="12"/>
          </p:nvPr>
        </p:nvSpPr>
        <p:spPr/>
        <p:txBody>
          <a:bodyPr/>
          <a:lstStyle/>
          <a:p>
            <a:fld id="{4C4AFE59-3830-674D-8C76-C2A107404CE7}" type="slidenum">
              <a:rPr lang="en-US" smtClean="0"/>
              <a:pPr/>
              <a:t>6</a:t>
            </a:fld>
            <a:endParaRPr lang="en-US" dirty="0"/>
          </a:p>
        </p:txBody>
      </p:sp>
    </p:spTree>
    <p:extLst>
      <p:ext uri="{BB962C8B-B14F-4D97-AF65-F5344CB8AC3E}">
        <p14:creationId xmlns:p14="http://schemas.microsoft.com/office/powerpoint/2010/main" val="938511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2.3 Our trust</a:t>
            </a:r>
          </a:p>
        </p:txBody>
      </p:sp>
      <p:sp>
        <p:nvSpPr>
          <p:cNvPr id="3" name="Content Placeholder 2"/>
          <p:cNvSpPr>
            <a:spLocks noGrp="1"/>
          </p:cNvSpPr>
          <p:nvPr>
            <p:ph idx="1"/>
          </p:nvPr>
        </p:nvSpPr>
        <p:spPr>
          <a:xfrm>
            <a:off x="228600" y="1438833"/>
            <a:ext cx="8674619" cy="3157904"/>
          </a:xfrm>
        </p:spPr>
        <p:txBody>
          <a:bodyPr>
            <a:noAutofit/>
          </a:bodyPr>
          <a:lstStyle/>
          <a:p>
            <a:pPr>
              <a:buFont typeface="Arial" panose="020B0604020202020204" pitchFamily="34" charset="0"/>
              <a:buChar char="•"/>
            </a:pPr>
            <a:r>
              <a:rPr lang="en-GB" sz="1800" dirty="0"/>
              <a:t>Which services are provided by your foundation trust?</a:t>
            </a:r>
          </a:p>
          <a:p>
            <a:pPr>
              <a:buFont typeface="Arial" panose="020B0604020202020204" pitchFamily="34" charset="0"/>
              <a:buChar char="•"/>
            </a:pPr>
            <a:endParaRPr lang="en-GB" sz="1800" dirty="0"/>
          </a:p>
          <a:p>
            <a:pPr>
              <a:buFont typeface="Arial" panose="020B0604020202020204" pitchFamily="34" charset="0"/>
              <a:buChar char="•"/>
            </a:pPr>
            <a:r>
              <a:rPr lang="en-GB" sz="1800" dirty="0"/>
              <a:t>Who does your trust work with for services you don’t provide?</a:t>
            </a:r>
          </a:p>
          <a:p>
            <a:pPr marL="0" indent="0">
              <a:buNone/>
            </a:pPr>
            <a:endParaRPr lang="en-GB" sz="1800" dirty="0"/>
          </a:p>
          <a:p>
            <a:pPr>
              <a:buFont typeface="Arial" panose="020B0604020202020204" pitchFamily="34" charset="0"/>
              <a:buChar char="•"/>
            </a:pPr>
            <a:r>
              <a:rPr lang="en-GB" sz="1800" dirty="0"/>
              <a:t>What are your trust priorities for this year?</a:t>
            </a:r>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5" name="Slide Number Placeholder 4"/>
          <p:cNvSpPr>
            <a:spLocks noGrp="1"/>
          </p:cNvSpPr>
          <p:nvPr>
            <p:ph type="sldNum" sz="quarter" idx="12"/>
          </p:nvPr>
        </p:nvSpPr>
        <p:spPr/>
        <p:txBody>
          <a:bodyPr/>
          <a:lstStyle/>
          <a:p>
            <a:fld id="{4C4AFE59-3830-674D-8C76-C2A107404CE7}" type="slidenum">
              <a:rPr lang="en-US" smtClean="0"/>
              <a:pPr/>
              <a:t>7</a:t>
            </a:fld>
            <a:endParaRPr lang="en-US" dirty="0"/>
          </a:p>
        </p:txBody>
      </p:sp>
    </p:spTree>
    <p:extLst>
      <p:ext uri="{BB962C8B-B14F-4D97-AF65-F5344CB8AC3E}">
        <p14:creationId xmlns:p14="http://schemas.microsoft.com/office/powerpoint/2010/main" val="110407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2.4 Our mission</a:t>
            </a:r>
          </a:p>
        </p:txBody>
      </p:sp>
      <p:sp>
        <p:nvSpPr>
          <p:cNvPr id="3" name="Content Placeholder 2"/>
          <p:cNvSpPr>
            <a:spLocks noGrp="1"/>
          </p:cNvSpPr>
          <p:nvPr>
            <p:ph idx="1"/>
          </p:nvPr>
        </p:nvSpPr>
        <p:spPr>
          <a:xfrm>
            <a:off x="228601" y="1438833"/>
            <a:ext cx="7061548" cy="3157904"/>
          </a:xfrm>
        </p:spPr>
        <p:txBody>
          <a:bodyPr>
            <a:noAutofit/>
          </a:bodyPr>
          <a:lstStyle/>
          <a:p>
            <a:pPr>
              <a:lnSpc>
                <a:spcPct val="90000"/>
              </a:lnSpc>
              <a:buFont typeface="Arial" panose="020B0604020202020204" pitchFamily="34" charset="0"/>
              <a:buChar char="•"/>
            </a:pPr>
            <a:r>
              <a:rPr lang="en-GB" sz="1800" dirty="0"/>
              <a:t>A mission statement is a formal written summary of the core purpose and focus of your trust.</a:t>
            </a:r>
          </a:p>
          <a:p>
            <a:pPr>
              <a:lnSpc>
                <a:spcPct val="90000"/>
              </a:lnSpc>
              <a:buFont typeface="Arial" panose="020B0604020202020204" pitchFamily="34" charset="0"/>
              <a:buChar char="•"/>
            </a:pPr>
            <a:endParaRPr lang="en-GB" sz="1800" dirty="0"/>
          </a:p>
          <a:p>
            <a:pPr>
              <a:lnSpc>
                <a:spcPct val="90000"/>
              </a:lnSpc>
              <a:buFont typeface="Arial" panose="020B0604020202020204" pitchFamily="34" charset="0"/>
              <a:buChar char="•"/>
            </a:pPr>
            <a:r>
              <a:rPr lang="en-GB" sz="1800" dirty="0"/>
              <a:t>What is the mission of your trust?</a:t>
            </a:r>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5" name="Slide Number Placeholder 4"/>
          <p:cNvSpPr>
            <a:spLocks noGrp="1"/>
          </p:cNvSpPr>
          <p:nvPr>
            <p:ph type="sldNum" sz="quarter" idx="12"/>
          </p:nvPr>
        </p:nvSpPr>
        <p:spPr/>
        <p:txBody>
          <a:bodyPr/>
          <a:lstStyle/>
          <a:p>
            <a:fld id="{4C4AFE59-3830-674D-8C76-C2A107404CE7}" type="slidenum">
              <a:rPr lang="en-US" smtClean="0"/>
              <a:pPr/>
              <a:t>8</a:t>
            </a:fld>
            <a:endParaRPr lang="en-US" dirty="0"/>
          </a:p>
        </p:txBody>
      </p:sp>
    </p:spTree>
    <p:extLst>
      <p:ext uri="{BB962C8B-B14F-4D97-AF65-F5344CB8AC3E}">
        <p14:creationId xmlns:p14="http://schemas.microsoft.com/office/powerpoint/2010/main" val="388177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779277"/>
            <a:ext cx="8674619" cy="379362"/>
          </a:xfrm>
        </p:spPr>
        <p:txBody>
          <a:bodyPr>
            <a:noAutofit/>
          </a:bodyPr>
          <a:lstStyle/>
          <a:p>
            <a:r>
              <a:rPr lang="en-US" sz="2800" dirty="0">
                <a:solidFill>
                  <a:srgbClr val="00633F"/>
                </a:solidFill>
              </a:rPr>
              <a:t>2.4 Our mission</a:t>
            </a:r>
          </a:p>
        </p:txBody>
      </p:sp>
      <p:sp>
        <p:nvSpPr>
          <p:cNvPr id="3" name="Content Placeholder 2"/>
          <p:cNvSpPr>
            <a:spLocks noGrp="1"/>
          </p:cNvSpPr>
          <p:nvPr>
            <p:ph idx="1"/>
          </p:nvPr>
        </p:nvSpPr>
        <p:spPr>
          <a:xfrm>
            <a:off x="228600" y="1438833"/>
            <a:ext cx="8674619" cy="3157904"/>
          </a:xfrm>
        </p:spPr>
        <p:txBody>
          <a:bodyPr>
            <a:noAutofit/>
          </a:bodyPr>
          <a:lstStyle/>
          <a:p>
            <a:pPr marL="0" indent="0">
              <a:lnSpc>
                <a:spcPct val="90000"/>
              </a:lnSpc>
              <a:buClr>
                <a:schemeClr val="tx1">
                  <a:lumMod val="50000"/>
                  <a:lumOff val="50000"/>
                </a:schemeClr>
              </a:buClr>
              <a:buNone/>
            </a:pPr>
            <a:r>
              <a:rPr lang="en-GB" sz="1800" dirty="0"/>
              <a:t>Governors help us to deliver our mission by: </a:t>
            </a:r>
          </a:p>
          <a:p>
            <a:pPr>
              <a:lnSpc>
                <a:spcPct val="90000"/>
              </a:lnSpc>
              <a:buClr>
                <a:schemeClr val="tx1">
                  <a:lumMod val="50000"/>
                  <a:lumOff val="50000"/>
                </a:schemeClr>
              </a:buClr>
            </a:pPr>
            <a:endParaRPr lang="en-GB" sz="1800" dirty="0"/>
          </a:p>
          <a:p>
            <a:pPr>
              <a:lnSpc>
                <a:spcPct val="90000"/>
              </a:lnSpc>
              <a:spcAft>
                <a:spcPts val="600"/>
              </a:spcAft>
            </a:pPr>
            <a:r>
              <a:rPr lang="en-GB" sz="1800" dirty="0"/>
              <a:t>Bringing the voice of our key stakeholders – patients, carers, staff and the public </a:t>
            </a:r>
            <a:br>
              <a:rPr lang="en-GB" sz="1800" dirty="0"/>
            </a:br>
            <a:r>
              <a:rPr lang="en-GB" sz="1800" dirty="0"/>
              <a:t>into our decision-making processes </a:t>
            </a:r>
          </a:p>
          <a:p>
            <a:pPr>
              <a:lnSpc>
                <a:spcPct val="90000"/>
              </a:lnSpc>
              <a:spcAft>
                <a:spcPts val="600"/>
              </a:spcAft>
            </a:pPr>
            <a:r>
              <a:rPr lang="en-GB" sz="1800" dirty="0"/>
              <a:t>Using local knowledge to help us understand what their constituents think of us </a:t>
            </a:r>
            <a:br>
              <a:rPr lang="en-GB" sz="1800" dirty="0"/>
            </a:br>
            <a:r>
              <a:rPr lang="en-GB" sz="1800" dirty="0"/>
              <a:t>and how we’re doing</a:t>
            </a:r>
          </a:p>
          <a:p>
            <a:pPr>
              <a:lnSpc>
                <a:spcPct val="90000"/>
              </a:lnSpc>
              <a:spcAft>
                <a:spcPts val="600"/>
              </a:spcAft>
            </a:pPr>
            <a:r>
              <a:rPr lang="en-GB" sz="1800" dirty="0"/>
              <a:t>Using local connections and opportunities to promote the trust </a:t>
            </a:r>
          </a:p>
          <a:p>
            <a:pPr>
              <a:lnSpc>
                <a:spcPct val="90000"/>
              </a:lnSpc>
            </a:pPr>
            <a:r>
              <a:rPr lang="en-GB" sz="1800" dirty="0"/>
              <a:t>Holding us to account for delivery against our own and national targets</a:t>
            </a:r>
          </a:p>
        </p:txBody>
      </p:sp>
      <p:cxnSp>
        <p:nvCxnSpPr>
          <p:cNvPr id="6" name="Straight Connector 5"/>
          <p:cNvCxnSpPr/>
          <p:nvPr/>
        </p:nvCxnSpPr>
        <p:spPr>
          <a:xfrm>
            <a:off x="228600" y="1299938"/>
            <a:ext cx="8686800" cy="1191"/>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 xmlns:a16="http://schemas.microsoft.com/office/drawing/2014/main" id="{4BB18BBE-2BCA-48CB-BB37-1B4A7E8AD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66" y="200961"/>
            <a:ext cx="2658934" cy="395516"/>
          </a:xfrm>
          <a:prstGeom prst="rect">
            <a:avLst/>
          </a:prstGeom>
        </p:spPr>
      </p:pic>
      <p:sp>
        <p:nvSpPr>
          <p:cNvPr id="5" name="Slide Number Placeholder 4"/>
          <p:cNvSpPr>
            <a:spLocks noGrp="1"/>
          </p:cNvSpPr>
          <p:nvPr>
            <p:ph type="sldNum" sz="quarter" idx="12"/>
          </p:nvPr>
        </p:nvSpPr>
        <p:spPr/>
        <p:txBody>
          <a:bodyPr/>
          <a:lstStyle/>
          <a:p>
            <a:fld id="{4C4AFE59-3830-674D-8C76-C2A107404CE7}" type="slidenum">
              <a:rPr lang="en-US" smtClean="0"/>
              <a:pPr/>
              <a:t>9</a:t>
            </a:fld>
            <a:endParaRPr lang="en-US" dirty="0"/>
          </a:p>
        </p:txBody>
      </p:sp>
    </p:spTree>
    <p:extLst>
      <p:ext uri="{BB962C8B-B14F-4D97-AF65-F5344CB8AC3E}">
        <p14:creationId xmlns:p14="http://schemas.microsoft.com/office/powerpoint/2010/main" val="3157891838"/>
      </p:ext>
    </p:extLst>
  </p:cSld>
  <p:clrMapOvr>
    <a:masterClrMapping/>
  </p:clrMapOvr>
</p:sld>
</file>

<file path=ppt/theme/theme1.xml><?xml version="1.0" encoding="utf-8"?>
<a:theme xmlns:a="http://schemas.openxmlformats.org/drawingml/2006/main" name="NHSP theme 1a">
  <a:themeElements>
    <a:clrScheme name="Custom 8">
      <a:dk1>
        <a:srgbClr val="000000"/>
      </a:dk1>
      <a:lt1>
        <a:srgbClr val="FFFFFF"/>
      </a:lt1>
      <a:dk2>
        <a:srgbClr val="3E505A"/>
      </a:dk2>
      <a:lt2>
        <a:srgbClr val="CED8DD"/>
      </a:lt2>
      <a:accent1>
        <a:srgbClr val="F0532D"/>
      </a:accent1>
      <a:accent2>
        <a:srgbClr val="29398F"/>
      </a:accent2>
      <a:accent3>
        <a:srgbClr val="C00848"/>
      </a:accent3>
      <a:accent4>
        <a:srgbClr val="F79131"/>
      </a:accent4>
      <a:accent5>
        <a:srgbClr val="00A89C"/>
      </a:accent5>
      <a:accent6>
        <a:srgbClr val="00633F"/>
      </a:accent6>
      <a:hlink>
        <a:srgbClr val="F79131"/>
      </a:hlink>
      <a:folHlink>
        <a:srgbClr val="9DA6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NHSP theme 1a.thmx</Template>
  <TotalTime>1099</TotalTime>
  <Words>2651</Words>
  <Application>Microsoft Office PowerPoint</Application>
  <PresentationFormat>On-screen Show (16:9)</PresentationFormat>
  <Paragraphs>254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NHSP theme 1a</vt:lpstr>
      <vt:lpstr>PowerPoint Presentation</vt:lpstr>
      <vt:lpstr>Toolkit overview</vt:lpstr>
      <vt:lpstr>Objectives</vt:lpstr>
      <vt:lpstr>Contents</vt:lpstr>
      <vt:lpstr>2.1 Facts and figures</vt:lpstr>
      <vt:lpstr>2.2 Types of service</vt:lpstr>
      <vt:lpstr>2.3 Our trust</vt:lpstr>
      <vt:lpstr>2.4 Our mission</vt:lpstr>
      <vt:lpstr>2.4 Our mission</vt:lpstr>
      <vt:lpstr>2.5 Our values</vt:lpstr>
      <vt:lpstr>2.5 Our values</vt:lpstr>
      <vt:lpstr>2.6 Organisational structure</vt:lpstr>
      <vt:lpstr>2.6 Organisational structure</vt:lpstr>
      <vt:lpstr>2.7 With whom will I interact?</vt:lpstr>
      <vt:lpstr>2.7 The role of the board</vt:lpstr>
      <vt:lpstr>2.8 The role of the chair</vt:lpstr>
      <vt:lpstr>2.9 Members and constituencies</vt:lpstr>
      <vt:lpstr>2.10 The structure of the NHS</vt:lpstr>
      <vt:lpstr>2.11 Regulating foundation trusts</vt:lpstr>
      <vt:lpstr>Reflection questions</vt:lpstr>
    </vt:vector>
  </TitlesOfParts>
  <Company>Jimage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Edwin Magombe</dc:creator>
  <cp:lastModifiedBy>Jake Lashbrook Admin</cp:lastModifiedBy>
  <cp:revision>98</cp:revision>
  <dcterms:created xsi:type="dcterms:W3CDTF">2014-12-03T15:59:55Z</dcterms:created>
  <dcterms:modified xsi:type="dcterms:W3CDTF">2020-03-09T14:34:25Z</dcterms:modified>
</cp:coreProperties>
</file>