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0"/>
  </p:notesMasterIdLst>
  <p:handoutMasterIdLst>
    <p:handoutMasterId r:id="rId31"/>
  </p:handoutMasterIdLst>
  <p:sldIdLst>
    <p:sldId id="258" r:id="rId2"/>
    <p:sldId id="260" r:id="rId3"/>
    <p:sldId id="269" r:id="rId4"/>
    <p:sldId id="305" r:id="rId5"/>
    <p:sldId id="270" r:id="rId6"/>
    <p:sldId id="281" r:id="rId7"/>
    <p:sldId id="280" r:id="rId8"/>
    <p:sldId id="283" r:id="rId9"/>
    <p:sldId id="284" r:id="rId10"/>
    <p:sldId id="285" r:id="rId11"/>
    <p:sldId id="286" r:id="rId12"/>
    <p:sldId id="287" r:id="rId13"/>
    <p:sldId id="288" r:id="rId14"/>
    <p:sldId id="289" r:id="rId15"/>
    <p:sldId id="290" r:id="rId16"/>
    <p:sldId id="291" r:id="rId17"/>
    <p:sldId id="292" r:id="rId18"/>
    <p:sldId id="293" r:id="rId19"/>
    <p:sldId id="294" r:id="rId20"/>
    <p:sldId id="295" r:id="rId21"/>
    <p:sldId id="296" r:id="rId22"/>
    <p:sldId id="297" r:id="rId23"/>
    <p:sldId id="298" r:id="rId24"/>
    <p:sldId id="299" r:id="rId25"/>
    <p:sldId id="300" r:id="rId26"/>
    <p:sldId id="301" r:id="rId27"/>
    <p:sldId id="302" r:id="rId28"/>
    <p:sldId id="303" r:id="rId29"/>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18" autoAdjust="0"/>
    <p:restoredTop sz="99800" autoAdjust="0"/>
  </p:normalViewPr>
  <p:slideViewPr>
    <p:cSldViewPr snapToGrid="0" snapToObjects="1">
      <p:cViewPr varScale="1">
        <p:scale>
          <a:sx n="156" d="100"/>
          <a:sy n="156" d="100"/>
        </p:scale>
        <p:origin x="-324" y="-90"/>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87" d="100"/>
          <a:sy n="87" d="100"/>
        </p:scale>
        <p:origin x="-858"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22FCE95-2976-344E-94D9-10B6D0D38487}" type="datetimeFigureOut">
              <a:rPr lang="en-US" smtClean="0"/>
              <a:t>3/9/2020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D74689F-AE04-C145-B338-EFD8FC06E429}" type="slidenum">
              <a:rPr lang="en-US" smtClean="0"/>
              <a:t>‹#›</a:t>
            </a:fld>
            <a:endParaRPr lang="en-US"/>
          </a:p>
        </p:txBody>
      </p:sp>
    </p:spTree>
    <p:extLst>
      <p:ext uri="{BB962C8B-B14F-4D97-AF65-F5344CB8AC3E}">
        <p14:creationId xmlns:p14="http://schemas.microsoft.com/office/powerpoint/2010/main" val="39910370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AC6525-6644-4A0F-9A2E-971A285577E3}" type="datetimeFigureOut">
              <a:rPr lang="en-GB" smtClean="0"/>
              <a:t>09/03/2020</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095023A-A5BC-4D98-95C4-99010BDCB6E5}" type="slidenum">
              <a:rPr lang="en-GB" smtClean="0"/>
              <a:t>‹#›</a:t>
            </a:fld>
            <a:endParaRPr lang="en-GB"/>
          </a:p>
        </p:txBody>
      </p:sp>
    </p:spTree>
    <p:extLst>
      <p:ext uri="{BB962C8B-B14F-4D97-AF65-F5344CB8AC3E}">
        <p14:creationId xmlns:p14="http://schemas.microsoft.com/office/powerpoint/2010/main" val="3522456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dirty="0"/>
              <a:t>Welcome the group.</a:t>
            </a:r>
          </a:p>
          <a:p>
            <a:pPr marL="171450" indent="-171450">
              <a:buFont typeface="Arial" pitchFamily="34" charset="0"/>
              <a:buChar char="•"/>
            </a:pPr>
            <a:r>
              <a:rPr lang="en-GB" dirty="0"/>
              <a:t>Tell them what the</a:t>
            </a:r>
            <a:r>
              <a:rPr lang="en-GB" baseline="0" dirty="0"/>
              <a:t> session is about today.</a:t>
            </a:r>
          </a:p>
          <a:p>
            <a:pPr marL="171450" indent="-171450">
              <a:buFont typeface="Arial" pitchFamily="34" charset="0"/>
              <a:buChar char="•"/>
            </a:pPr>
            <a:r>
              <a:rPr lang="en-GB" baseline="0" dirty="0"/>
              <a:t>Tell them how long the session will take.</a:t>
            </a:r>
            <a:endParaRPr lang="en-GB" dirty="0"/>
          </a:p>
          <a:p>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1</a:t>
            </a:fld>
            <a:endParaRPr lang="en-GB"/>
          </a:p>
        </p:txBody>
      </p:sp>
    </p:spTree>
    <p:extLst>
      <p:ext uri="{BB962C8B-B14F-4D97-AF65-F5344CB8AC3E}">
        <p14:creationId xmlns:p14="http://schemas.microsoft.com/office/powerpoint/2010/main" val="27439814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10</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11</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dirty="0"/>
              <a:t>Tell governors about opportunities</a:t>
            </a:r>
            <a:r>
              <a:rPr lang="en-GB" baseline="0" dirty="0"/>
              <a:t> the trust provides for interaction with members (public </a:t>
            </a:r>
            <a:r>
              <a:rPr lang="en-GB" baseline="0" dirty="0" err="1"/>
              <a:t>CoG</a:t>
            </a:r>
            <a:r>
              <a:rPr lang="en-GB" baseline="0" dirty="0"/>
              <a:t> meetings, other public meetings / events, items in newsletters, constituency meetings)</a:t>
            </a:r>
          </a:p>
          <a:p>
            <a:pPr marL="171450" indent="-171450">
              <a:buFont typeface="Arial" pitchFamily="34" charset="0"/>
              <a:buChar char="•"/>
            </a:pPr>
            <a:r>
              <a:rPr lang="en-GB" baseline="0" dirty="0"/>
              <a:t>Explain that governors need to understand what matters broadly to their members so that they can take those views into account when they vote or take other action, but they do not need to consult their electorate about how to vote – it’s a matter for their own conscience  </a:t>
            </a:r>
            <a:endParaRPr lang="en-GB" dirty="0"/>
          </a:p>
          <a:p>
            <a:pPr marL="171450" indent="-171450">
              <a:buFont typeface="Arial" pitchFamily="34" charset="0"/>
              <a:buChar char="•"/>
            </a:pPr>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12</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dirty="0"/>
              <a:t>Explain when you last appointed NEDs or a Chair and when governors might expect top be involved in the process next</a:t>
            </a:r>
          </a:p>
          <a:p>
            <a:pPr marL="171450" indent="-171450">
              <a:buFont typeface="Arial" pitchFamily="34" charset="0"/>
              <a:buChar char="•"/>
            </a:pPr>
            <a:r>
              <a:rPr lang="en-GB" dirty="0"/>
              <a:t>Explain what happened last time your</a:t>
            </a:r>
            <a:r>
              <a:rPr lang="en-GB" baseline="0" dirty="0"/>
              <a:t> governors appointed NEDs or a Chair</a:t>
            </a:r>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13</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r>
              <a:rPr lang="en-GB" baseline="0" dirty="0"/>
              <a:t>Explain how and when your governors review NED remuneration (</a:t>
            </a:r>
            <a:r>
              <a:rPr lang="en-GB" baseline="0" dirty="0" err="1"/>
              <a:t>ie</a:t>
            </a:r>
            <a:r>
              <a:rPr lang="en-GB" baseline="0" dirty="0"/>
              <a:t>, at least every three years (per Code of Governance) and on each new appointment</a:t>
            </a:r>
          </a:p>
          <a:p>
            <a:pPr marL="0" indent="0">
              <a:buFont typeface="Arial" pitchFamily="34" charset="0"/>
              <a:buNone/>
            </a:pPr>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14</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r>
              <a:rPr lang="en-GB" baseline="0" dirty="0"/>
              <a:t>Tell the governors who the trust’s external auditor is, and when the appointment is next up for review</a:t>
            </a:r>
          </a:p>
          <a:p>
            <a:pPr marL="0" indent="0">
              <a:buFont typeface="Arial" pitchFamily="34" charset="0"/>
              <a:buNone/>
            </a:pPr>
            <a:r>
              <a:rPr lang="en-GB" baseline="0" dirty="0"/>
              <a:t>Broadly describe the process used in your trust </a:t>
            </a:r>
          </a:p>
        </p:txBody>
      </p:sp>
      <p:sp>
        <p:nvSpPr>
          <p:cNvPr id="4" name="Slide Number Placeholder 3"/>
          <p:cNvSpPr>
            <a:spLocks noGrp="1"/>
          </p:cNvSpPr>
          <p:nvPr>
            <p:ph type="sldNum" sz="quarter" idx="10"/>
          </p:nvPr>
        </p:nvSpPr>
        <p:spPr/>
        <p:txBody>
          <a:bodyPr/>
          <a:lstStyle/>
          <a:p>
            <a:fld id="{D095023A-A5BC-4D98-95C4-99010BDCB6E5}" type="slidenum">
              <a:rPr lang="en-GB" smtClean="0"/>
              <a:t>15</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r>
              <a:rPr lang="en-GB" baseline="0" dirty="0"/>
              <a:t>Established trusts: talk about the process followed when your governors were last involved in the approval of a CEO appointment</a:t>
            </a:r>
          </a:p>
          <a:p>
            <a:pPr marL="0" indent="0">
              <a:buFont typeface="Arial" pitchFamily="34" charset="0"/>
              <a:buNone/>
            </a:pPr>
            <a:r>
              <a:rPr lang="en-GB" baseline="0" dirty="0"/>
              <a:t>Newly authorised trusts: if you know that you’ll be appointing a new CEO soon, indicate this and explain the timescale  </a:t>
            </a:r>
          </a:p>
          <a:p>
            <a:pPr marL="0" indent="0">
              <a:buFont typeface="Arial" pitchFamily="34" charset="0"/>
              <a:buNone/>
            </a:pPr>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16</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17</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r>
              <a:rPr lang="en-GB" baseline="0" dirty="0"/>
              <a:t>Explain any arrangements the trust has in place to maximise non-NHS income </a:t>
            </a:r>
          </a:p>
          <a:p>
            <a:pPr marL="0" indent="0">
              <a:buFont typeface="Arial" pitchFamily="34" charset="0"/>
              <a:buNone/>
            </a:pPr>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18</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r>
              <a:rPr lang="en-GB" baseline="0" dirty="0"/>
              <a:t>If your governors have previously been involved in such discussions, explain how the governors were assured that there would be no significant detrimental impact </a:t>
            </a:r>
          </a:p>
        </p:txBody>
      </p:sp>
      <p:sp>
        <p:nvSpPr>
          <p:cNvPr id="4" name="Slide Number Placeholder 3"/>
          <p:cNvSpPr>
            <a:spLocks noGrp="1"/>
          </p:cNvSpPr>
          <p:nvPr>
            <p:ph type="sldNum" sz="quarter" idx="10"/>
          </p:nvPr>
        </p:nvSpPr>
        <p:spPr/>
        <p:txBody>
          <a:bodyPr/>
          <a:lstStyle/>
          <a:p>
            <a:fld id="{D095023A-A5BC-4D98-95C4-99010BDCB6E5}" type="slidenum">
              <a:rPr lang="en-GB" smtClean="0"/>
              <a:t>19</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r>
              <a:rPr lang="en-GB" dirty="0"/>
              <a:t>If you</a:t>
            </a:r>
            <a:r>
              <a:rPr lang="en-GB" baseline="0" dirty="0"/>
              <a:t> have governors who haven’t used the toolkit yet:</a:t>
            </a:r>
            <a:endParaRPr lang="en-GB" dirty="0"/>
          </a:p>
          <a:p>
            <a:pPr marL="171450" indent="-171450">
              <a:buFont typeface="Arial" pitchFamily="34" charset="0"/>
              <a:buChar char="•"/>
            </a:pPr>
            <a:r>
              <a:rPr lang="en-GB" dirty="0"/>
              <a:t>Give them a short overview of the GovernWell induction</a:t>
            </a:r>
            <a:r>
              <a:rPr lang="en-GB" baseline="0" dirty="0"/>
              <a:t> toolkit.</a:t>
            </a:r>
          </a:p>
          <a:p>
            <a:pPr marL="171450" indent="-171450">
              <a:buFont typeface="Arial" pitchFamily="34" charset="0"/>
              <a:buChar char="•"/>
            </a:pPr>
            <a:r>
              <a:rPr lang="en-GB" baseline="0" dirty="0"/>
              <a:t>Explain that it aims to complement the trust’s local induction by bringing the national perspective and attempts to answer some of the Frequently Asked Questions about the governor role. </a:t>
            </a:r>
          </a:p>
          <a:p>
            <a:pPr marL="171450" indent="-171450">
              <a:buFont typeface="Arial" pitchFamily="34" charset="0"/>
              <a:buChar char="•"/>
            </a:pPr>
            <a:r>
              <a:rPr lang="en-GB" baseline="0" dirty="0"/>
              <a:t>Each section has a separate workbook. </a:t>
            </a:r>
          </a:p>
          <a:p>
            <a:pPr marL="171450" indent="-171450">
              <a:buFont typeface="Arial" pitchFamily="34" charset="0"/>
              <a:buChar char="•"/>
            </a:pPr>
            <a:r>
              <a:rPr lang="en-GB" baseline="0" dirty="0"/>
              <a:t>Explain how you intend to work through them in your trust (when, will they be linked to other events, will they do it all in groups or some on their own etc.)</a:t>
            </a:r>
          </a:p>
          <a:p>
            <a:pPr marL="171450" indent="-171450">
              <a:buFont typeface="Arial" pitchFamily="34" charset="0"/>
              <a:buChar char="•"/>
            </a:pPr>
            <a:endParaRPr lang="en-GB" baseline="0" dirty="0"/>
          </a:p>
          <a:p>
            <a:pPr marL="0" indent="0">
              <a:buFont typeface="Arial" pitchFamily="34" charset="0"/>
              <a:buNone/>
            </a:pPr>
            <a:r>
              <a:rPr lang="en-GB" baseline="0" dirty="0"/>
              <a:t>If you have governors who have already used the toolkit:</a:t>
            </a:r>
          </a:p>
          <a:p>
            <a:pPr marL="171450" indent="-171450">
              <a:buFont typeface="Arial" pitchFamily="34" charset="0"/>
              <a:buChar char="•"/>
            </a:pPr>
            <a:r>
              <a:rPr lang="en-GB" baseline="0" dirty="0"/>
              <a:t>Remind them of the toolkit structure and where this session fits</a:t>
            </a:r>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2</a:t>
            </a:fld>
            <a:endParaRPr lang="en-GB"/>
          </a:p>
        </p:txBody>
      </p:sp>
    </p:spTree>
    <p:extLst>
      <p:ext uri="{BB962C8B-B14F-4D97-AF65-F5344CB8AC3E}">
        <p14:creationId xmlns:p14="http://schemas.microsoft.com/office/powerpoint/2010/main" val="8613496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r>
              <a:rPr lang="en-GB" baseline="0" dirty="0"/>
              <a:t>Tell the governors about any plans your trust has, or any mergers / acquisitions in its history</a:t>
            </a:r>
          </a:p>
          <a:p>
            <a:pPr marL="0" indent="0">
              <a:buFont typeface="Arial" pitchFamily="34" charset="0"/>
              <a:buNone/>
            </a:pPr>
            <a:r>
              <a:rPr lang="en-GB" baseline="0" dirty="0"/>
              <a:t>Use examples from neighbouring trusts if you have no in-house examples </a:t>
            </a:r>
          </a:p>
        </p:txBody>
      </p:sp>
      <p:sp>
        <p:nvSpPr>
          <p:cNvPr id="4" name="Slide Number Placeholder 3"/>
          <p:cNvSpPr>
            <a:spLocks noGrp="1"/>
          </p:cNvSpPr>
          <p:nvPr>
            <p:ph type="sldNum" sz="quarter" idx="10"/>
          </p:nvPr>
        </p:nvSpPr>
        <p:spPr/>
        <p:txBody>
          <a:bodyPr/>
          <a:lstStyle/>
          <a:p>
            <a:fld id="{D095023A-A5BC-4D98-95C4-99010BDCB6E5}" type="slidenum">
              <a:rPr lang="en-GB" smtClean="0"/>
              <a:t>20</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21</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r>
              <a:rPr lang="en-GB" baseline="0" dirty="0"/>
              <a:t>Describe any constitutional changes your trust has made </a:t>
            </a:r>
          </a:p>
          <a:p>
            <a:pPr marL="0" indent="0">
              <a:buFont typeface="Arial" pitchFamily="34" charset="0"/>
              <a:buNone/>
            </a:pPr>
            <a:r>
              <a:rPr lang="en-GB" baseline="0" dirty="0"/>
              <a:t>NHS Constitution http://www.nhs.uk/choiceintheNHS/Rightsandpledges/NHSConstitution/Pages/Overview.aspx </a:t>
            </a:r>
          </a:p>
        </p:txBody>
      </p:sp>
      <p:sp>
        <p:nvSpPr>
          <p:cNvPr id="4" name="Slide Number Placeholder 3"/>
          <p:cNvSpPr>
            <a:spLocks noGrp="1"/>
          </p:cNvSpPr>
          <p:nvPr>
            <p:ph type="sldNum" sz="quarter" idx="10"/>
          </p:nvPr>
        </p:nvSpPr>
        <p:spPr/>
        <p:txBody>
          <a:bodyPr/>
          <a:lstStyle/>
          <a:p>
            <a:fld id="{D095023A-A5BC-4D98-95C4-99010BDCB6E5}" type="slidenum">
              <a:rPr lang="en-GB" smtClean="0"/>
              <a:t>22</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baseline="0" dirty="0"/>
              <a:t>Explain that the annual plan is usually submitted in a prescribed form, usually a spread-sheet which does not lend itself to printing out</a:t>
            </a:r>
          </a:p>
          <a:p>
            <a:pPr marL="171450" indent="-171450">
              <a:buFont typeface="Arial" pitchFamily="34" charset="0"/>
              <a:buChar char="•"/>
            </a:pPr>
            <a:r>
              <a:rPr lang="en-GB" baseline="0" dirty="0"/>
              <a:t>If your trust produces a summary document for public consumption, have copies and show them to the governors</a:t>
            </a:r>
          </a:p>
        </p:txBody>
      </p:sp>
      <p:sp>
        <p:nvSpPr>
          <p:cNvPr id="4" name="Slide Number Placeholder 3"/>
          <p:cNvSpPr>
            <a:spLocks noGrp="1"/>
          </p:cNvSpPr>
          <p:nvPr>
            <p:ph type="sldNum" sz="quarter" idx="10"/>
          </p:nvPr>
        </p:nvSpPr>
        <p:spPr/>
        <p:txBody>
          <a:bodyPr/>
          <a:lstStyle/>
          <a:p>
            <a:fld id="{D095023A-A5BC-4D98-95C4-99010BDCB6E5}" type="slidenum">
              <a:rPr lang="en-GB" smtClean="0"/>
              <a:t>23</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r>
              <a:rPr lang="en-GB" baseline="0" dirty="0"/>
              <a:t>Explain how this happens at your trust</a:t>
            </a:r>
          </a:p>
        </p:txBody>
      </p:sp>
      <p:sp>
        <p:nvSpPr>
          <p:cNvPr id="4" name="Slide Number Placeholder 3"/>
          <p:cNvSpPr>
            <a:spLocks noGrp="1"/>
          </p:cNvSpPr>
          <p:nvPr>
            <p:ph type="sldNum" sz="quarter" idx="10"/>
          </p:nvPr>
        </p:nvSpPr>
        <p:spPr/>
        <p:txBody>
          <a:bodyPr/>
          <a:lstStyle/>
          <a:p>
            <a:fld id="{D095023A-A5BC-4D98-95C4-99010BDCB6E5}" type="slidenum">
              <a:rPr lang="en-GB" smtClean="0"/>
              <a:t>24</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r>
              <a:rPr lang="en-GB" baseline="0" dirty="0"/>
              <a:t>Have a few copies of your latest annual report and accounts (plus any summary you produce) available for distribution </a:t>
            </a:r>
          </a:p>
          <a:p>
            <a:pPr marL="0" indent="0">
              <a:buFont typeface="Arial" pitchFamily="34" charset="0"/>
              <a:buNone/>
            </a:pPr>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25</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r>
              <a:rPr lang="en-GB" dirty="0"/>
              <a:t>Explain that it would be unusual for the trust not to have taken governors’ view into account, however</a:t>
            </a:r>
          </a:p>
          <a:p>
            <a:pPr marL="171450" indent="-171450">
              <a:buFont typeface="Arial" pitchFamily="34" charset="0"/>
              <a:buChar char="•"/>
            </a:pPr>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26</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dirty="0"/>
              <a:t>Explain the systems in place in your trust and relevant policies and controls</a:t>
            </a:r>
          </a:p>
          <a:p>
            <a:pPr marL="171450" indent="-171450">
              <a:buFont typeface="Arial" pitchFamily="34" charset="0"/>
              <a:buChar char="•"/>
            </a:pPr>
            <a:r>
              <a:rPr lang="en-GB" dirty="0"/>
              <a:t>Ensure that governors know how they can engage with the</a:t>
            </a:r>
            <a:r>
              <a:rPr lang="en-GB" baseline="0" dirty="0"/>
              <a:t> opportunities available</a:t>
            </a:r>
            <a:endParaRPr lang="en-GB" dirty="0"/>
          </a:p>
          <a:p>
            <a:pPr marL="171450" indent="-171450">
              <a:buFont typeface="Arial" pitchFamily="34" charset="0"/>
              <a:buChar char="•"/>
            </a:pPr>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27</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dirty="0"/>
              <a:t>Give them 5 minutes to reflect</a:t>
            </a:r>
            <a:r>
              <a:rPr lang="en-GB" baseline="0" dirty="0"/>
              <a:t> on the session</a:t>
            </a:r>
          </a:p>
          <a:p>
            <a:pPr marL="171450" indent="-171450">
              <a:buFont typeface="Arial" pitchFamily="34" charset="0"/>
              <a:buChar char="•"/>
            </a:pPr>
            <a:r>
              <a:rPr lang="en-GB" baseline="0" dirty="0"/>
              <a:t>Ask if there are any further questions</a:t>
            </a:r>
            <a:endParaRPr lang="en-GB" dirty="0"/>
          </a:p>
          <a:p>
            <a:pPr marL="0" indent="0">
              <a:buFont typeface="Arial" pitchFamily="34" charset="0"/>
              <a:buNone/>
            </a:pPr>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28</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dirty="0"/>
              <a:t>Go over the objectives for the session and make sure they are clear about what the aim</a:t>
            </a:r>
            <a:r>
              <a:rPr lang="en-GB" baseline="0" dirty="0"/>
              <a:t> of the session is</a:t>
            </a:r>
            <a:r>
              <a:rPr lang="en-GB" dirty="0"/>
              <a:t>.</a:t>
            </a:r>
          </a:p>
          <a:p>
            <a:pPr marL="0" indent="0">
              <a:buFont typeface="Arial" pitchFamily="34" charset="0"/>
              <a:buNone/>
            </a:pPr>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3</a:t>
            </a:fld>
            <a:endParaRPr lang="en-GB"/>
          </a:p>
        </p:txBody>
      </p:sp>
    </p:spTree>
    <p:extLst>
      <p:ext uri="{BB962C8B-B14F-4D97-AF65-F5344CB8AC3E}">
        <p14:creationId xmlns:p14="http://schemas.microsoft.com/office/powerpoint/2010/main" val="13888338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4</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5</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baseline="0" dirty="0"/>
              <a:t>Tell the governors how many governors you have in total and in each category</a:t>
            </a:r>
          </a:p>
          <a:p>
            <a:pPr marL="171450" indent="-171450">
              <a:buFont typeface="Arial" pitchFamily="34" charset="0"/>
              <a:buChar char="•"/>
            </a:pPr>
            <a:r>
              <a:rPr lang="en-GB" baseline="0" dirty="0"/>
              <a:t>Explain when your elections are</a:t>
            </a:r>
          </a:p>
          <a:p>
            <a:pPr marL="171450" indent="-171450">
              <a:buFont typeface="Arial" pitchFamily="34" charset="0"/>
              <a:buChar char="•"/>
            </a:pPr>
            <a:r>
              <a:rPr lang="en-GB" baseline="0" dirty="0"/>
              <a:t>Identify the bodies which nominate your appointed governors </a:t>
            </a:r>
          </a:p>
        </p:txBody>
      </p:sp>
      <p:sp>
        <p:nvSpPr>
          <p:cNvPr id="4" name="Slide Number Placeholder 3"/>
          <p:cNvSpPr>
            <a:spLocks noGrp="1"/>
          </p:cNvSpPr>
          <p:nvPr>
            <p:ph type="sldNum" sz="quarter" idx="10"/>
          </p:nvPr>
        </p:nvSpPr>
        <p:spPr/>
        <p:txBody>
          <a:bodyPr/>
          <a:lstStyle/>
          <a:p>
            <a:fld id="{D095023A-A5BC-4D98-95C4-99010BDCB6E5}" type="slidenum">
              <a:rPr lang="en-GB" smtClean="0"/>
              <a:t>6</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r>
              <a:rPr lang="en-GB" dirty="0"/>
              <a:t>Identify the lead governor at your trust and the extent of his / her role</a:t>
            </a:r>
          </a:p>
          <a:p>
            <a:pPr marL="0" indent="0">
              <a:buFont typeface="Arial" pitchFamily="34" charset="0"/>
              <a:buNone/>
            </a:pPr>
            <a:r>
              <a:rPr lang="en-GB" dirty="0"/>
              <a:t>Provide a role description</a:t>
            </a:r>
            <a:r>
              <a:rPr lang="en-GB" baseline="0" dirty="0"/>
              <a:t> and contact details for the lead governor if you have them.</a:t>
            </a:r>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7</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8</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9</a:t>
            </a:fld>
            <a:endParaRPr lang="en-GB"/>
          </a:p>
        </p:txBody>
      </p:sp>
    </p:spTree>
    <p:extLst>
      <p:ext uri="{BB962C8B-B14F-4D97-AF65-F5344CB8AC3E}">
        <p14:creationId xmlns:p14="http://schemas.microsoft.com/office/powerpoint/2010/main" val="22128733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99360" y="1597820"/>
            <a:ext cx="8527143" cy="1102519"/>
          </a:xfrm>
        </p:spPr>
        <p:txBody>
          <a:bodyPr/>
          <a:lstStyle/>
          <a:p>
            <a:r>
              <a:rPr lang="en-GB"/>
              <a:t>Click to edit Master title style</a:t>
            </a:r>
            <a:endParaRPr lang="en-US"/>
          </a:p>
        </p:txBody>
      </p:sp>
      <p:sp>
        <p:nvSpPr>
          <p:cNvPr id="3" name="Subtitle 2"/>
          <p:cNvSpPr>
            <a:spLocks noGrp="1"/>
          </p:cNvSpPr>
          <p:nvPr>
            <p:ph type="subTitle" idx="1"/>
          </p:nvPr>
        </p:nvSpPr>
        <p:spPr>
          <a:xfrm>
            <a:off x="299360" y="2914650"/>
            <a:ext cx="8527143" cy="1314450"/>
          </a:xfrm>
        </p:spPr>
        <p:txBody>
          <a:bodyPr>
            <a:normAutofit/>
          </a:bodyPr>
          <a:lstStyle>
            <a:lvl1pPr marL="198000" indent="-198000" algn="l">
              <a:buFont typeface="Arial"/>
              <a:buChar char="•"/>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
        <p:nvSpPr>
          <p:cNvPr id="4" name="Date Placeholder 3"/>
          <p:cNvSpPr>
            <a:spLocks noGrp="1"/>
          </p:cNvSpPr>
          <p:nvPr>
            <p:ph type="dt" sz="half" idx="10"/>
          </p:nvPr>
        </p:nvSpPr>
        <p:spPr/>
        <p:txBody>
          <a:bodyPr/>
          <a:lstStyle/>
          <a:p>
            <a:fld id="{D255020F-EFF9-45E3-9F16-C86368939683}" type="datetime1">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4AFE59-3830-674D-8C76-C2A107404CE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6AF1BF31-D412-489C-89D5-002591836962}" type="datetime1">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4AFE59-3830-674D-8C76-C2A107404CE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ACCE440A-0238-414C-80E5-1AD26623DE20}" type="datetime1">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4AFE59-3830-674D-8C76-C2A107404CE7}"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lvl1pPr marL="198000" indent="-198000">
              <a:buFont typeface="Arial"/>
              <a:buChar char="•"/>
              <a:defRPr/>
            </a:lvl1pPr>
            <a:lvl2pPr>
              <a:defRPr sz="2000"/>
            </a:lvl2pPr>
            <a:lvl3pPr>
              <a:defRPr sz="2000"/>
            </a:lvl3pPr>
            <a:lvl4pPr>
              <a:defRPr sz="2000"/>
            </a:lvl4pPr>
            <a:lvl5pPr>
              <a:defRPr sz="2000"/>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p:txBody>
          <a:bodyPr/>
          <a:lstStyle/>
          <a:p>
            <a:fld id="{905D5796-9116-4621-BA75-5A41DE75E8FF}" type="datetime1">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553200" y="4767264"/>
            <a:ext cx="2410408" cy="273844"/>
          </a:xfrm>
        </p:spPr>
        <p:txBody>
          <a:bodyPr/>
          <a:lstStyle>
            <a:lvl1pPr>
              <a:defRPr sz="1000"/>
            </a:lvl1pPr>
          </a:lstStyle>
          <a:p>
            <a:fld id="{4C4AFE59-3830-674D-8C76-C2A107404CE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21135" y="734786"/>
            <a:ext cx="3804330" cy="956853"/>
          </a:xfrm>
        </p:spPr>
        <p:txBody>
          <a:bodyPr anchor="t">
            <a:noAutofit/>
          </a:bodyPr>
          <a:lstStyle>
            <a:lvl1pPr algn="l">
              <a:lnSpc>
                <a:spcPct val="70000"/>
              </a:lnSpc>
              <a:defRPr sz="4000" b="0" kern="900" cap="all">
                <a:solidFill>
                  <a:schemeClr val="accent2"/>
                </a:solidFill>
                <a:latin typeface="+mj-lt"/>
              </a:defRPr>
            </a:lvl1pPr>
          </a:lstStyle>
          <a:p>
            <a:r>
              <a:rPr lang="en-GB"/>
              <a:t>Click to edit Master title style</a:t>
            </a:r>
            <a:endParaRPr lang="en-US"/>
          </a:p>
        </p:txBody>
      </p:sp>
      <p:sp>
        <p:nvSpPr>
          <p:cNvPr id="3" name="Text Placeholder 2"/>
          <p:cNvSpPr>
            <a:spLocks noGrp="1"/>
          </p:cNvSpPr>
          <p:nvPr>
            <p:ph type="body" idx="1"/>
          </p:nvPr>
        </p:nvSpPr>
        <p:spPr>
          <a:xfrm>
            <a:off x="5361217" y="2347232"/>
            <a:ext cx="3441927" cy="2283108"/>
          </a:xfrm>
        </p:spPr>
        <p:txBody>
          <a:bodyPr anchor="b">
            <a:normAutofit/>
          </a:bodyPr>
          <a:lstStyle>
            <a:lvl1pPr marL="0" indent="0" algn="r">
              <a:lnSpc>
                <a:spcPct val="70000"/>
              </a:lnSpc>
              <a:spcBef>
                <a:spcPts val="0"/>
              </a:spcBef>
              <a:buNone/>
              <a:defRPr sz="2200" b="1">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a:p>
            <a:pPr lvl="1"/>
            <a:r>
              <a:rPr lang="en-GB"/>
              <a:t>Second level</a:t>
            </a:r>
          </a:p>
          <a:p>
            <a:pPr lvl="2"/>
            <a:r>
              <a:rPr lang="en-GB"/>
              <a:t>Third level</a:t>
            </a:r>
          </a:p>
        </p:txBody>
      </p:sp>
      <p:sp>
        <p:nvSpPr>
          <p:cNvPr id="4" name="Date Placeholder 3"/>
          <p:cNvSpPr>
            <a:spLocks noGrp="1"/>
          </p:cNvSpPr>
          <p:nvPr>
            <p:ph type="dt" sz="half" idx="10"/>
          </p:nvPr>
        </p:nvSpPr>
        <p:spPr/>
        <p:txBody>
          <a:bodyPr/>
          <a:lstStyle/>
          <a:p>
            <a:fld id="{B0932D53-06E0-4D34-B036-B8454EFFFA29}" type="datetime1">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4AFE59-3830-674D-8C76-C2A107404CE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45CAB1F5-3F51-4440-837D-BD1A8B895554}" type="datetime1">
              <a:rPr lang="en-US" smtClean="0"/>
              <a:t>3/9/2020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4AFE59-3830-674D-8C76-C2A107404CE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8"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8"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3CEC3B30-7916-4F0F-8849-5E9EFEE24A58}" type="datetime1">
              <a:rPr lang="en-US" smtClean="0"/>
              <a:t>3/9/2020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4AFE59-3830-674D-8C76-C2A107404CE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17D1447F-62B5-4994-BEDF-27768A14EB08}" type="datetime1">
              <a:rPr lang="en-US" smtClean="0"/>
              <a:t>3/9/2020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4AFE59-3830-674D-8C76-C2A107404CE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D86556-0FF4-4560-AD85-3061283D6D5F}" type="datetime1">
              <a:rPr lang="en-US" smtClean="0"/>
              <a:t>3/9/2020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4AFE59-3830-674D-8C76-C2A107404CE7}"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04787"/>
            <a:ext cx="3008313" cy="871538"/>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3572A66F-25B0-45E1-A3CF-401392C29CE2}" type="datetime1">
              <a:rPr lang="en-US" smtClean="0"/>
              <a:t>3/9/2020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4AFE59-3830-674D-8C76-C2A107404CE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BEB1197E-C185-4E46-BBC2-E0DEF194B738}" type="datetime1">
              <a:rPr lang="en-US" smtClean="0"/>
              <a:t>3/9/2020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4AFE59-3830-674D-8C76-C2A107404CE7}"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4674" y="708290"/>
            <a:ext cx="8674619" cy="379362"/>
          </a:xfrm>
          <a:prstGeom prst="rect">
            <a:avLst/>
          </a:prstGeom>
        </p:spPr>
        <p:txBody>
          <a:bodyPr vert="horz" lIns="91440" tIns="45720" rIns="91440" bIns="45720" rtlCol="0" anchor="t">
            <a:noAutofit/>
          </a:bodyPr>
          <a:lstStyle/>
          <a:p>
            <a:r>
              <a:rPr lang="en-GB" dirty="0"/>
              <a:t>Click to edit Master title style</a:t>
            </a:r>
            <a:endParaRPr lang="en-US" dirty="0"/>
          </a:p>
        </p:txBody>
      </p:sp>
      <p:sp>
        <p:nvSpPr>
          <p:cNvPr id="3" name="Text Placeholder 2"/>
          <p:cNvSpPr>
            <a:spLocks noGrp="1"/>
          </p:cNvSpPr>
          <p:nvPr>
            <p:ph type="body" idx="1"/>
          </p:nvPr>
        </p:nvSpPr>
        <p:spPr>
          <a:xfrm>
            <a:off x="179098" y="1200151"/>
            <a:ext cx="8674619" cy="3394472"/>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DC30267B-E13E-4F34-85A5-F38906799BFB}" type="datetime1">
              <a:rPr lang="en-US" smtClean="0"/>
              <a:t>3/9/2020</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4C4AFE59-3830-674D-8C76-C2A107404CE7}"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457200" rtl="0" eaLnBrk="1" latinLnBrk="0" hangingPunct="1">
        <a:spcBef>
          <a:spcPct val="0"/>
        </a:spcBef>
        <a:buNone/>
        <a:defRPr sz="2900" kern="1200" spc="-100">
          <a:solidFill>
            <a:schemeClr val="accent2"/>
          </a:solidFill>
          <a:latin typeface="+mj-lt"/>
          <a:ea typeface="+mj-ea"/>
          <a:cs typeface="+mj-cs"/>
        </a:defRPr>
      </a:lvl1pPr>
    </p:titleStyle>
    <p:bodyStyle>
      <a:lvl1pPr marL="198000" indent="-198000" algn="l" defTabSz="457200" rtl="0" eaLnBrk="1" latinLnBrk="0" hangingPunct="1">
        <a:spcBef>
          <a:spcPts val="0"/>
        </a:spcBef>
        <a:buClr>
          <a:schemeClr val="accent1"/>
        </a:buClr>
        <a:buFont typeface="Arial"/>
        <a:buChar char="•"/>
        <a:defRPr sz="2200" kern="1200">
          <a:solidFill>
            <a:schemeClr val="tx1"/>
          </a:solidFill>
          <a:latin typeface="+mn-lt"/>
          <a:ea typeface="+mn-ea"/>
          <a:cs typeface="+mn-cs"/>
        </a:defRPr>
      </a:lvl1pPr>
      <a:lvl2pPr marL="427038" indent="-209550" algn="l" defTabSz="457200" rtl="0" eaLnBrk="1" latinLnBrk="0" hangingPunct="1">
        <a:spcBef>
          <a:spcPts val="0"/>
        </a:spcBef>
        <a:buClr>
          <a:schemeClr val="accent1"/>
        </a:buClr>
        <a:buFont typeface="Arial"/>
        <a:buChar char="•"/>
        <a:defRPr sz="2000" kern="1200">
          <a:solidFill>
            <a:schemeClr val="tx1"/>
          </a:solidFill>
          <a:latin typeface="+mn-lt"/>
          <a:ea typeface="+mn-ea"/>
          <a:cs typeface="+mn-cs"/>
        </a:defRPr>
      </a:lvl2pPr>
      <a:lvl3pPr marL="635000" indent="-190500" algn="l" defTabSz="457200" rtl="0" eaLnBrk="1" latinLnBrk="0" hangingPunct="1">
        <a:spcBef>
          <a:spcPts val="0"/>
        </a:spcBef>
        <a:buClr>
          <a:schemeClr val="accent1"/>
        </a:buClr>
        <a:buFont typeface="Arial"/>
        <a:buChar char="•"/>
        <a:defRPr sz="2000" kern="1200">
          <a:solidFill>
            <a:schemeClr val="tx1"/>
          </a:solidFill>
          <a:latin typeface="+mn-lt"/>
          <a:ea typeface="+mn-ea"/>
          <a:cs typeface="+mn-cs"/>
        </a:defRPr>
      </a:lvl3pPr>
      <a:lvl4pPr marL="906463" indent="-217488" algn="l" defTabSz="457200" rtl="0" eaLnBrk="1" latinLnBrk="0" hangingPunct="1">
        <a:spcBef>
          <a:spcPts val="0"/>
        </a:spcBef>
        <a:buClr>
          <a:schemeClr val="accent1"/>
        </a:buClr>
        <a:buFont typeface="Arial"/>
        <a:buChar char="•"/>
        <a:defRPr sz="2000" kern="1200">
          <a:solidFill>
            <a:schemeClr val="tx1"/>
          </a:solidFill>
          <a:latin typeface="+mn-lt"/>
          <a:ea typeface="+mn-ea"/>
          <a:cs typeface="+mn-cs"/>
        </a:defRPr>
      </a:lvl4pPr>
      <a:lvl5pPr marL="1133475" indent="-217488" algn="l" defTabSz="457200" rtl="0" eaLnBrk="1" latinLnBrk="0" hangingPunct="1">
        <a:spcBef>
          <a:spcPts val="0"/>
        </a:spcBef>
        <a:buClr>
          <a:schemeClr val="accent1"/>
        </a:buClr>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W wide P2 X2HIGH_1.jpg"/>
          <p:cNvPicPr>
            <a:picLocks noChangeAspect="1"/>
          </p:cNvPicPr>
          <p:nvPr/>
        </p:nvPicPr>
        <p:blipFill>
          <a:blip r:embed="rId3">
            <a:alphaModFix amt="24000"/>
            <a:extLst>
              <a:ext uri="{28A0092B-C50C-407E-A947-70E740481C1C}">
                <a14:useLocalDpi xmlns:a14="http://schemas.microsoft.com/office/drawing/2010/main" val="0"/>
              </a:ext>
            </a:extLst>
          </a:blip>
          <a:stretch>
            <a:fillRect/>
          </a:stretch>
        </p:blipFill>
        <p:spPr>
          <a:xfrm rot="10800000">
            <a:off x="0" y="0"/>
            <a:ext cx="9143433" cy="5143500"/>
          </a:xfrm>
          <a:prstGeom prst="rect">
            <a:avLst/>
          </a:prstGeom>
        </p:spPr>
      </p:pic>
      <p:cxnSp>
        <p:nvCxnSpPr>
          <p:cNvPr id="10" name="Straight Connector 9"/>
          <p:cNvCxnSpPr/>
          <p:nvPr/>
        </p:nvCxnSpPr>
        <p:spPr>
          <a:xfrm>
            <a:off x="228600" y="1562405"/>
            <a:ext cx="8686800" cy="1191"/>
          </a:xfrm>
          <a:prstGeom prst="line">
            <a:avLst/>
          </a:prstGeom>
          <a:ln w="6350" cap="flat" cmpd="sng" algn="ctr">
            <a:solidFill>
              <a:schemeClr val="accent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228600" y="4681486"/>
            <a:ext cx="8686800" cy="1191"/>
          </a:xfrm>
          <a:prstGeom prst="line">
            <a:avLst/>
          </a:prstGeom>
          <a:ln w="6350" cap="flat" cmpd="sng" algn="ctr">
            <a:solidFill>
              <a:schemeClr val="accent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13" name="Picture 12">
            <a:extLst>
              <a:ext uri="{FF2B5EF4-FFF2-40B4-BE49-F238E27FC236}">
                <a16:creationId xmlns:a16="http://schemas.microsoft.com/office/drawing/2014/main" xmlns="" id="{1B774CCF-B991-45FB-B13C-3BDCAE840F3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8600" y="450494"/>
            <a:ext cx="2391229" cy="890708"/>
          </a:xfrm>
          <a:prstGeom prst="rect">
            <a:avLst/>
          </a:prstGeom>
        </p:spPr>
      </p:pic>
      <p:pic>
        <p:nvPicPr>
          <p:cNvPr id="14" name="Picture 13">
            <a:extLst>
              <a:ext uri="{FF2B5EF4-FFF2-40B4-BE49-F238E27FC236}">
                <a16:creationId xmlns:a16="http://schemas.microsoft.com/office/drawing/2014/main" xmlns="" id="{5F550449-49A4-45B6-8DC6-30714839A76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51932" y="733000"/>
            <a:ext cx="4510922" cy="742047"/>
          </a:xfrm>
          <a:prstGeom prst="rect">
            <a:avLst/>
          </a:prstGeom>
        </p:spPr>
      </p:pic>
      <p:sp>
        <p:nvSpPr>
          <p:cNvPr id="16" name="Title 1">
            <a:extLst>
              <a:ext uri="{FF2B5EF4-FFF2-40B4-BE49-F238E27FC236}">
                <a16:creationId xmlns:a16="http://schemas.microsoft.com/office/drawing/2014/main" xmlns="" id="{810599EA-DE83-7D44-A994-78DD0CD4FB47}"/>
              </a:ext>
            </a:extLst>
          </p:cNvPr>
          <p:cNvSpPr txBox="1">
            <a:spLocks/>
          </p:cNvSpPr>
          <p:nvPr/>
        </p:nvSpPr>
        <p:spPr bwMode="auto">
          <a:xfrm>
            <a:off x="6452127" y="4861414"/>
            <a:ext cx="2574195" cy="31196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lnSpc>
                <a:spcPts val="5000"/>
              </a:lnSpc>
              <a:spcBef>
                <a:spcPct val="0"/>
              </a:spcBef>
              <a:spcAft>
                <a:spcPts val="1200"/>
              </a:spcAft>
              <a:defRPr sz="5000" b="0" cap="all" spc="-100">
                <a:solidFill>
                  <a:srgbClr val="E84621"/>
                </a:solidFill>
                <a:latin typeface="Calibri"/>
                <a:ea typeface="+mj-ea"/>
                <a:cs typeface="Calibri"/>
              </a:defRPr>
            </a:lvl1pPr>
            <a:lvl2pPr algn="l" rtl="0" eaLnBrk="0" fontAlgn="base" hangingPunct="0">
              <a:spcBef>
                <a:spcPct val="0"/>
              </a:spcBef>
              <a:spcAft>
                <a:spcPct val="0"/>
              </a:spcAft>
              <a:defRPr sz="3200">
                <a:solidFill>
                  <a:srgbClr val="C00848"/>
                </a:solidFill>
                <a:latin typeface="Calibri" charset="0"/>
                <a:ea typeface="Geneva" charset="0"/>
                <a:cs typeface="Geneva" charset="0"/>
              </a:defRPr>
            </a:lvl2pPr>
            <a:lvl3pPr algn="l" rtl="0" eaLnBrk="0" fontAlgn="base" hangingPunct="0">
              <a:spcBef>
                <a:spcPct val="0"/>
              </a:spcBef>
              <a:spcAft>
                <a:spcPct val="0"/>
              </a:spcAft>
              <a:defRPr sz="3200">
                <a:solidFill>
                  <a:srgbClr val="C00848"/>
                </a:solidFill>
                <a:latin typeface="Calibri" charset="0"/>
                <a:ea typeface="Geneva" charset="0"/>
                <a:cs typeface="Geneva" charset="0"/>
              </a:defRPr>
            </a:lvl3pPr>
            <a:lvl4pPr algn="l" rtl="0" eaLnBrk="0" fontAlgn="base" hangingPunct="0">
              <a:spcBef>
                <a:spcPct val="0"/>
              </a:spcBef>
              <a:spcAft>
                <a:spcPct val="0"/>
              </a:spcAft>
              <a:defRPr sz="3200">
                <a:solidFill>
                  <a:srgbClr val="C00848"/>
                </a:solidFill>
                <a:latin typeface="Calibri" charset="0"/>
                <a:ea typeface="Geneva" charset="0"/>
                <a:cs typeface="Geneva" charset="0"/>
              </a:defRPr>
            </a:lvl4pPr>
            <a:lvl5pPr algn="l" rtl="0" eaLnBrk="0" fontAlgn="base" hangingPunct="0">
              <a:spcBef>
                <a:spcPct val="0"/>
              </a:spcBef>
              <a:spcAft>
                <a:spcPct val="0"/>
              </a:spcAft>
              <a:defRPr sz="3200">
                <a:solidFill>
                  <a:srgbClr val="C00848"/>
                </a:solidFill>
                <a:latin typeface="Calibri" charset="0"/>
                <a:ea typeface="Geneva" charset="0"/>
                <a:cs typeface="Geneva" charset="0"/>
              </a:defRPr>
            </a:lvl5pPr>
            <a:lvl6pPr marL="457200" algn="l" rtl="0" fontAlgn="base">
              <a:spcBef>
                <a:spcPct val="0"/>
              </a:spcBef>
              <a:spcAft>
                <a:spcPct val="0"/>
              </a:spcAft>
              <a:defRPr sz="3200" b="1">
                <a:solidFill>
                  <a:schemeClr val="tx2"/>
                </a:solidFill>
                <a:latin typeface="Arial" charset="0"/>
                <a:ea typeface="Geneva" charset="0"/>
                <a:cs typeface="Geneva" charset="0"/>
              </a:defRPr>
            </a:lvl6pPr>
            <a:lvl7pPr marL="914400" algn="l" rtl="0" fontAlgn="base">
              <a:spcBef>
                <a:spcPct val="0"/>
              </a:spcBef>
              <a:spcAft>
                <a:spcPct val="0"/>
              </a:spcAft>
              <a:defRPr sz="3200" b="1">
                <a:solidFill>
                  <a:schemeClr val="tx2"/>
                </a:solidFill>
                <a:latin typeface="Arial" charset="0"/>
                <a:ea typeface="Geneva" charset="0"/>
                <a:cs typeface="Geneva" charset="0"/>
              </a:defRPr>
            </a:lvl7pPr>
            <a:lvl8pPr marL="1371600" algn="l" rtl="0" fontAlgn="base">
              <a:spcBef>
                <a:spcPct val="0"/>
              </a:spcBef>
              <a:spcAft>
                <a:spcPct val="0"/>
              </a:spcAft>
              <a:defRPr sz="3200" b="1">
                <a:solidFill>
                  <a:schemeClr val="tx2"/>
                </a:solidFill>
                <a:latin typeface="Arial" charset="0"/>
                <a:ea typeface="Geneva" charset="0"/>
                <a:cs typeface="Geneva" charset="0"/>
              </a:defRPr>
            </a:lvl8pPr>
            <a:lvl9pPr marL="1828800" algn="l" rtl="0" fontAlgn="base">
              <a:spcBef>
                <a:spcPct val="0"/>
              </a:spcBef>
              <a:spcAft>
                <a:spcPct val="0"/>
              </a:spcAft>
              <a:defRPr sz="3200" b="1">
                <a:solidFill>
                  <a:schemeClr val="tx2"/>
                </a:solidFill>
                <a:latin typeface="Arial" charset="0"/>
                <a:ea typeface="Geneva" charset="0"/>
                <a:cs typeface="Geneva" charset="0"/>
              </a:defRPr>
            </a:lvl9pPr>
          </a:lstStyle>
          <a:p>
            <a:pPr algn="r">
              <a:lnSpc>
                <a:spcPct val="70000"/>
              </a:lnSpc>
              <a:spcAft>
                <a:spcPts val="0"/>
              </a:spcAft>
            </a:pPr>
            <a:r>
              <a:rPr lang="en-GB" sz="900" cap="none" spc="-50" dirty="0">
                <a:solidFill>
                  <a:schemeClr val="bg1">
                    <a:lumMod val="75000"/>
                  </a:schemeClr>
                </a:solidFill>
              </a:rPr>
              <a:t>© GovernWell </a:t>
            </a:r>
            <a:r>
              <a:rPr lang="en-GB" sz="900" cap="none" spc="-50" dirty="0" smtClean="0">
                <a:solidFill>
                  <a:schemeClr val="bg1">
                    <a:lumMod val="75000"/>
                  </a:schemeClr>
                </a:solidFill>
              </a:rPr>
              <a:t>2020. </a:t>
            </a:r>
            <a:r>
              <a:rPr lang="en-GB" sz="900" cap="none" spc="-50" dirty="0">
                <a:solidFill>
                  <a:schemeClr val="bg1">
                    <a:lumMod val="75000"/>
                  </a:schemeClr>
                </a:solidFill>
              </a:rPr>
              <a:t>All Rights Reserved.</a:t>
            </a:r>
            <a:endParaRPr lang="en-US" sz="900" cap="none" spc="-50" dirty="0">
              <a:solidFill>
                <a:schemeClr val="bg1">
                  <a:lumMod val="75000"/>
                </a:schemeClr>
              </a:solidFill>
              <a:latin typeface="Calibri" charset="0"/>
            </a:endParaRPr>
          </a:p>
        </p:txBody>
      </p:sp>
      <p:sp>
        <p:nvSpPr>
          <p:cNvPr id="17" name="Title 1">
            <a:extLst>
              <a:ext uri="{FF2B5EF4-FFF2-40B4-BE49-F238E27FC236}">
                <a16:creationId xmlns:a16="http://schemas.microsoft.com/office/drawing/2014/main" xmlns="" id="{0E8584F2-75BD-FD4F-A6D8-AEE1A6F0FF99}"/>
              </a:ext>
            </a:extLst>
          </p:cNvPr>
          <p:cNvSpPr txBox="1">
            <a:spLocks/>
          </p:cNvSpPr>
          <p:nvPr/>
        </p:nvSpPr>
        <p:spPr bwMode="auto">
          <a:xfrm>
            <a:off x="114351" y="2208047"/>
            <a:ext cx="8591873" cy="19351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0" fontAlgn="base" latinLnBrk="0" hangingPunct="0">
              <a:lnSpc>
                <a:spcPct val="70000"/>
              </a:lnSpc>
              <a:spcBef>
                <a:spcPct val="0"/>
              </a:spcBef>
              <a:spcAft>
                <a:spcPts val="0"/>
              </a:spcAft>
              <a:buClrTx/>
              <a:buSzTx/>
              <a:buFontTx/>
              <a:buNone/>
              <a:tabLst/>
              <a:defRPr/>
            </a:pPr>
            <a:r>
              <a:rPr kumimoji="0" lang="en-GB" sz="4000" b="0" i="0" u="none" strike="noStrike" kern="0" spc="-100" normalizeH="0" noProof="0" dirty="0">
                <a:ln>
                  <a:noFill/>
                </a:ln>
                <a:solidFill>
                  <a:schemeClr val="accent6"/>
                </a:solidFill>
                <a:effectLst/>
                <a:uLnTx/>
                <a:uFillTx/>
                <a:latin typeface="Calibri"/>
                <a:ea typeface="+mj-ea"/>
                <a:cs typeface="Calibri"/>
              </a:rPr>
              <a:t>Induction toolkit</a:t>
            </a:r>
          </a:p>
          <a:p>
            <a:pPr marL="0" marR="0" lvl="0" indent="0" algn="l" defTabSz="914400" rtl="0" eaLnBrk="0" fontAlgn="base" latinLnBrk="0" hangingPunct="0">
              <a:spcBef>
                <a:spcPct val="0"/>
              </a:spcBef>
              <a:spcAft>
                <a:spcPts val="0"/>
              </a:spcAft>
              <a:buClrTx/>
              <a:buSzTx/>
              <a:buFontTx/>
              <a:buNone/>
              <a:tabLst/>
              <a:defRPr/>
            </a:pPr>
            <a:endParaRPr kumimoji="0" lang="en-GB" sz="1600" b="0" i="0" u="none" strike="noStrike" kern="0" spc="-100" normalizeH="0" noProof="0" dirty="0">
              <a:ln>
                <a:noFill/>
              </a:ln>
              <a:solidFill>
                <a:schemeClr val="accent1"/>
              </a:solidFill>
              <a:effectLst/>
              <a:uLnTx/>
              <a:uFillTx/>
              <a:latin typeface="Calibri"/>
              <a:ea typeface="+mj-ea"/>
              <a:cs typeface="Calibri"/>
            </a:endParaRPr>
          </a:p>
          <a:p>
            <a:pPr marL="0" marR="0" lvl="0" indent="0" algn="l" defTabSz="914400" rtl="0" eaLnBrk="0" fontAlgn="base" latinLnBrk="0" hangingPunct="0">
              <a:lnSpc>
                <a:spcPct val="0"/>
              </a:lnSpc>
              <a:spcBef>
                <a:spcPct val="0"/>
              </a:spcBef>
              <a:spcAft>
                <a:spcPts val="0"/>
              </a:spcAft>
              <a:buClrTx/>
              <a:buSzTx/>
              <a:buFontTx/>
              <a:buNone/>
              <a:tabLst/>
              <a:defRPr/>
            </a:pPr>
            <a:endParaRPr lang="en-GB" sz="4000" kern="0" cap="all" spc="-100" dirty="0">
              <a:solidFill>
                <a:srgbClr val="00633F"/>
              </a:solidFill>
              <a:latin typeface="Calibri"/>
              <a:ea typeface="+mj-ea"/>
              <a:cs typeface="Calibri"/>
            </a:endParaRPr>
          </a:p>
          <a:p>
            <a:pPr marL="0" marR="0" lvl="0" indent="0" defTabSz="914400" rtl="0" eaLnBrk="0" fontAlgn="base" latinLnBrk="0" hangingPunct="0">
              <a:spcBef>
                <a:spcPct val="0"/>
              </a:spcBef>
              <a:spcAft>
                <a:spcPts val="0"/>
              </a:spcAft>
              <a:buClrTx/>
              <a:buSzTx/>
              <a:buFontTx/>
              <a:buNone/>
              <a:tabLst/>
              <a:defRPr/>
            </a:pPr>
            <a:r>
              <a:rPr kumimoji="0" lang="en-GB" sz="4400" b="0" i="0" u="none" strike="noStrike" kern="0" cap="all" spc="-100" normalizeH="0" baseline="0" noProof="0" dirty="0">
                <a:ln>
                  <a:noFill/>
                </a:ln>
                <a:solidFill>
                  <a:schemeClr val="accent1"/>
                </a:solidFill>
                <a:effectLst/>
                <a:uLnTx/>
                <a:uFillTx/>
                <a:latin typeface="Calibri"/>
                <a:ea typeface="+mj-ea"/>
                <a:cs typeface="Calibri"/>
              </a:rPr>
              <a:t>3. What is my role?</a:t>
            </a:r>
            <a:br>
              <a:rPr kumimoji="0" lang="en-GB" sz="4400" b="0" i="0" u="none" strike="noStrike" kern="0" cap="all" spc="-100" normalizeH="0" baseline="0" noProof="0" dirty="0">
                <a:ln>
                  <a:noFill/>
                </a:ln>
                <a:solidFill>
                  <a:schemeClr val="accent1"/>
                </a:solidFill>
                <a:effectLst/>
                <a:uLnTx/>
                <a:uFillTx/>
                <a:latin typeface="Calibri"/>
                <a:ea typeface="+mj-ea"/>
                <a:cs typeface="Calibri"/>
              </a:rPr>
            </a:br>
            <a:r>
              <a:rPr kumimoji="0" lang="en-GB" sz="4400" b="0" i="0" u="none" strike="noStrike" kern="0" cap="all" spc="-100" normalizeH="0" baseline="0" noProof="0" dirty="0">
                <a:ln>
                  <a:noFill/>
                </a:ln>
                <a:solidFill>
                  <a:schemeClr val="accent1"/>
                </a:solidFill>
                <a:effectLst/>
                <a:uLnTx/>
                <a:uFillTx/>
                <a:latin typeface="Calibri"/>
                <a:ea typeface="+mj-ea"/>
                <a:cs typeface="Calibri"/>
              </a:rPr>
              <a:t/>
            </a:r>
            <a:br>
              <a:rPr kumimoji="0" lang="en-GB" sz="4400" b="0" i="0" u="none" strike="noStrike" kern="0" cap="all" spc="-100" normalizeH="0" baseline="0" noProof="0" dirty="0">
                <a:ln>
                  <a:noFill/>
                </a:ln>
                <a:solidFill>
                  <a:schemeClr val="accent1"/>
                </a:solidFill>
                <a:effectLst/>
                <a:uLnTx/>
                <a:uFillTx/>
                <a:latin typeface="Calibri"/>
                <a:ea typeface="+mj-ea"/>
                <a:cs typeface="Calibri"/>
              </a:rPr>
            </a:br>
            <a:endParaRPr kumimoji="0" lang="en-US" sz="4400" b="0" i="0" u="none" strike="noStrike" kern="0" cap="all" spc="-100" normalizeH="0" baseline="0" noProof="0" dirty="0">
              <a:ln>
                <a:noFill/>
              </a:ln>
              <a:solidFill>
                <a:schemeClr val="accent1"/>
              </a:solidFill>
              <a:effectLst/>
              <a:uLnTx/>
              <a:uFillTx/>
              <a:latin typeface="Calibri" charset="0"/>
              <a:ea typeface="+mj-ea"/>
              <a:cs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3.5 The role of the council</a:t>
            </a:r>
          </a:p>
        </p:txBody>
      </p:sp>
      <p:sp>
        <p:nvSpPr>
          <p:cNvPr id="3" name="Content Placeholder 2"/>
          <p:cNvSpPr>
            <a:spLocks noGrp="1"/>
          </p:cNvSpPr>
          <p:nvPr>
            <p:ph idx="1"/>
          </p:nvPr>
        </p:nvSpPr>
        <p:spPr>
          <a:xfrm>
            <a:off x="228600" y="1445104"/>
            <a:ext cx="8674619" cy="3157904"/>
          </a:xfrm>
        </p:spPr>
        <p:txBody>
          <a:bodyPr>
            <a:noAutofit/>
          </a:bodyPr>
          <a:lstStyle/>
          <a:p>
            <a:pPr>
              <a:spcAft>
                <a:spcPts val="1200"/>
              </a:spcAft>
              <a:buFont typeface="Arial" panose="020B0604020202020204" pitchFamily="34" charset="0"/>
              <a:buChar char="•"/>
            </a:pPr>
            <a:r>
              <a:rPr lang="en-GB" sz="2000" dirty="0"/>
              <a:t>Governors work collectively as a council to carry out their role</a:t>
            </a:r>
          </a:p>
          <a:p>
            <a:pPr>
              <a:spcAft>
                <a:spcPts val="1200"/>
              </a:spcAft>
              <a:buFont typeface="Arial" panose="020B0604020202020204" pitchFamily="34" charset="0"/>
              <a:buChar char="•"/>
            </a:pPr>
            <a:r>
              <a:rPr lang="en-GB" sz="2000" dirty="0"/>
              <a:t>Governors do not undertake operational management of the </a:t>
            </a:r>
            <a:r>
              <a:rPr lang="en-GB" sz="2000" dirty="0" smtClean="0"/>
              <a:t>trust</a:t>
            </a:r>
            <a:endParaRPr lang="en-GB" sz="2000" dirty="0"/>
          </a:p>
          <a:p>
            <a:endParaRPr lang="en-GB" sz="2000" dirty="0"/>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10</a:t>
            </a:fld>
            <a:endParaRPr lang="en-US"/>
          </a:p>
        </p:txBody>
      </p:sp>
      <p:pic>
        <p:nvPicPr>
          <p:cNvPr id="8" name="Picture 7">
            <a:extLst>
              <a:ext uri="{FF2B5EF4-FFF2-40B4-BE49-F238E27FC236}">
                <a16:creationId xmlns:a16="http://schemas.microsoft.com/office/drawing/2014/main" xmlns="" id="{082D0489-D536-1E4E-8875-F45492F9DB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1919699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3.6 Accountability</a:t>
            </a:r>
          </a:p>
        </p:txBody>
      </p:sp>
      <p:sp>
        <p:nvSpPr>
          <p:cNvPr id="3" name="Content Placeholder 2"/>
          <p:cNvSpPr>
            <a:spLocks noGrp="1"/>
          </p:cNvSpPr>
          <p:nvPr>
            <p:ph idx="1"/>
          </p:nvPr>
        </p:nvSpPr>
        <p:spPr>
          <a:xfrm>
            <a:off x="228600" y="1459892"/>
            <a:ext cx="8674619" cy="3157904"/>
          </a:xfrm>
        </p:spPr>
        <p:txBody>
          <a:bodyPr>
            <a:noAutofit/>
          </a:bodyPr>
          <a:lstStyle/>
          <a:p>
            <a:pPr>
              <a:lnSpc>
                <a:spcPct val="90000"/>
              </a:lnSpc>
              <a:spcAft>
                <a:spcPts val="900"/>
              </a:spcAft>
              <a:buFont typeface="Arial" panose="020B0604020202020204" pitchFamily="34" charset="0"/>
              <a:buChar char="•"/>
            </a:pPr>
            <a:r>
              <a:rPr lang="en-GB" sz="2000" dirty="0"/>
              <a:t>One of the key duties for governors is to hold the non-executive directors </a:t>
            </a:r>
            <a:br>
              <a:rPr lang="en-GB" sz="2000" dirty="0"/>
            </a:br>
            <a:r>
              <a:rPr lang="en-GB" sz="2000" dirty="0"/>
              <a:t>to account for the performance of the board</a:t>
            </a:r>
          </a:p>
          <a:p>
            <a:pPr>
              <a:lnSpc>
                <a:spcPct val="90000"/>
              </a:lnSpc>
              <a:spcAft>
                <a:spcPts val="900"/>
              </a:spcAft>
              <a:buFont typeface="Arial" panose="020B0604020202020204" pitchFamily="34" charset="0"/>
              <a:buChar char="•"/>
            </a:pPr>
            <a:r>
              <a:rPr lang="en-GB" sz="2000" dirty="0"/>
              <a:t>To be accountable is to be answerable </a:t>
            </a:r>
          </a:p>
          <a:p>
            <a:pPr>
              <a:lnSpc>
                <a:spcPct val="90000"/>
              </a:lnSpc>
              <a:spcAft>
                <a:spcPts val="600"/>
              </a:spcAft>
              <a:buFont typeface="Arial" panose="020B0604020202020204" pitchFamily="34" charset="0"/>
              <a:buChar char="•"/>
            </a:pPr>
            <a:r>
              <a:rPr lang="en-GB" sz="2000" dirty="0"/>
              <a:t>In being accountable to governors the NEDs will want to:</a:t>
            </a:r>
          </a:p>
          <a:p>
            <a:pPr lvl="1">
              <a:lnSpc>
                <a:spcPct val="90000"/>
              </a:lnSpc>
              <a:spcAft>
                <a:spcPts val="600"/>
              </a:spcAft>
              <a:buFont typeface="Arial" panose="020B0604020202020204" pitchFamily="34" charset="0"/>
              <a:buChar char="•"/>
            </a:pPr>
            <a:r>
              <a:rPr lang="en-GB" dirty="0"/>
              <a:t>demonstrate that the board is controlling all of the risks to achieving </a:t>
            </a:r>
            <a:br>
              <a:rPr lang="en-GB" dirty="0"/>
            </a:br>
            <a:r>
              <a:rPr lang="en-GB" dirty="0"/>
              <a:t>its strategy</a:t>
            </a:r>
          </a:p>
          <a:p>
            <a:pPr lvl="1">
              <a:lnSpc>
                <a:spcPct val="90000"/>
              </a:lnSpc>
              <a:spcAft>
                <a:spcPts val="900"/>
              </a:spcAft>
              <a:buFont typeface="Arial" panose="020B0604020202020204" pitchFamily="34" charset="0"/>
              <a:buChar char="•"/>
            </a:pPr>
            <a:r>
              <a:rPr lang="en-GB" dirty="0"/>
              <a:t>has sufficient assurance that this is the case</a:t>
            </a:r>
          </a:p>
          <a:p>
            <a:pPr>
              <a:lnSpc>
                <a:spcPct val="90000"/>
              </a:lnSpc>
              <a:spcAft>
                <a:spcPts val="600"/>
              </a:spcAft>
              <a:buFont typeface="Arial" panose="020B0604020202020204" pitchFamily="34" charset="0"/>
              <a:buChar char="•"/>
            </a:pPr>
            <a:r>
              <a:rPr lang="en-GB" sz="2000" dirty="0"/>
              <a:t>So… governors will be asking NEDs about assurance and will be looking to </a:t>
            </a:r>
            <a:br>
              <a:rPr lang="en-GB" sz="2000" dirty="0"/>
            </a:br>
            <a:r>
              <a:rPr lang="en-GB" sz="2000" dirty="0"/>
              <a:t>be convinced to a reasonable level that the right assurances (evidence) </a:t>
            </a:r>
            <a:br>
              <a:rPr lang="en-GB" sz="2000" dirty="0"/>
            </a:br>
            <a:r>
              <a:rPr lang="en-GB" sz="2000" dirty="0"/>
              <a:t>are available. </a:t>
            </a:r>
          </a:p>
          <a:p>
            <a:pPr marL="457200" indent="-457200">
              <a:buClr>
                <a:schemeClr val="tx1">
                  <a:lumMod val="50000"/>
                  <a:lumOff val="50000"/>
                </a:schemeClr>
              </a:buClr>
              <a:buFont typeface="Calibri" pitchFamily="34" charset="0"/>
              <a:buChar char="‒"/>
            </a:pPr>
            <a:endParaRPr lang="en-GB" sz="2000" dirty="0"/>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11</a:t>
            </a:fld>
            <a:endParaRPr lang="en-US"/>
          </a:p>
        </p:txBody>
      </p:sp>
      <p:pic>
        <p:nvPicPr>
          <p:cNvPr id="8" name="Picture 7">
            <a:extLst>
              <a:ext uri="{FF2B5EF4-FFF2-40B4-BE49-F238E27FC236}">
                <a16:creationId xmlns:a16="http://schemas.microsoft.com/office/drawing/2014/main" xmlns="" id="{0233C050-A167-0B48-9569-34540CD536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3593294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3.7 Representation of members</a:t>
            </a:r>
          </a:p>
        </p:txBody>
      </p:sp>
      <p:sp>
        <p:nvSpPr>
          <p:cNvPr id="3" name="Content Placeholder 2"/>
          <p:cNvSpPr>
            <a:spLocks noGrp="1"/>
          </p:cNvSpPr>
          <p:nvPr>
            <p:ph idx="1"/>
          </p:nvPr>
        </p:nvSpPr>
        <p:spPr>
          <a:xfrm>
            <a:off x="228601" y="1433563"/>
            <a:ext cx="8435502" cy="3157904"/>
          </a:xfrm>
        </p:spPr>
        <p:txBody>
          <a:bodyPr>
            <a:noAutofit/>
          </a:bodyPr>
          <a:lstStyle/>
          <a:p>
            <a:pPr>
              <a:lnSpc>
                <a:spcPct val="90000"/>
              </a:lnSpc>
              <a:spcAft>
                <a:spcPts val="1200"/>
              </a:spcAft>
              <a:buFont typeface="Arial" panose="020B0604020202020204" pitchFamily="34" charset="0"/>
              <a:buChar char="•"/>
            </a:pPr>
            <a:r>
              <a:rPr lang="en-GB" sz="2000" dirty="0"/>
              <a:t>Governors are accountable to their constituents, and should make efforts </a:t>
            </a:r>
            <a:br>
              <a:rPr lang="en-GB" sz="2000" dirty="0"/>
            </a:br>
            <a:r>
              <a:rPr lang="en-GB" sz="2000" dirty="0"/>
              <a:t>to engage with the electorate</a:t>
            </a:r>
          </a:p>
          <a:p>
            <a:pPr>
              <a:lnSpc>
                <a:spcPct val="90000"/>
              </a:lnSpc>
              <a:spcAft>
                <a:spcPts val="600"/>
              </a:spcAft>
              <a:buFont typeface="Arial" panose="020B0604020202020204" pitchFamily="34" charset="0"/>
              <a:buChar char="•"/>
            </a:pPr>
            <a:r>
              <a:rPr lang="en-GB" sz="2000" dirty="0"/>
              <a:t>Foundation trusts often provide opportunities for governors to interact with members and exchange views etc.</a:t>
            </a:r>
          </a:p>
          <a:p>
            <a:pPr lvl="1">
              <a:lnSpc>
                <a:spcPct val="90000"/>
              </a:lnSpc>
              <a:spcAft>
                <a:spcPts val="600"/>
              </a:spcAft>
              <a:buFont typeface="Arial" panose="020B0604020202020204" pitchFamily="34" charset="0"/>
              <a:buChar char="•"/>
            </a:pPr>
            <a:r>
              <a:rPr lang="en-GB" dirty="0"/>
              <a:t>Such opportunities can be formal and large scale or individual and ad-hoc – it all counts</a:t>
            </a:r>
          </a:p>
          <a:p>
            <a:pPr lvl="1">
              <a:lnSpc>
                <a:spcPct val="90000"/>
              </a:lnSpc>
              <a:spcAft>
                <a:spcPts val="600"/>
              </a:spcAft>
              <a:buFont typeface="Arial" panose="020B0604020202020204" pitchFamily="34" charset="0"/>
              <a:buChar char="•"/>
            </a:pPr>
            <a:r>
              <a:rPr lang="en-GB" dirty="0"/>
              <a:t>Governors are required only to be a representative member, </a:t>
            </a:r>
            <a:br>
              <a:rPr lang="en-GB" dirty="0"/>
            </a:br>
            <a:r>
              <a:rPr lang="en-GB" dirty="0"/>
              <a:t>i.e. to be an example of a reasonable member of the constituency</a:t>
            </a:r>
          </a:p>
          <a:p>
            <a:pPr lvl="1">
              <a:lnSpc>
                <a:spcPct val="90000"/>
              </a:lnSpc>
              <a:spcAft>
                <a:spcPts val="600"/>
              </a:spcAft>
              <a:buFont typeface="Arial" panose="020B0604020202020204" pitchFamily="34" charset="0"/>
              <a:buChar char="•"/>
            </a:pPr>
            <a:r>
              <a:rPr lang="en-GB" dirty="0"/>
              <a:t>Governors are </a:t>
            </a:r>
            <a:r>
              <a:rPr lang="en-GB" b="1" dirty="0"/>
              <a:t>not</a:t>
            </a:r>
            <a:r>
              <a:rPr lang="en-GB" dirty="0"/>
              <a:t> required to vote or act in accordance with the instructions of the electorate </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12</a:t>
            </a:fld>
            <a:endParaRPr lang="en-US"/>
          </a:p>
        </p:txBody>
      </p:sp>
      <p:pic>
        <p:nvPicPr>
          <p:cNvPr id="8" name="Picture 7">
            <a:extLst>
              <a:ext uri="{FF2B5EF4-FFF2-40B4-BE49-F238E27FC236}">
                <a16:creationId xmlns:a16="http://schemas.microsoft.com/office/drawing/2014/main" xmlns="" id="{4FC88403-60C8-1B4E-ACCE-C031AAEE1C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1494942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3.8 Appointment of NEDs</a:t>
            </a:r>
          </a:p>
        </p:txBody>
      </p:sp>
      <p:sp>
        <p:nvSpPr>
          <p:cNvPr id="3" name="Content Placeholder 2"/>
          <p:cNvSpPr>
            <a:spLocks noGrp="1"/>
          </p:cNvSpPr>
          <p:nvPr>
            <p:ph idx="1"/>
          </p:nvPr>
        </p:nvSpPr>
        <p:spPr>
          <a:xfrm>
            <a:off x="228600" y="1433563"/>
            <a:ext cx="8674619" cy="3157904"/>
          </a:xfrm>
        </p:spPr>
        <p:txBody>
          <a:bodyPr>
            <a:noAutofit/>
          </a:bodyPr>
          <a:lstStyle/>
          <a:p>
            <a:pPr>
              <a:lnSpc>
                <a:spcPct val="90000"/>
              </a:lnSpc>
              <a:spcAft>
                <a:spcPts val="1200"/>
              </a:spcAft>
              <a:buFont typeface="Arial" panose="020B0604020202020204" pitchFamily="34" charset="0"/>
              <a:buChar char="•"/>
            </a:pPr>
            <a:r>
              <a:rPr lang="en-GB" sz="2000" dirty="0"/>
              <a:t>The council of governors appoints the non-executive directors of the trust, including the chair</a:t>
            </a:r>
          </a:p>
          <a:p>
            <a:pPr>
              <a:lnSpc>
                <a:spcPct val="90000"/>
              </a:lnSpc>
              <a:spcAft>
                <a:spcPts val="1200"/>
              </a:spcAft>
              <a:buFont typeface="Arial" panose="020B0604020202020204" pitchFamily="34" charset="0"/>
              <a:buChar char="•"/>
            </a:pPr>
            <a:r>
              <a:rPr lang="en-GB" sz="2000" dirty="0"/>
              <a:t>The council has no powers of delegation, the final decision is agreed by the whole council</a:t>
            </a:r>
          </a:p>
          <a:p>
            <a:pPr>
              <a:lnSpc>
                <a:spcPct val="90000"/>
              </a:lnSpc>
              <a:spcAft>
                <a:spcPts val="1200"/>
              </a:spcAft>
              <a:buFont typeface="Arial" panose="020B0604020202020204" pitchFamily="34" charset="0"/>
              <a:buChar char="•"/>
            </a:pPr>
            <a:r>
              <a:rPr lang="en-GB" sz="2000" dirty="0"/>
              <a:t>Many trusts bring in external expertise (e.g. a recruitment consultancy) to help find the right candidates</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13</a:t>
            </a:fld>
            <a:endParaRPr lang="en-US"/>
          </a:p>
        </p:txBody>
      </p:sp>
      <p:pic>
        <p:nvPicPr>
          <p:cNvPr id="8" name="Picture 7">
            <a:extLst>
              <a:ext uri="{FF2B5EF4-FFF2-40B4-BE49-F238E27FC236}">
                <a16:creationId xmlns:a16="http://schemas.microsoft.com/office/drawing/2014/main" xmlns="" id="{4DE9065C-E2EC-E94B-8440-50CD53919AF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2633462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3.9 Remuneration of NEDs</a:t>
            </a:r>
          </a:p>
        </p:txBody>
      </p:sp>
      <p:sp>
        <p:nvSpPr>
          <p:cNvPr id="3" name="Content Placeholder 2"/>
          <p:cNvSpPr>
            <a:spLocks noGrp="1"/>
          </p:cNvSpPr>
          <p:nvPr>
            <p:ph idx="1"/>
          </p:nvPr>
        </p:nvSpPr>
        <p:spPr>
          <a:xfrm>
            <a:off x="228600" y="1433563"/>
            <a:ext cx="8674619" cy="3157904"/>
          </a:xfrm>
        </p:spPr>
        <p:txBody>
          <a:bodyPr>
            <a:noAutofit/>
          </a:bodyPr>
          <a:lstStyle/>
          <a:p>
            <a:pPr>
              <a:lnSpc>
                <a:spcPct val="90000"/>
              </a:lnSpc>
              <a:spcAft>
                <a:spcPts val="1200"/>
              </a:spcAft>
              <a:buFont typeface="Arial" panose="020B0604020202020204" pitchFamily="34" charset="0"/>
              <a:buChar char="•"/>
            </a:pPr>
            <a:r>
              <a:rPr lang="en-GB" sz="2000" dirty="0"/>
              <a:t>NEDS are not employees of the trust and are therefore not paid as employees</a:t>
            </a:r>
          </a:p>
          <a:p>
            <a:pPr>
              <a:lnSpc>
                <a:spcPct val="90000"/>
              </a:lnSpc>
              <a:spcAft>
                <a:spcPts val="600"/>
              </a:spcAft>
              <a:buFont typeface="Arial" panose="020B0604020202020204" pitchFamily="34" charset="0"/>
              <a:buChar char="•"/>
            </a:pPr>
            <a:r>
              <a:rPr lang="en-GB" sz="2000" dirty="0"/>
              <a:t>They are, however, remunerated:</a:t>
            </a:r>
          </a:p>
          <a:p>
            <a:pPr lvl="1">
              <a:lnSpc>
                <a:spcPct val="90000"/>
              </a:lnSpc>
              <a:spcAft>
                <a:spcPts val="600"/>
              </a:spcAft>
              <a:buFont typeface="Arial" panose="020B0604020202020204" pitchFamily="34" charset="0"/>
              <a:buChar char="•"/>
            </a:pPr>
            <a:r>
              <a:rPr lang="en-GB" dirty="0"/>
              <a:t>Remuneration includes benefits </a:t>
            </a:r>
          </a:p>
          <a:p>
            <a:pPr lvl="1">
              <a:lnSpc>
                <a:spcPct val="90000"/>
              </a:lnSpc>
              <a:spcAft>
                <a:spcPts val="600"/>
              </a:spcAft>
              <a:buFont typeface="Arial" panose="020B0604020202020204" pitchFamily="34" charset="0"/>
              <a:buChar char="•"/>
            </a:pPr>
            <a:r>
              <a:rPr lang="en-GB" dirty="0"/>
              <a:t>Levels of remuneration are set and regularly reviewed by the council </a:t>
            </a:r>
            <a:br>
              <a:rPr lang="en-GB" dirty="0"/>
            </a:br>
            <a:r>
              <a:rPr lang="en-GB" dirty="0"/>
              <a:t>of governors</a:t>
            </a:r>
          </a:p>
          <a:p>
            <a:pPr lvl="1">
              <a:lnSpc>
                <a:spcPct val="90000"/>
              </a:lnSpc>
              <a:spcAft>
                <a:spcPts val="600"/>
              </a:spcAft>
              <a:buFont typeface="Arial" panose="020B0604020202020204" pitchFamily="34" charset="0"/>
              <a:buChar char="•"/>
            </a:pPr>
            <a:r>
              <a:rPr lang="en-GB" dirty="0"/>
              <a:t>NHS Providers carry out an ‘annual benchmarking exercise on </a:t>
            </a:r>
            <a:br>
              <a:rPr lang="en-GB" dirty="0"/>
            </a:br>
            <a:r>
              <a:rPr lang="en-GB" dirty="0"/>
              <a:t>the remuneration for </a:t>
            </a:r>
            <a:r>
              <a:rPr lang="en-GB" dirty="0" err="1"/>
              <a:t>NEDs’</a:t>
            </a:r>
            <a:r>
              <a:rPr lang="en-GB" dirty="0"/>
              <a:t> the results of which are available via </a:t>
            </a:r>
            <a:br>
              <a:rPr lang="en-GB" dirty="0"/>
            </a:br>
            <a:r>
              <a:rPr lang="en-GB" dirty="0"/>
              <a:t>the company secretary </a:t>
            </a:r>
          </a:p>
          <a:p>
            <a:pPr lvl="1">
              <a:lnSpc>
                <a:spcPct val="90000"/>
              </a:lnSpc>
              <a:spcAft>
                <a:spcPts val="600"/>
              </a:spcAft>
              <a:buFont typeface="Arial" panose="020B0604020202020204" pitchFamily="34" charset="0"/>
              <a:buChar char="•"/>
            </a:pPr>
            <a:r>
              <a:rPr lang="en-GB" dirty="0"/>
              <a:t>Key principles in setting the right level are balancing the need to attract </a:t>
            </a:r>
            <a:br>
              <a:rPr lang="en-GB" dirty="0"/>
            </a:br>
            <a:r>
              <a:rPr lang="en-GB" dirty="0"/>
              <a:t>and retain NEDs of suitable calibre and protection of public funds</a:t>
            </a:r>
          </a:p>
          <a:p>
            <a:pPr>
              <a:buFont typeface="Arial" panose="020B0604020202020204" pitchFamily="34" charset="0"/>
              <a:buChar char="•"/>
            </a:pPr>
            <a:endParaRPr lang="en-GB" sz="2000" dirty="0"/>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14</a:t>
            </a:fld>
            <a:endParaRPr lang="en-US"/>
          </a:p>
        </p:txBody>
      </p:sp>
      <p:pic>
        <p:nvPicPr>
          <p:cNvPr id="8" name="Picture 7">
            <a:extLst>
              <a:ext uri="{FF2B5EF4-FFF2-40B4-BE49-F238E27FC236}">
                <a16:creationId xmlns:a16="http://schemas.microsoft.com/office/drawing/2014/main" xmlns="" id="{20AD99DC-E184-624E-9BE0-02B941B9425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2079217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3.10 Appointment of auditor</a:t>
            </a:r>
          </a:p>
        </p:txBody>
      </p:sp>
      <p:sp>
        <p:nvSpPr>
          <p:cNvPr id="3" name="Content Placeholder 2"/>
          <p:cNvSpPr>
            <a:spLocks noGrp="1"/>
          </p:cNvSpPr>
          <p:nvPr>
            <p:ph idx="1"/>
          </p:nvPr>
        </p:nvSpPr>
        <p:spPr>
          <a:xfrm>
            <a:off x="228601" y="1433563"/>
            <a:ext cx="7229272" cy="3157904"/>
          </a:xfrm>
        </p:spPr>
        <p:txBody>
          <a:bodyPr>
            <a:noAutofit/>
          </a:bodyPr>
          <a:lstStyle/>
          <a:p>
            <a:pPr>
              <a:lnSpc>
                <a:spcPct val="90000"/>
              </a:lnSpc>
              <a:spcAft>
                <a:spcPts val="1200"/>
              </a:spcAft>
              <a:buFont typeface="Arial" panose="020B0604020202020204" pitchFamily="34" charset="0"/>
              <a:buChar char="•"/>
            </a:pPr>
            <a:r>
              <a:rPr lang="en-GB" sz="2000" dirty="0"/>
              <a:t>Every foundation trust must have an external auditor appointed by the governors</a:t>
            </a:r>
          </a:p>
          <a:p>
            <a:pPr>
              <a:lnSpc>
                <a:spcPct val="90000"/>
              </a:lnSpc>
              <a:spcAft>
                <a:spcPts val="1200"/>
              </a:spcAft>
              <a:buFont typeface="Arial" panose="020B0604020202020204" pitchFamily="34" charset="0"/>
              <a:buChar char="•"/>
            </a:pPr>
            <a:r>
              <a:rPr lang="en-GB" sz="2000" dirty="0"/>
              <a:t>The council of governors  is supported by the Audit Committee </a:t>
            </a:r>
            <a:br>
              <a:rPr lang="en-GB" sz="2000" dirty="0"/>
            </a:br>
            <a:r>
              <a:rPr lang="en-GB" sz="2000" dirty="0"/>
              <a:t>in deciding which auditor to appoint</a:t>
            </a:r>
          </a:p>
          <a:p>
            <a:pPr>
              <a:lnSpc>
                <a:spcPct val="90000"/>
              </a:lnSpc>
              <a:spcAft>
                <a:spcPts val="1200"/>
              </a:spcAft>
              <a:buFont typeface="Arial" panose="020B0604020202020204" pitchFamily="34" charset="0"/>
              <a:buChar char="•"/>
            </a:pPr>
            <a:r>
              <a:rPr lang="en-GB" sz="2000" dirty="0"/>
              <a:t>The auditor’s role is to ensure the accounts are prepared correctly and the foundation trust is using its resources efficiently</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15</a:t>
            </a:fld>
            <a:endParaRPr lang="en-US"/>
          </a:p>
        </p:txBody>
      </p:sp>
      <p:pic>
        <p:nvPicPr>
          <p:cNvPr id="8" name="Picture 7">
            <a:extLst>
              <a:ext uri="{FF2B5EF4-FFF2-40B4-BE49-F238E27FC236}">
                <a16:creationId xmlns:a16="http://schemas.microsoft.com/office/drawing/2014/main" xmlns="" id="{CE69EE96-B149-8C4F-9045-FD4ABB93E07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19262401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3.11 Approve CEO appointment</a:t>
            </a:r>
          </a:p>
        </p:txBody>
      </p:sp>
      <p:sp>
        <p:nvSpPr>
          <p:cNvPr id="3" name="Content Placeholder 2"/>
          <p:cNvSpPr>
            <a:spLocks noGrp="1"/>
          </p:cNvSpPr>
          <p:nvPr>
            <p:ph idx="1"/>
          </p:nvPr>
        </p:nvSpPr>
        <p:spPr>
          <a:xfrm>
            <a:off x="228600" y="1422343"/>
            <a:ext cx="8674619" cy="3157904"/>
          </a:xfrm>
        </p:spPr>
        <p:txBody>
          <a:bodyPr>
            <a:noAutofit/>
          </a:bodyPr>
          <a:lstStyle/>
          <a:p>
            <a:pPr>
              <a:lnSpc>
                <a:spcPct val="90000"/>
              </a:lnSpc>
              <a:spcAft>
                <a:spcPts val="1200"/>
              </a:spcAft>
              <a:buFont typeface="Arial" panose="020B0604020202020204" pitchFamily="34" charset="0"/>
              <a:buChar char="•"/>
            </a:pPr>
            <a:r>
              <a:rPr lang="en-GB" sz="2000" dirty="0"/>
              <a:t>The council of governors does not appoint or remove the chief executive; </a:t>
            </a:r>
            <a:br>
              <a:rPr lang="en-GB" sz="2000" dirty="0"/>
            </a:br>
            <a:r>
              <a:rPr lang="en-GB" sz="2000" dirty="0"/>
              <a:t>this is done by the non-executive directors and the chair</a:t>
            </a:r>
          </a:p>
          <a:p>
            <a:pPr>
              <a:lnSpc>
                <a:spcPct val="90000"/>
              </a:lnSpc>
              <a:spcAft>
                <a:spcPts val="1200"/>
              </a:spcAft>
              <a:buFont typeface="Arial" panose="020B0604020202020204" pitchFamily="34" charset="0"/>
              <a:buChar char="•"/>
            </a:pPr>
            <a:r>
              <a:rPr lang="en-GB" sz="2000" dirty="0"/>
              <a:t>The council must, nevertheless, approve their decision before the appointment is made</a:t>
            </a:r>
          </a:p>
          <a:p>
            <a:pPr>
              <a:lnSpc>
                <a:spcPct val="90000"/>
              </a:lnSpc>
              <a:spcAft>
                <a:spcPts val="600"/>
              </a:spcAft>
              <a:buFont typeface="Arial" panose="020B0604020202020204" pitchFamily="34" charset="0"/>
              <a:buChar char="•"/>
            </a:pPr>
            <a:r>
              <a:rPr lang="en-GB" sz="2000" dirty="0"/>
              <a:t>The council can veto an appointment if there are legally sound reasons</a:t>
            </a:r>
          </a:p>
          <a:p>
            <a:pPr lvl="1">
              <a:lnSpc>
                <a:spcPct val="90000"/>
              </a:lnSpc>
              <a:spcAft>
                <a:spcPts val="1200"/>
              </a:spcAft>
              <a:buFont typeface="Arial" panose="020B0604020202020204" pitchFamily="34" charset="0"/>
              <a:buChar char="•"/>
            </a:pPr>
            <a:r>
              <a:rPr lang="en-GB" dirty="0"/>
              <a:t>reasons might include flaws in the process or a failure to take the trust’s needs adequately into account</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16</a:t>
            </a:fld>
            <a:endParaRPr lang="en-US"/>
          </a:p>
        </p:txBody>
      </p:sp>
      <p:pic>
        <p:nvPicPr>
          <p:cNvPr id="8" name="Picture 7">
            <a:extLst>
              <a:ext uri="{FF2B5EF4-FFF2-40B4-BE49-F238E27FC236}">
                <a16:creationId xmlns:a16="http://schemas.microsoft.com/office/drawing/2014/main" xmlns="" id="{BE7D36B5-5ACB-C247-A865-DB31F0B4A0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40794341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3.12 Significant transactions</a:t>
            </a:r>
          </a:p>
        </p:txBody>
      </p:sp>
      <p:sp>
        <p:nvSpPr>
          <p:cNvPr id="3" name="Content Placeholder 2"/>
          <p:cNvSpPr>
            <a:spLocks noGrp="1"/>
          </p:cNvSpPr>
          <p:nvPr>
            <p:ph idx="1"/>
          </p:nvPr>
        </p:nvSpPr>
        <p:spPr>
          <a:xfrm>
            <a:off x="228600" y="1433563"/>
            <a:ext cx="8674619" cy="3157904"/>
          </a:xfrm>
        </p:spPr>
        <p:txBody>
          <a:bodyPr>
            <a:noAutofit/>
          </a:bodyPr>
          <a:lstStyle/>
          <a:p>
            <a:pPr>
              <a:lnSpc>
                <a:spcPct val="90000"/>
              </a:lnSpc>
              <a:spcAft>
                <a:spcPts val="1200"/>
              </a:spcAft>
              <a:buFont typeface="Arial" panose="020B0604020202020204" pitchFamily="34" charset="0"/>
              <a:buChar char="•"/>
            </a:pPr>
            <a:r>
              <a:rPr lang="en-GB" sz="2000" dirty="0"/>
              <a:t>NHS foundation trusts decide themselves what constitutes a “significant transaction” and may choose to set out the definition(s) in the trust’s constitution</a:t>
            </a:r>
          </a:p>
          <a:p>
            <a:pPr>
              <a:lnSpc>
                <a:spcPct val="90000"/>
              </a:lnSpc>
              <a:spcAft>
                <a:spcPts val="1200"/>
              </a:spcAft>
              <a:buFont typeface="Arial" panose="020B0604020202020204" pitchFamily="34" charset="0"/>
              <a:buChar char="•"/>
            </a:pPr>
            <a:r>
              <a:rPr lang="en-GB" sz="2000" dirty="0"/>
              <a:t>Alternatively, with the agreement of the governors, trusts may choose not </a:t>
            </a:r>
            <a:br>
              <a:rPr lang="en-GB" sz="2000" dirty="0"/>
            </a:br>
            <a:r>
              <a:rPr lang="en-GB" sz="2000" dirty="0"/>
              <a:t>to give a definition, but this would need to be stated in the constitution</a:t>
            </a:r>
          </a:p>
          <a:p>
            <a:pPr>
              <a:lnSpc>
                <a:spcPct val="90000"/>
              </a:lnSpc>
              <a:spcAft>
                <a:spcPts val="1200"/>
              </a:spcAft>
              <a:buFont typeface="Arial" panose="020B0604020202020204" pitchFamily="34" charset="0"/>
              <a:buChar char="•"/>
            </a:pPr>
            <a:r>
              <a:rPr lang="en-GB" sz="2000" dirty="0"/>
              <a:t>In order for a significant transaction to go ahead, the proposal must be discussed at a council of governors’ meeting</a:t>
            </a:r>
          </a:p>
          <a:p>
            <a:pPr>
              <a:lnSpc>
                <a:spcPct val="90000"/>
              </a:lnSpc>
              <a:spcAft>
                <a:spcPts val="1200"/>
              </a:spcAft>
              <a:buFont typeface="Arial" panose="020B0604020202020204" pitchFamily="34" charset="0"/>
              <a:buChar char="•"/>
            </a:pPr>
            <a:r>
              <a:rPr lang="en-GB" sz="2000" dirty="0"/>
              <a:t>More than half of the governors voting at that meeting must be in favour </a:t>
            </a:r>
            <a:br>
              <a:rPr lang="en-GB" sz="2000" dirty="0"/>
            </a:br>
            <a:r>
              <a:rPr lang="en-GB" sz="2000" dirty="0"/>
              <a:t>for the significant transaction go ahead</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17</a:t>
            </a:fld>
            <a:endParaRPr lang="en-US"/>
          </a:p>
        </p:txBody>
      </p:sp>
      <p:pic>
        <p:nvPicPr>
          <p:cNvPr id="8" name="Picture 7">
            <a:extLst>
              <a:ext uri="{FF2B5EF4-FFF2-40B4-BE49-F238E27FC236}">
                <a16:creationId xmlns:a16="http://schemas.microsoft.com/office/drawing/2014/main" xmlns="" id="{C769513D-EB04-784E-A128-84F0DA1254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13772730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3.13 Non-NHS income</a:t>
            </a:r>
          </a:p>
        </p:txBody>
      </p:sp>
      <p:sp>
        <p:nvSpPr>
          <p:cNvPr id="3" name="Content Placeholder 2"/>
          <p:cNvSpPr>
            <a:spLocks noGrp="1"/>
          </p:cNvSpPr>
          <p:nvPr>
            <p:ph idx="1"/>
          </p:nvPr>
        </p:nvSpPr>
        <p:spPr>
          <a:xfrm>
            <a:off x="228601" y="1433563"/>
            <a:ext cx="8489054" cy="3157904"/>
          </a:xfrm>
        </p:spPr>
        <p:txBody>
          <a:bodyPr>
            <a:noAutofit/>
          </a:bodyPr>
          <a:lstStyle/>
          <a:p>
            <a:pPr>
              <a:lnSpc>
                <a:spcPct val="90000"/>
              </a:lnSpc>
              <a:spcAft>
                <a:spcPts val="1200"/>
              </a:spcAft>
              <a:buFont typeface="Arial" panose="020B0604020202020204" pitchFamily="34" charset="0"/>
              <a:buChar char="•"/>
            </a:pPr>
            <a:r>
              <a:rPr lang="en-GB" sz="2000" dirty="0">
                <a:solidFill>
                  <a:prstClr val="black"/>
                </a:solidFill>
              </a:rPr>
              <a:t>FTs may receive income from non-NHS sources, but must invest this </a:t>
            </a:r>
            <a:br>
              <a:rPr lang="en-GB" sz="2000" dirty="0">
                <a:solidFill>
                  <a:prstClr val="black"/>
                </a:solidFill>
              </a:rPr>
            </a:br>
            <a:r>
              <a:rPr lang="en-GB" sz="2000" dirty="0">
                <a:solidFill>
                  <a:prstClr val="black"/>
                </a:solidFill>
              </a:rPr>
              <a:t>in its NHS services in England</a:t>
            </a:r>
          </a:p>
          <a:p>
            <a:pPr>
              <a:lnSpc>
                <a:spcPct val="90000"/>
              </a:lnSpc>
              <a:spcAft>
                <a:spcPts val="600"/>
              </a:spcAft>
              <a:buFont typeface="Arial" panose="020B0604020202020204" pitchFamily="34" charset="0"/>
              <a:buChar char="•"/>
            </a:pPr>
            <a:r>
              <a:rPr lang="en-GB" sz="2000" dirty="0">
                <a:solidFill>
                  <a:prstClr val="black"/>
                </a:solidFill>
              </a:rPr>
              <a:t>Treating private patients is one source of non-NHS income, </a:t>
            </a:r>
            <a:br>
              <a:rPr lang="en-GB" sz="2000" dirty="0">
                <a:solidFill>
                  <a:prstClr val="black"/>
                </a:solidFill>
              </a:rPr>
            </a:br>
            <a:r>
              <a:rPr lang="en-GB" sz="2000" dirty="0">
                <a:solidFill>
                  <a:prstClr val="black"/>
                </a:solidFill>
              </a:rPr>
              <a:t>but others might include: </a:t>
            </a:r>
          </a:p>
          <a:p>
            <a:pPr lvl="1">
              <a:lnSpc>
                <a:spcPct val="90000"/>
              </a:lnSpc>
              <a:spcAft>
                <a:spcPts val="600"/>
              </a:spcAft>
              <a:buFont typeface="Arial" panose="020B0604020202020204" pitchFamily="34" charset="0"/>
              <a:buChar char="•"/>
            </a:pPr>
            <a:r>
              <a:rPr lang="en-GB" dirty="0">
                <a:solidFill>
                  <a:prstClr val="black"/>
                </a:solidFill>
              </a:rPr>
              <a:t>provision of services to private hospitals, e.g. laundry</a:t>
            </a:r>
          </a:p>
          <a:p>
            <a:pPr lvl="1">
              <a:lnSpc>
                <a:spcPct val="90000"/>
              </a:lnSpc>
              <a:spcAft>
                <a:spcPts val="600"/>
              </a:spcAft>
              <a:buFont typeface="Arial" panose="020B0604020202020204" pitchFamily="34" charset="0"/>
              <a:buChar char="•"/>
            </a:pPr>
            <a:r>
              <a:rPr lang="en-GB" dirty="0">
                <a:solidFill>
                  <a:prstClr val="black"/>
                </a:solidFill>
              </a:rPr>
              <a:t>provision of goods to other organisations e.g. meals </a:t>
            </a:r>
          </a:p>
          <a:p>
            <a:pPr lvl="1">
              <a:lnSpc>
                <a:spcPct val="90000"/>
              </a:lnSpc>
              <a:spcAft>
                <a:spcPts val="600"/>
              </a:spcAft>
              <a:buFont typeface="Arial" panose="020B0604020202020204" pitchFamily="34" charset="0"/>
              <a:buChar char="•"/>
            </a:pPr>
            <a:r>
              <a:rPr lang="en-GB" dirty="0">
                <a:solidFill>
                  <a:prstClr val="black"/>
                </a:solidFill>
              </a:rPr>
              <a:t>rent from commercial organisations which occupy space on site </a:t>
            </a:r>
            <a:br>
              <a:rPr lang="en-GB" dirty="0">
                <a:solidFill>
                  <a:prstClr val="black"/>
                </a:solidFill>
              </a:rPr>
            </a:br>
            <a:r>
              <a:rPr lang="en-GB" dirty="0">
                <a:solidFill>
                  <a:prstClr val="black"/>
                </a:solidFill>
              </a:rPr>
              <a:t>also counts as non-NHS income</a:t>
            </a:r>
          </a:p>
          <a:p>
            <a:pPr>
              <a:buFont typeface="Arial" panose="020B0604020202020204" pitchFamily="34" charset="0"/>
              <a:buChar char="•"/>
            </a:pPr>
            <a:endParaRPr lang="en-GB" sz="2000" dirty="0">
              <a:solidFill>
                <a:prstClr val="black"/>
              </a:solidFill>
            </a:endParaRP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18</a:t>
            </a:fld>
            <a:endParaRPr lang="en-US"/>
          </a:p>
        </p:txBody>
      </p:sp>
      <p:pic>
        <p:nvPicPr>
          <p:cNvPr id="8" name="Picture 7">
            <a:extLst>
              <a:ext uri="{FF2B5EF4-FFF2-40B4-BE49-F238E27FC236}">
                <a16:creationId xmlns:a16="http://schemas.microsoft.com/office/drawing/2014/main" xmlns="" id="{9CD29A0C-ED51-D043-AC88-ED2015A3320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14482750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3.13 Non-NHS income</a:t>
            </a:r>
          </a:p>
        </p:txBody>
      </p:sp>
      <p:sp>
        <p:nvSpPr>
          <p:cNvPr id="3" name="Content Placeholder 2"/>
          <p:cNvSpPr>
            <a:spLocks noGrp="1"/>
          </p:cNvSpPr>
          <p:nvPr>
            <p:ph idx="1"/>
          </p:nvPr>
        </p:nvSpPr>
        <p:spPr>
          <a:xfrm>
            <a:off x="228600" y="1433563"/>
            <a:ext cx="8674619" cy="3157904"/>
          </a:xfrm>
        </p:spPr>
        <p:txBody>
          <a:bodyPr>
            <a:noAutofit/>
          </a:bodyPr>
          <a:lstStyle/>
          <a:p>
            <a:pPr>
              <a:lnSpc>
                <a:spcPct val="90000"/>
              </a:lnSpc>
              <a:spcAft>
                <a:spcPts val="1200"/>
              </a:spcAft>
              <a:buFont typeface="Arial" panose="020B0604020202020204" pitchFamily="34" charset="0"/>
              <a:buChar char="•"/>
            </a:pPr>
            <a:r>
              <a:rPr lang="en-GB" sz="2000" dirty="0">
                <a:solidFill>
                  <a:prstClr val="black"/>
                </a:solidFill>
              </a:rPr>
              <a:t>Governors must approve any plans to increase non-NHS </a:t>
            </a:r>
            <a:r>
              <a:rPr lang="en-GB" sz="2000" dirty="0" smtClean="0">
                <a:solidFill>
                  <a:prstClr val="black"/>
                </a:solidFill>
              </a:rPr>
              <a:t>income </a:t>
            </a:r>
            <a:r>
              <a:rPr lang="en-GB" sz="2000" dirty="0">
                <a:solidFill>
                  <a:prstClr val="black"/>
                </a:solidFill>
              </a:rPr>
              <a:t>greater than five per cent of the trust’s total annual income</a:t>
            </a:r>
          </a:p>
          <a:p>
            <a:pPr>
              <a:lnSpc>
                <a:spcPct val="90000"/>
              </a:lnSpc>
              <a:spcAft>
                <a:spcPts val="1200"/>
              </a:spcAft>
              <a:buFont typeface="Arial" panose="020B0604020202020204" pitchFamily="34" charset="0"/>
              <a:buChar char="•"/>
            </a:pPr>
            <a:r>
              <a:rPr lang="en-GB" sz="2000" dirty="0">
                <a:solidFill>
                  <a:prstClr val="black"/>
                </a:solidFill>
              </a:rPr>
              <a:t>Governors must satisfy themselves that pursuing non-NHS income will not interfere significantly with the trust’s principle purpose, i.e. the provision </a:t>
            </a:r>
            <a:br>
              <a:rPr lang="en-GB" sz="2000" dirty="0">
                <a:solidFill>
                  <a:prstClr val="black"/>
                </a:solidFill>
              </a:rPr>
            </a:br>
            <a:r>
              <a:rPr lang="en-GB" sz="2000" dirty="0">
                <a:solidFill>
                  <a:prstClr val="black"/>
                </a:solidFill>
              </a:rPr>
              <a:t>of NHS healthcare in England</a:t>
            </a:r>
          </a:p>
          <a:p>
            <a:pPr>
              <a:lnSpc>
                <a:spcPct val="90000"/>
              </a:lnSpc>
              <a:spcAft>
                <a:spcPts val="1200"/>
              </a:spcAft>
              <a:buFont typeface="Arial" panose="020B0604020202020204" pitchFamily="34" charset="0"/>
              <a:buChar char="•"/>
            </a:pPr>
            <a:r>
              <a:rPr lang="en-GB" sz="2000" dirty="0">
                <a:solidFill>
                  <a:prstClr val="black"/>
                </a:solidFill>
              </a:rPr>
              <a:t>More than half of the governors voting at that meeting must approve the plan for it to be implemented</a:t>
            </a:r>
          </a:p>
          <a:p>
            <a:pPr marL="457200" indent="-457200">
              <a:buClr>
                <a:prstClr val="black">
                  <a:lumMod val="50000"/>
                  <a:lumOff val="50000"/>
                </a:prstClr>
              </a:buClr>
              <a:buFont typeface="Calibri" pitchFamily="34" charset="0"/>
              <a:buChar char="‒"/>
            </a:pPr>
            <a:endParaRPr lang="en-GB" sz="2000" dirty="0">
              <a:solidFill>
                <a:prstClr val="black"/>
              </a:solidFill>
            </a:endParaRP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19</a:t>
            </a:fld>
            <a:endParaRPr lang="en-US"/>
          </a:p>
        </p:txBody>
      </p:sp>
      <p:pic>
        <p:nvPicPr>
          <p:cNvPr id="8" name="Picture 7">
            <a:extLst>
              <a:ext uri="{FF2B5EF4-FFF2-40B4-BE49-F238E27FC236}">
                <a16:creationId xmlns:a16="http://schemas.microsoft.com/office/drawing/2014/main" xmlns="" id="{6E357004-5044-6742-9638-4C16F5DB8EC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1344213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Toolkit overview</a:t>
            </a:r>
          </a:p>
        </p:txBody>
      </p:sp>
      <p:sp>
        <p:nvSpPr>
          <p:cNvPr id="3" name="Content Placeholder 2"/>
          <p:cNvSpPr>
            <a:spLocks noGrp="1"/>
          </p:cNvSpPr>
          <p:nvPr>
            <p:ph idx="1"/>
          </p:nvPr>
        </p:nvSpPr>
        <p:spPr>
          <a:xfrm>
            <a:off x="234690" y="1498222"/>
            <a:ext cx="8674619" cy="3157904"/>
          </a:xfrm>
        </p:spPr>
        <p:txBody>
          <a:bodyPr>
            <a:noAutofit/>
          </a:bodyPr>
          <a:lstStyle/>
          <a:p>
            <a:pPr marL="342900" indent="-342900">
              <a:buFont typeface="+mj-lt"/>
              <a:buAutoNum type="arabicPeriod"/>
            </a:pPr>
            <a:r>
              <a:rPr lang="en-US" sz="2000" dirty="0"/>
              <a:t>Introduction</a:t>
            </a:r>
          </a:p>
          <a:p>
            <a:pPr marL="342900" indent="-342900">
              <a:lnSpc>
                <a:spcPct val="200000"/>
              </a:lnSpc>
              <a:buAutoNum type="arabicPeriod"/>
            </a:pPr>
            <a:r>
              <a:rPr lang="en-GB" sz="2000" dirty="0"/>
              <a:t>What does my trust look like?</a:t>
            </a:r>
          </a:p>
          <a:p>
            <a:pPr marL="342900" indent="-342900">
              <a:lnSpc>
                <a:spcPct val="200000"/>
              </a:lnSpc>
              <a:buAutoNum type="arabicPeriod"/>
            </a:pPr>
            <a:r>
              <a:rPr lang="en-GB" sz="2000" b="1" dirty="0"/>
              <a:t>What is my role?</a:t>
            </a:r>
          </a:p>
          <a:p>
            <a:pPr marL="342900" indent="-342900">
              <a:lnSpc>
                <a:spcPct val="200000"/>
              </a:lnSpc>
              <a:buAutoNum type="arabicPeriod"/>
            </a:pPr>
            <a:r>
              <a:rPr lang="en-GB" sz="2000" dirty="0"/>
              <a:t>How do I carry out my role?</a:t>
            </a:r>
          </a:p>
          <a:p>
            <a:pPr marL="342900" indent="-342900">
              <a:lnSpc>
                <a:spcPct val="200000"/>
              </a:lnSpc>
              <a:buAutoNum type="arabicPeriod"/>
            </a:pPr>
            <a:r>
              <a:rPr lang="en-GB" sz="2000" dirty="0"/>
              <a:t>What type of information am I going to see?</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2</a:t>
            </a:fld>
            <a:endParaRPr lang="en-US" dirty="0"/>
          </a:p>
        </p:txBody>
      </p:sp>
      <p:pic>
        <p:nvPicPr>
          <p:cNvPr id="7" name="Picture 6">
            <a:extLst>
              <a:ext uri="{FF2B5EF4-FFF2-40B4-BE49-F238E27FC236}">
                <a16:creationId xmlns:a16="http://schemas.microsoft.com/office/drawing/2014/main" xmlns="" id="{0EE8DF1B-F169-F94E-AA4C-0A169E3AA0D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3.14 Mergers and acquisitions</a:t>
            </a:r>
          </a:p>
        </p:txBody>
      </p:sp>
      <p:sp>
        <p:nvSpPr>
          <p:cNvPr id="3" name="Content Placeholder 2"/>
          <p:cNvSpPr>
            <a:spLocks noGrp="1"/>
          </p:cNvSpPr>
          <p:nvPr>
            <p:ph idx="1"/>
          </p:nvPr>
        </p:nvSpPr>
        <p:spPr>
          <a:xfrm>
            <a:off x="228600" y="1433563"/>
            <a:ext cx="8674619" cy="3157904"/>
          </a:xfrm>
        </p:spPr>
        <p:txBody>
          <a:bodyPr>
            <a:noAutofit/>
          </a:bodyPr>
          <a:lstStyle/>
          <a:p>
            <a:pPr>
              <a:lnSpc>
                <a:spcPct val="90000"/>
              </a:lnSpc>
              <a:spcAft>
                <a:spcPts val="1200"/>
              </a:spcAft>
              <a:buFont typeface="Arial" panose="020B0604020202020204" pitchFamily="34" charset="0"/>
              <a:buChar char="•"/>
            </a:pPr>
            <a:r>
              <a:rPr lang="en-GB" sz="2000" dirty="0"/>
              <a:t>Mergers and acquisitions are specific types of significant transaction</a:t>
            </a:r>
          </a:p>
          <a:p>
            <a:pPr>
              <a:lnSpc>
                <a:spcPct val="90000"/>
              </a:lnSpc>
              <a:spcAft>
                <a:spcPts val="1200"/>
              </a:spcAft>
              <a:buFont typeface="Arial" panose="020B0604020202020204" pitchFamily="34" charset="0"/>
              <a:buChar char="•"/>
            </a:pPr>
            <a:r>
              <a:rPr lang="en-GB" sz="2000" dirty="0"/>
              <a:t>A merger is when two trusts or foundation trusts join together where </a:t>
            </a:r>
            <a:br>
              <a:rPr lang="en-GB" sz="2000" dirty="0"/>
            </a:br>
            <a:r>
              <a:rPr lang="en-GB" sz="2000" dirty="0"/>
              <a:t>the two boards merge as well as the organisations</a:t>
            </a:r>
          </a:p>
          <a:p>
            <a:pPr>
              <a:lnSpc>
                <a:spcPct val="90000"/>
              </a:lnSpc>
              <a:spcAft>
                <a:spcPts val="1200"/>
              </a:spcAft>
              <a:buFont typeface="Arial" panose="020B0604020202020204" pitchFamily="34" charset="0"/>
              <a:buChar char="•"/>
            </a:pPr>
            <a:r>
              <a:rPr lang="en-GB" sz="2000" dirty="0"/>
              <a:t>An acquisition is when one trust or foundation trust takes over another </a:t>
            </a:r>
            <a:br>
              <a:rPr lang="en-GB" sz="2000" dirty="0"/>
            </a:br>
            <a:r>
              <a:rPr lang="en-GB" sz="2000" dirty="0"/>
              <a:t>and the acquiring board takes over the role of running the new organisation</a:t>
            </a:r>
          </a:p>
          <a:p>
            <a:pPr lvl="1">
              <a:buFont typeface="Arial" panose="020B0604020202020204" pitchFamily="34" charset="0"/>
              <a:buChar char="•"/>
            </a:pPr>
            <a:endParaRPr lang="en-GB" dirty="0"/>
          </a:p>
          <a:p>
            <a:pPr>
              <a:buFont typeface="Arial" panose="020B0604020202020204" pitchFamily="34" charset="0"/>
              <a:buChar char="•"/>
            </a:pPr>
            <a:endParaRPr lang="en-GB" sz="2000" dirty="0"/>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20</a:t>
            </a:fld>
            <a:endParaRPr lang="en-US"/>
          </a:p>
        </p:txBody>
      </p:sp>
      <p:pic>
        <p:nvPicPr>
          <p:cNvPr id="8" name="Picture 7">
            <a:extLst>
              <a:ext uri="{FF2B5EF4-FFF2-40B4-BE49-F238E27FC236}">
                <a16:creationId xmlns:a16="http://schemas.microsoft.com/office/drawing/2014/main" xmlns="" id="{8D89D5BD-A70B-2746-93CB-53FACADA19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18860602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3.14 Mergers and acquisitions</a:t>
            </a:r>
          </a:p>
        </p:txBody>
      </p:sp>
      <p:sp>
        <p:nvSpPr>
          <p:cNvPr id="3" name="Content Placeholder 2"/>
          <p:cNvSpPr>
            <a:spLocks noGrp="1"/>
          </p:cNvSpPr>
          <p:nvPr>
            <p:ph idx="1"/>
          </p:nvPr>
        </p:nvSpPr>
        <p:spPr>
          <a:xfrm>
            <a:off x="228601" y="1433563"/>
            <a:ext cx="8143672" cy="3157904"/>
          </a:xfrm>
        </p:spPr>
        <p:txBody>
          <a:bodyPr>
            <a:noAutofit/>
          </a:bodyPr>
          <a:lstStyle/>
          <a:p>
            <a:pPr>
              <a:lnSpc>
                <a:spcPct val="90000"/>
              </a:lnSpc>
              <a:spcAft>
                <a:spcPts val="1200"/>
              </a:spcAft>
              <a:buFont typeface="Arial" panose="020B0604020202020204" pitchFamily="34" charset="0"/>
              <a:buChar char="•"/>
            </a:pPr>
            <a:r>
              <a:rPr lang="en-GB" sz="2000" dirty="0"/>
              <a:t>Similarly, a separation is the splitting off of a substantial part of a trust, either for transfer to another organisation or into dissolution</a:t>
            </a:r>
          </a:p>
          <a:p>
            <a:pPr>
              <a:lnSpc>
                <a:spcPct val="90000"/>
              </a:lnSpc>
              <a:spcAft>
                <a:spcPts val="1200"/>
              </a:spcAft>
              <a:buFont typeface="Arial" panose="020B0604020202020204" pitchFamily="34" charset="0"/>
              <a:buChar char="•"/>
            </a:pPr>
            <a:r>
              <a:rPr lang="en-GB" sz="2000" dirty="0"/>
              <a:t>Dissolution involves the complete termination of a whole trust</a:t>
            </a:r>
          </a:p>
          <a:p>
            <a:pPr>
              <a:lnSpc>
                <a:spcPct val="90000"/>
              </a:lnSpc>
              <a:spcAft>
                <a:spcPts val="1200"/>
              </a:spcAft>
              <a:buFont typeface="Arial" panose="020B0604020202020204" pitchFamily="34" charset="0"/>
              <a:buChar char="•"/>
            </a:pPr>
            <a:r>
              <a:rPr lang="en-GB" sz="2000" dirty="0"/>
              <a:t>More than half of all governors need to approve an application by a trust for a merger, acquisition, separation or dissolution. </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21</a:t>
            </a:fld>
            <a:endParaRPr lang="en-US"/>
          </a:p>
        </p:txBody>
      </p:sp>
      <p:pic>
        <p:nvPicPr>
          <p:cNvPr id="8" name="Picture 7">
            <a:extLst>
              <a:ext uri="{FF2B5EF4-FFF2-40B4-BE49-F238E27FC236}">
                <a16:creationId xmlns:a16="http://schemas.microsoft.com/office/drawing/2014/main" xmlns="" id="{2A49C5C1-D164-244A-9401-24417B82ED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22259146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3.15 Changes to the constitution</a:t>
            </a:r>
          </a:p>
        </p:txBody>
      </p:sp>
      <p:sp>
        <p:nvSpPr>
          <p:cNvPr id="3" name="Content Placeholder 2"/>
          <p:cNvSpPr>
            <a:spLocks noGrp="1"/>
          </p:cNvSpPr>
          <p:nvPr>
            <p:ph idx="1"/>
          </p:nvPr>
        </p:nvSpPr>
        <p:spPr>
          <a:xfrm>
            <a:off x="228600" y="1433563"/>
            <a:ext cx="8674619" cy="3157904"/>
          </a:xfrm>
        </p:spPr>
        <p:txBody>
          <a:bodyPr>
            <a:noAutofit/>
          </a:bodyPr>
          <a:lstStyle/>
          <a:p>
            <a:pPr>
              <a:lnSpc>
                <a:spcPct val="90000"/>
              </a:lnSpc>
              <a:spcAft>
                <a:spcPts val="1200"/>
              </a:spcAft>
              <a:buFont typeface="Arial" panose="020B0604020202020204" pitchFamily="34" charset="0"/>
              <a:buChar char="•"/>
            </a:pPr>
            <a:r>
              <a:rPr lang="en-GB" sz="2000" dirty="0"/>
              <a:t>Every FT has a constitution which sets out the purpose of the trust </a:t>
            </a:r>
            <a:br>
              <a:rPr lang="en-GB" sz="2000" dirty="0"/>
            </a:br>
            <a:r>
              <a:rPr lang="en-GB" sz="2000" dirty="0"/>
              <a:t>and how it will be governed</a:t>
            </a:r>
          </a:p>
          <a:p>
            <a:pPr>
              <a:lnSpc>
                <a:spcPct val="90000"/>
              </a:lnSpc>
              <a:spcAft>
                <a:spcPts val="1200"/>
              </a:spcAft>
              <a:buFont typeface="Arial" panose="020B0604020202020204" pitchFamily="34" charset="0"/>
              <a:buChar char="•"/>
            </a:pPr>
            <a:r>
              <a:rPr lang="en-GB" sz="2000" dirty="0"/>
              <a:t>The overarching NHS constitution often shapes this </a:t>
            </a:r>
          </a:p>
          <a:p>
            <a:pPr>
              <a:lnSpc>
                <a:spcPct val="90000"/>
              </a:lnSpc>
              <a:spcAft>
                <a:spcPts val="1200"/>
              </a:spcAft>
              <a:buFont typeface="Arial" panose="020B0604020202020204" pitchFamily="34" charset="0"/>
              <a:buChar char="•"/>
            </a:pPr>
            <a:r>
              <a:rPr lang="en-GB" sz="2000" dirty="0"/>
              <a:t>Any changes to the constitution must be agreed by both the board </a:t>
            </a:r>
            <a:br>
              <a:rPr lang="en-GB" sz="2000" dirty="0"/>
            </a:br>
            <a:r>
              <a:rPr lang="en-GB" sz="2000" dirty="0"/>
              <a:t>and the council of governors</a:t>
            </a:r>
          </a:p>
          <a:p>
            <a:pPr>
              <a:lnSpc>
                <a:spcPct val="90000"/>
              </a:lnSpc>
              <a:spcAft>
                <a:spcPts val="1200"/>
              </a:spcAft>
              <a:buFont typeface="Arial" panose="020B0604020202020204" pitchFamily="34" charset="0"/>
              <a:buChar char="•"/>
            </a:pPr>
            <a:r>
              <a:rPr lang="en-GB" sz="2000" dirty="0"/>
              <a:t>If there is a change to the constitution which affects the rule of the council, </a:t>
            </a:r>
            <a:br>
              <a:rPr lang="en-GB" sz="2000" dirty="0"/>
            </a:br>
            <a:r>
              <a:rPr lang="en-GB" sz="2000" dirty="0"/>
              <a:t>this must be presented at the next annual members’ meeting</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22</a:t>
            </a:fld>
            <a:endParaRPr lang="en-US"/>
          </a:p>
        </p:txBody>
      </p:sp>
      <p:pic>
        <p:nvPicPr>
          <p:cNvPr id="8" name="Picture 7">
            <a:extLst>
              <a:ext uri="{FF2B5EF4-FFF2-40B4-BE49-F238E27FC236}">
                <a16:creationId xmlns:a16="http://schemas.microsoft.com/office/drawing/2014/main" xmlns="" id="{ABD709EA-F9C6-F940-8E90-DCE3BCBEF5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17575194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3.16 Expressing a view on plans</a:t>
            </a:r>
          </a:p>
        </p:txBody>
      </p:sp>
      <p:sp>
        <p:nvSpPr>
          <p:cNvPr id="3" name="Content Placeholder 2"/>
          <p:cNvSpPr>
            <a:spLocks noGrp="1"/>
          </p:cNvSpPr>
          <p:nvPr>
            <p:ph idx="1"/>
          </p:nvPr>
        </p:nvSpPr>
        <p:spPr>
          <a:xfrm>
            <a:off x="228600" y="1433562"/>
            <a:ext cx="8674619" cy="3504209"/>
          </a:xfrm>
        </p:spPr>
        <p:txBody>
          <a:bodyPr>
            <a:noAutofit/>
          </a:bodyPr>
          <a:lstStyle/>
          <a:p>
            <a:pPr>
              <a:lnSpc>
                <a:spcPct val="90000"/>
              </a:lnSpc>
              <a:spcAft>
                <a:spcPts val="1200"/>
              </a:spcAft>
              <a:buFont typeface="Arial" panose="020B0604020202020204" pitchFamily="34" charset="0"/>
              <a:buChar char="•"/>
            </a:pPr>
            <a:r>
              <a:rPr lang="en-GB" sz="2000" dirty="0"/>
              <a:t>Each year every foundation trust must set out details of its forward operational and strategic plans for the trust</a:t>
            </a:r>
          </a:p>
          <a:p>
            <a:pPr>
              <a:lnSpc>
                <a:spcPct val="90000"/>
              </a:lnSpc>
              <a:spcAft>
                <a:spcPts val="1200"/>
              </a:spcAft>
              <a:buFont typeface="Arial" panose="020B0604020202020204" pitchFamily="34" charset="0"/>
              <a:buChar char="•"/>
            </a:pPr>
            <a:r>
              <a:rPr lang="en-GB" sz="2000" dirty="0"/>
              <a:t>NHS England issues annual forward planning guidance and requirements.</a:t>
            </a:r>
          </a:p>
          <a:p>
            <a:pPr>
              <a:lnSpc>
                <a:spcPct val="90000"/>
              </a:lnSpc>
              <a:spcAft>
                <a:spcPts val="600"/>
              </a:spcAft>
              <a:buFont typeface="Arial" panose="020B0604020202020204" pitchFamily="34" charset="0"/>
              <a:buChar char="•"/>
            </a:pPr>
            <a:r>
              <a:rPr lang="en-GB" sz="2000" dirty="0"/>
              <a:t>The plans must include details of:</a:t>
            </a:r>
          </a:p>
          <a:p>
            <a:pPr lvl="1">
              <a:lnSpc>
                <a:spcPct val="90000"/>
              </a:lnSpc>
              <a:buFont typeface="Arial" panose="020B0604020202020204" pitchFamily="34" charset="0"/>
              <a:buChar char="•"/>
            </a:pPr>
            <a:r>
              <a:rPr lang="en-GB" dirty="0"/>
              <a:t>the local system-wide operating plan </a:t>
            </a:r>
          </a:p>
          <a:p>
            <a:pPr lvl="1">
              <a:lnSpc>
                <a:spcPct val="90000"/>
              </a:lnSpc>
              <a:buFont typeface="Arial" panose="020B0604020202020204" pitchFamily="34" charset="0"/>
              <a:buChar char="•"/>
            </a:pPr>
            <a:r>
              <a:rPr lang="en-GB" dirty="0"/>
              <a:t>activity and capacity planning </a:t>
            </a:r>
          </a:p>
          <a:p>
            <a:pPr lvl="1">
              <a:lnSpc>
                <a:spcPct val="90000"/>
              </a:lnSpc>
              <a:buFont typeface="Arial" panose="020B0604020202020204" pitchFamily="34" charset="0"/>
              <a:buChar char="•"/>
            </a:pPr>
            <a:r>
              <a:rPr lang="en-GB" dirty="0"/>
              <a:t>quality planning </a:t>
            </a:r>
          </a:p>
          <a:p>
            <a:pPr lvl="1">
              <a:lnSpc>
                <a:spcPct val="90000"/>
              </a:lnSpc>
              <a:buFont typeface="Arial" panose="020B0604020202020204" pitchFamily="34" charset="0"/>
              <a:buChar char="•"/>
            </a:pPr>
            <a:r>
              <a:rPr lang="en-GB" dirty="0"/>
              <a:t>workforce planning </a:t>
            </a:r>
          </a:p>
          <a:p>
            <a:pPr lvl="1">
              <a:lnSpc>
                <a:spcPct val="90000"/>
              </a:lnSpc>
              <a:buFont typeface="Arial" panose="020B0604020202020204" pitchFamily="34" charset="0"/>
              <a:buChar char="•"/>
            </a:pPr>
            <a:r>
              <a:rPr lang="en-GB" dirty="0"/>
              <a:t>finance</a:t>
            </a:r>
          </a:p>
          <a:p>
            <a:pPr lvl="1">
              <a:lnSpc>
                <a:spcPct val="90000"/>
              </a:lnSpc>
              <a:buFont typeface="Arial" panose="020B0604020202020204" pitchFamily="34" charset="0"/>
              <a:buChar char="•"/>
            </a:pPr>
            <a:r>
              <a:rPr lang="en-GB" dirty="0"/>
              <a:t>risk management </a:t>
            </a:r>
          </a:p>
          <a:p>
            <a:pPr lvl="1">
              <a:lnSpc>
                <a:spcPct val="90000"/>
              </a:lnSpc>
              <a:buFont typeface="Arial" panose="020B0604020202020204" pitchFamily="34" charset="0"/>
              <a:buChar char="•"/>
            </a:pPr>
            <a:r>
              <a:rPr lang="en-GB" dirty="0"/>
              <a:t>membership and elections </a:t>
            </a:r>
          </a:p>
          <a:p>
            <a:pPr>
              <a:buFont typeface="Arial" panose="020B0604020202020204" pitchFamily="34" charset="0"/>
              <a:buChar char="•"/>
            </a:pPr>
            <a:endParaRPr lang="en-GB" sz="2000" dirty="0"/>
          </a:p>
          <a:p>
            <a:endParaRPr lang="en-GB" sz="2000" dirty="0"/>
          </a:p>
          <a:p>
            <a:endParaRPr lang="en-GB" sz="2000" dirty="0"/>
          </a:p>
          <a:p>
            <a:pPr marL="0" indent="0">
              <a:buNone/>
            </a:pPr>
            <a:endParaRPr lang="en-GB" sz="2000" dirty="0"/>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23</a:t>
            </a:fld>
            <a:endParaRPr lang="en-US"/>
          </a:p>
        </p:txBody>
      </p:sp>
      <p:pic>
        <p:nvPicPr>
          <p:cNvPr id="8" name="Picture 7">
            <a:extLst>
              <a:ext uri="{FF2B5EF4-FFF2-40B4-BE49-F238E27FC236}">
                <a16:creationId xmlns:a16="http://schemas.microsoft.com/office/drawing/2014/main" xmlns="" id="{9A00DFF2-33E0-CC49-92A2-016DEE5AF8E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34732319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3.16 Expressing a view on plans</a:t>
            </a:r>
          </a:p>
        </p:txBody>
      </p:sp>
      <p:sp>
        <p:nvSpPr>
          <p:cNvPr id="3" name="Content Placeholder 2"/>
          <p:cNvSpPr>
            <a:spLocks noGrp="1"/>
          </p:cNvSpPr>
          <p:nvPr>
            <p:ph idx="1"/>
          </p:nvPr>
        </p:nvSpPr>
        <p:spPr>
          <a:xfrm>
            <a:off x="228600" y="1441312"/>
            <a:ext cx="8674619" cy="3157904"/>
          </a:xfrm>
        </p:spPr>
        <p:txBody>
          <a:bodyPr>
            <a:noAutofit/>
          </a:bodyPr>
          <a:lstStyle/>
          <a:p>
            <a:pPr>
              <a:lnSpc>
                <a:spcPct val="90000"/>
              </a:lnSpc>
              <a:spcAft>
                <a:spcPts val="1200"/>
              </a:spcAft>
              <a:buFont typeface="Arial" panose="020B0604020202020204" pitchFamily="34" charset="0"/>
              <a:buChar char="•"/>
            </a:pPr>
            <a:r>
              <a:rPr lang="en-GB" sz="2000" dirty="0"/>
              <a:t>Forward plans must have regard for the governor views</a:t>
            </a:r>
          </a:p>
          <a:p>
            <a:pPr>
              <a:lnSpc>
                <a:spcPct val="90000"/>
              </a:lnSpc>
              <a:spcAft>
                <a:spcPts val="1200"/>
              </a:spcAft>
              <a:buFont typeface="Arial" panose="020B0604020202020204" pitchFamily="34" charset="0"/>
              <a:buChar char="•"/>
            </a:pPr>
            <a:r>
              <a:rPr lang="en-GB" sz="2000" dirty="0"/>
              <a:t>Governors have the opportunity to express a view on the plans, </a:t>
            </a:r>
            <a:br>
              <a:rPr lang="en-GB" sz="2000" dirty="0"/>
            </a:br>
            <a:r>
              <a:rPr lang="en-GB" sz="2000" dirty="0"/>
              <a:t>but don’t approve them</a:t>
            </a:r>
          </a:p>
          <a:p>
            <a:pPr marL="457200" indent="-457200">
              <a:buClr>
                <a:schemeClr val="tx1">
                  <a:lumMod val="50000"/>
                  <a:lumOff val="50000"/>
                </a:schemeClr>
              </a:buClr>
              <a:buFont typeface="Calibri" pitchFamily="34" charset="0"/>
              <a:buChar char="‒"/>
            </a:pPr>
            <a:endParaRPr lang="en-GB" sz="2000" dirty="0"/>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24</a:t>
            </a:fld>
            <a:endParaRPr lang="en-US"/>
          </a:p>
        </p:txBody>
      </p:sp>
      <p:pic>
        <p:nvPicPr>
          <p:cNvPr id="8" name="Picture 7">
            <a:extLst>
              <a:ext uri="{FF2B5EF4-FFF2-40B4-BE49-F238E27FC236}">
                <a16:creationId xmlns:a16="http://schemas.microsoft.com/office/drawing/2014/main" xmlns="" id="{BD18E785-75CE-DA4F-BA12-04CFAD8F6F7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31163298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3.17 Receiving the annual report </a:t>
            </a:r>
            <a:r>
              <a:rPr lang="en-US" sz="2000" dirty="0">
                <a:solidFill>
                  <a:srgbClr val="00633F"/>
                </a:solidFill>
              </a:rPr>
              <a:t>(</a:t>
            </a:r>
            <a:r>
              <a:rPr lang="en-US" sz="2000" dirty="0" err="1">
                <a:solidFill>
                  <a:srgbClr val="00633F"/>
                </a:solidFill>
              </a:rPr>
              <a:t>cont</a:t>
            </a:r>
            <a:r>
              <a:rPr lang="en-US" sz="2000" dirty="0">
                <a:solidFill>
                  <a:srgbClr val="00633F"/>
                </a:solidFill>
              </a:rPr>
              <a:t>)</a:t>
            </a:r>
          </a:p>
        </p:txBody>
      </p:sp>
      <p:sp>
        <p:nvSpPr>
          <p:cNvPr id="3" name="Content Placeholder 2"/>
          <p:cNvSpPr>
            <a:spLocks noGrp="1"/>
          </p:cNvSpPr>
          <p:nvPr>
            <p:ph idx="1"/>
          </p:nvPr>
        </p:nvSpPr>
        <p:spPr>
          <a:xfrm>
            <a:off x="228600" y="1433563"/>
            <a:ext cx="8674619" cy="3157904"/>
          </a:xfrm>
        </p:spPr>
        <p:txBody>
          <a:bodyPr>
            <a:noAutofit/>
          </a:bodyPr>
          <a:lstStyle/>
          <a:p>
            <a:pPr>
              <a:lnSpc>
                <a:spcPct val="90000"/>
              </a:lnSpc>
              <a:spcAft>
                <a:spcPts val="1200"/>
              </a:spcAft>
              <a:buFont typeface="Arial" panose="020B0604020202020204" pitchFamily="34" charset="0"/>
              <a:buChar char="•"/>
            </a:pPr>
            <a:r>
              <a:rPr lang="en-GB" sz="2000" dirty="0"/>
              <a:t>The council of governors is legally entitled to a copy of the annual report </a:t>
            </a:r>
            <a:br>
              <a:rPr lang="en-GB" sz="2000" dirty="0"/>
            </a:br>
            <a:r>
              <a:rPr lang="en-GB" sz="2000" dirty="0"/>
              <a:t>and accounts, together with any auditor’s report on them</a:t>
            </a:r>
          </a:p>
          <a:p>
            <a:pPr>
              <a:lnSpc>
                <a:spcPct val="90000"/>
              </a:lnSpc>
              <a:spcAft>
                <a:spcPts val="300"/>
              </a:spcAft>
              <a:buFont typeface="Arial" panose="020B0604020202020204" pitchFamily="34" charset="0"/>
              <a:buChar char="•"/>
            </a:pPr>
            <a:r>
              <a:rPr lang="en-GB" sz="2000" dirty="0"/>
              <a:t>The trust may not give the report to the governors however, until after it has been laid before parliament</a:t>
            </a:r>
          </a:p>
          <a:p>
            <a:pPr lvl="1">
              <a:lnSpc>
                <a:spcPct val="90000"/>
              </a:lnSpc>
              <a:spcAft>
                <a:spcPts val="1200"/>
              </a:spcAft>
              <a:buFont typeface="Arial" panose="020B0604020202020204" pitchFamily="34" charset="0"/>
              <a:buChar char="•"/>
            </a:pPr>
            <a:r>
              <a:rPr lang="en-GB" dirty="0"/>
              <a:t>This is a legal requirement which covers all foundation trusts</a:t>
            </a:r>
          </a:p>
          <a:p>
            <a:pPr>
              <a:lnSpc>
                <a:spcPct val="90000"/>
              </a:lnSpc>
              <a:spcAft>
                <a:spcPts val="300"/>
              </a:spcAft>
              <a:buFont typeface="Arial" panose="020B0604020202020204" pitchFamily="34" charset="0"/>
              <a:buChar char="•"/>
            </a:pPr>
            <a:r>
              <a:rPr lang="en-GB" sz="2000" smtClean="0"/>
              <a:t>Content </a:t>
            </a:r>
            <a:r>
              <a:rPr lang="en-GB" sz="2000" dirty="0"/>
              <a:t>of the report </a:t>
            </a:r>
            <a:r>
              <a:rPr lang="en-GB" sz="2000"/>
              <a:t>and </a:t>
            </a:r>
            <a:r>
              <a:rPr lang="en-GB" sz="2000" smtClean="0"/>
              <a:t>accounts is heavily </a:t>
            </a:r>
            <a:r>
              <a:rPr lang="en-GB" sz="2000" dirty="0"/>
              <a:t>prescribed by NHS Improvement</a:t>
            </a:r>
          </a:p>
          <a:p>
            <a:pPr lvl="1">
              <a:lnSpc>
                <a:spcPct val="90000"/>
              </a:lnSpc>
              <a:spcAft>
                <a:spcPts val="600"/>
              </a:spcAft>
              <a:buFont typeface="Arial" panose="020B0604020202020204" pitchFamily="34" charset="0"/>
              <a:buChar char="•"/>
            </a:pPr>
            <a:r>
              <a:rPr lang="en-GB" dirty="0"/>
              <a:t>Some trusts produce a summary for easier public consumption</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25</a:t>
            </a:fld>
            <a:endParaRPr lang="en-US"/>
          </a:p>
        </p:txBody>
      </p:sp>
      <p:pic>
        <p:nvPicPr>
          <p:cNvPr id="8" name="Picture 7">
            <a:extLst>
              <a:ext uri="{FF2B5EF4-FFF2-40B4-BE49-F238E27FC236}">
                <a16:creationId xmlns:a16="http://schemas.microsoft.com/office/drawing/2014/main" xmlns="" id="{75B608C3-37BC-514E-BB0D-3D5F9EAD2C8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36305752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3.17 Receiving the annual report </a:t>
            </a:r>
            <a:r>
              <a:rPr lang="en-US" sz="2000" dirty="0">
                <a:solidFill>
                  <a:srgbClr val="00633F"/>
                </a:solidFill>
              </a:rPr>
              <a:t>(</a:t>
            </a:r>
            <a:r>
              <a:rPr lang="en-US" sz="2000" dirty="0" err="1">
                <a:solidFill>
                  <a:srgbClr val="00633F"/>
                </a:solidFill>
              </a:rPr>
              <a:t>cont</a:t>
            </a:r>
            <a:r>
              <a:rPr lang="en-US" sz="2000" dirty="0">
                <a:solidFill>
                  <a:srgbClr val="00633F"/>
                </a:solidFill>
              </a:rPr>
              <a:t>)</a:t>
            </a:r>
            <a:endParaRPr lang="en-US" sz="2800" dirty="0">
              <a:solidFill>
                <a:srgbClr val="00633F"/>
              </a:solidFill>
            </a:endParaRPr>
          </a:p>
        </p:txBody>
      </p:sp>
      <p:sp>
        <p:nvSpPr>
          <p:cNvPr id="3" name="Content Placeholder 2"/>
          <p:cNvSpPr>
            <a:spLocks noGrp="1"/>
          </p:cNvSpPr>
          <p:nvPr>
            <p:ph idx="1"/>
          </p:nvPr>
        </p:nvSpPr>
        <p:spPr>
          <a:xfrm>
            <a:off x="228600" y="1433563"/>
            <a:ext cx="8674619" cy="3157904"/>
          </a:xfrm>
        </p:spPr>
        <p:txBody>
          <a:bodyPr>
            <a:noAutofit/>
          </a:bodyPr>
          <a:lstStyle/>
          <a:p>
            <a:pPr>
              <a:lnSpc>
                <a:spcPct val="90000"/>
              </a:lnSpc>
              <a:spcAft>
                <a:spcPts val="1200"/>
              </a:spcAft>
              <a:buFont typeface="Arial" panose="020B0604020202020204" pitchFamily="34" charset="0"/>
              <a:buChar char="•"/>
            </a:pPr>
            <a:r>
              <a:rPr lang="en-GB" sz="2000" dirty="0"/>
              <a:t>The annual report and accounts must also be presented by a director to the membership of the trust at the annual members’ meeting </a:t>
            </a:r>
          </a:p>
          <a:p>
            <a:pPr>
              <a:lnSpc>
                <a:spcPct val="90000"/>
              </a:lnSpc>
              <a:spcAft>
                <a:spcPts val="1200"/>
              </a:spcAft>
              <a:buFont typeface="Arial" panose="020B0604020202020204" pitchFamily="34" charset="0"/>
              <a:buChar char="•"/>
            </a:pPr>
            <a:r>
              <a:rPr lang="en-GB" sz="2000" dirty="0"/>
              <a:t>The documents will usually be presented to the council of governors before the annual members’ meeting</a:t>
            </a:r>
          </a:p>
          <a:p>
            <a:pPr>
              <a:lnSpc>
                <a:spcPct val="90000"/>
              </a:lnSpc>
              <a:spcAft>
                <a:spcPts val="1200"/>
              </a:spcAft>
              <a:buFont typeface="Arial" panose="020B0604020202020204" pitchFamily="34" charset="0"/>
              <a:buChar char="•"/>
            </a:pPr>
            <a:r>
              <a:rPr lang="en-GB" sz="2000" dirty="0"/>
              <a:t>Governors can make comments about the report and accounts, but the trust is not obliged to reflect them in the presentation  </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26</a:t>
            </a:fld>
            <a:endParaRPr lang="en-US"/>
          </a:p>
        </p:txBody>
      </p:sp>
      <p:pic>
        <p:nvPicPr>
          <p:cNvPr id="8" name="Picture 7">
            <a:extLst>
              <a:ext uri="{FF2B5EF4-FFF2-40B4-BE49-F238E27FC236}">
                <a16:creationId xmlns:a16="http://schemas.microsoft.com/office/drawing/2014/main" xmlns="" id="{BEA4AB5B-7B4D-FB40-9728-97EF0DC140C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14447696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3.18 Non-statutory functions</a:t>
            </a:r>
          </a:p>
        </p:txBody>
      </p:sp>
      <p:sp>
        <p:nvSpPr>
          <p:cNvPr id="3" name="Content Placeholder 2"/>
          <p:cNvSpPr>
            <a:spLocks noGrp="1"/>
          </p:cNvSpPr>
          <p:nvPr>
            <p:ph idx="1"/>
          </p:nvPr>
        </p:nvSpPr>
        <p:spPr>
          <a:xfrm>
            <a:off x="228600" y="1433563"/>
            <a:ext cx="8674619" cy="3157904"/>
          </a:xfrm>
        </p:spPr>
        <p:txBody>
          <a:bodyPr>
            <a:noAutofit/>
          </a:bodyPr>
          <a:lstStyle/>
          <a:p>
            <a:pPr>
              <a:lnSpc>
                <a:spcPct val="90000"/>
              </a:lnSpc>
              <a:spcAft>
                <a:spcPts val="1200"/>
              </a:spcAft>
              <a:buFont typeface="Arial" panose="020B0604020202020204" pitchFamily="34" charset="0"/>
              <a:buChar char="•"/>
            </a:pPr>
            <a:r>
              <a:rPr lang="en-GB" sz="2000" dirty="0"/>
              <a:t>Each trust will have arrangements and processes in place to enable governors </a:t>
            </a:r>
            <a:br>
              <a:rPr lang="en-GB" sz="2000" dirty="0"/>
            </a:br>
            <a:r>
              <a:rPr lang="en-GB" sz="2000" dirty="0"/>
              <a:t>to engage with patients, members and the board</a:t>
            </a:r>
          </a:p>
          <a:p>
            <a:pPr>
              <a:lnSpc>
                <a:spcPct val="90000"/>
              </a:lnSpc>
              <a:spcAft>
                <a:spcPts val="1200"/>
              </a:spcAft>
              <a:buFont typeface="Arial" panose="020B0604020202020204" pitchFamily="34" charset="0"/>
              <a:buChar char="•"/>
            </a:pPr>
            <a:r>
              <a:rPr lang="en-GB" sz="2000" dirty="0"/>
              <a:t>The systems help governors to represent their electorates to the trust and to champion the trust in the community</a:t>
            </a:r>
          </a:p>
          <a:p>
            <a:pPr>
              <a:lnSpc>
                <a:spcPct val="90000"/>
              </a:lnSpc>
              <a:spcAft>
                <a:spcPts val="300"/>
              </a:spcAft>
              <a:buFont typeface="Arial" panose="020B0604020202020204" pitchFamily="34" charset="0"/>
              <a:buChar char="•"/>
            </a:pPr>
            <a:r>
              <a:rPr lang="en-GB" sz="2000" dirty="0"/>
              <a:t>In carrying out these functions, governors should ensure that they comply with relevant legislation or policies, e.g.</a:t>
            </a:r>
          </a:p>
          <a:p>
            <a:pPr lvl="1">
              <a:lnSpc>
                <a:spcPct val="90000"/>
              </a:lnSpc>
              <a:spcAft>
                <a:spcPts val="300"/>
              </a:spcAft>
              <a:buFont typeface="Arial" panose="020B0604020202020204" pitchFamily="34" charset="0"/>
              <a:buChar char="•"/>
            </a:pPr>
            <a:r>
              <a:rPr lang="en-GB" dirty="0"/>
              <a:t>infection control</a:t>
            </a:r>
          </a:p>
          <a:p>
            <a:pPr lvl="1">
              <a:lnSpc>
                <a:spcPct val="90000"/>
              </a:lnSpc>
              <a:spcAft>
                <a:spcPts val="300"/>
              </a:spcAft>
              <a:buFont typeface="Arial" panose="020B0604020202020204" pitchFamily="34" charset="0"/>
              <a:buChar char="•"/>
            </a:pPr>
            <a:r>
              <a:rPr lang="en-GB" dirty="0"/>
              <a:t>information governance</a:t>
            </a:r>
          </a:p>
          <a:p>
            <a:pPr lvl="1">
              <a:lnSpc>
                <a:spcPct val="90000"/>
              </a:lnSpc>
              <a:spcAft>
                <a:spcPts val="300"/>
              </a:spcAft>
              <a:buFont typeface="Arial" panose="020B0604020202020204" pitchFamily="34" charset="0"/>
              <a:buChar char="•"/>
            </a:pPr>
            <a:r>
              <a:rPr lang="en-GB" dirty="0"/>
              <a:t>health and safety </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a:xfrm>
            <a:off x="6553200" y="4767264"/>
            <a:ext cx="2410408" cy="273844"/>
          </a:xfrm>
        </p:spPr>
        <p:txBody>
          <a:bodyPr/>
          <a:lstStyle/>
          <a:p>
            <a:fld id="{4C4AFE59-3830-674D-8C76-C2A107404CE7}" type="slidenum">
              <a:rPr lang="en-US" smtClean="0"/>
              <a:pPr/>
              <a:t>27</a:t>
            </a:fld>
            <a:endParaRPr lang="en-US" dirty="0"/>
          </a:p>
        </p:txBody>
      </p:sp>
      <p:pic>
        <p:nvPicPr>
          <p:cNvPr id="8" name="Picture 7">
            <a:extLst>
              <a:ext uri="{FF2B5EF4-FFF2-40B4-BE49-F238E27FC236}">
                <a16:creationId xmlns:a16="http://schemas.microsoft.com/office/drawing/2014/main" xmlns="" id="{79F35722-B9AF-7F4B-AD1C-E8ADE716B6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24232846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a:extLst>
              <a:ext uri="{FF2B5EF4-FFF2-40B4-BE49-F238E27FC236}">
                <a16:creationId xmlns:a16="http://schemas.microsoft.com/office/drawing/2014/main" xmlns="" id="{1156F2A9-FD02-364C-A20A-9C4CE05414C5}"/>
              </a:ext>
            </a:extLst>
          </p:cNvPr>
          <p:cNvSpPr>
            <a:spLocks noGrp="1"/>
          </p:cNvSpPr>
          <p:nvPr>
            <p:ph type="sldNum" sz="quarter" idx="12"/>
          </p:nvPr>
        </p:nvSpPr>
        <p:spPr>
          <a:xfrm>
            <a:off x="6553200" y="4767264"/>
            <a:ext cx="2410408" cy="273844"/>
          </a:xfrm>
        </p:spPr>
        <p:txBody>
          <a:bodyPr/>
          <a:lstStyle/>
          <a:p>
            <a:fld id="{4C4AFE59-3830-674D-8C76-C2A107404CE7}" type="slidenum">
              <a:rPr lang="en-US" smtClean="0"/>
              <a:pPr/>
              <a:t>28</a:t>
            </a:fld>
            <a:endParaRPr lang="en-US" dirty="0"/>
          </a:p>
        </p:txBody>
      </p:sp>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Reflection questions</a:t>
            </a:r>
          </a:p>
        </p:txBody>
      </p:sp>
      <p:sp>
        <p:nvSpPr>
          <p:cNvPr id="3" name="Content Placeholder 2"/>
          <p:cNvSpPr>
            <a:spLocks noGrp="1"/>
          </p:cNvSpPr>
          <p:nvPr>
            <p:ph idx="1"/>
          </p:nvPr>
        </p:nvSpPr>
        <p:spPr>
          <a:xfrm>
            <a:off x="228600" y="1433563"/>
            <a:ext cx="8674619" cy="3157904"/>
          </a:xfrm>
        </p:spPr>
        <p:txBody>
          <a:bodyPr>
            <a:noAutofit/>
          </a:bodyPr>
          <a:lstStyle/>
          <a:p>
            <a:pPr marL="270000" indent="-270000">
              <a:lnSpc>
                <a:spcPct val="90000"/>
              </a:lnSpc>
              <a:spcAft>
                <a:spcPts val="1200"/>
              </a:spcAft>
              <a:buFont typeface="+mj-lt"/>
              <a:buAutoNum type="arabicPeriod"/>
            </a:pPr>
            <a:r>
              <a:rPr lang="en-GB" sz="2000" dirty="0"/>
              <a:t>Are you aware of the different types of governor? </a:t>
            </a:r>
            <a:br>
              <a:rPr lang="en-GB" sz="2000" dirty="0"/>
            </a:br>
            <a:r>
              <a:rPr lang="en-GB" sz="2000" dirty="0"/>
              <a:t>How similar or different are their roles?</a:t>
            </a:r>
          </a:p>
          <a:p>
            <a:pPr marL="270000" indent="-270000">
              <a:lnSpc>
                <a:spcPct val="90000"/>
              </a:lnSpc>
              <a:spcAft>
                <a:spcPts val="1200"/>
              </a:spcAft>
              <a:buFont typeface="+mj-lt"/>
              <a:buAutoNum type="arabicPeriod"/>
            </a:pPr>
            <a:r>
              <a:rPr lang="en-GB" sz="2000" dirty="0"/>
              <a:t>Do you understand your duties as a governor? </a:t>
            </a:r>
          </a:p>
          <a:p>
            <a:pPr marL="270000" indent="-270000">
              <a:lnSpc>
                <a:spcPct val="90000"/>
              </a:lnSpc>
              <a:spcAft>
                <a:spcPts val="1200"/>
              </a:spcAft>
              <a:buFont typeface="+mj-lt"/>
              <a:buAutoNum type="arabicPeriod"/>
            </a:pPr>
            <a:r>
              <a:rPr lang="en-GB" sz="2000" dirty="0"/>
              <a:t>Do you understand how you carry them out as a council </a:t>
            </a:r>
            <a:br>
              <a:rPr lang="en-GB" sz="2000" dirty="0"/>
            </a:br>
            <a:r>
              <a:rPr lang="en-GB" sz="2000" dirty="0"/>
              <a:t>rather than as individuals? </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10" name="Picture 9">
            <a:extLst>
              <a:ext uri="{FF2B5EF4-FFF2-40B4-BE49-F238E27FC236}">
                <a16:creationId xmlns:a16="http://schemas.microsoft.com/office/drawing/2014/main" xmlns="" id="{8870E112-0F7B-694A-A834-908EA4F083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2257610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Objectives</a:t>
            </a:r>
          </a:p>
        </p:txBody>
      </p:sp>
      <p:sp>
        <p:nvSpPr>
          <p:cNvPr id="3" name="Content Placeholder 2"/>
          <p:cNvSpPr>
            <a:spLocks noGrp="1"/>
          </p:cNvSpPr>
          <p:nvPr>
            <p:ph idx="1"/>
          </p:nvPr>
        </p:nvSpPr>
        <p:spPr>
          <a:xfrm>
            <a:off x="228600" y="1478725"/>
            <a:ext cx="8674619" cy="3157904"/>
          </a:xfrm>
        </p:spPr>
        <p:txBody>
          <a:bodyPr>
            <a:noAutofit/>
          </a:bodyPr>
          <a:lstStyle/>
          <a:p>
            <a:pPr>
              <a:lnSpc>
                <a:spcPct val="90000"/>
              </a:lnSpc>
              <a:spcAft>
                <a:spcPts val="1200"/>
              </a:spcAft>
              <a:buFont typeface="Arial" panose="020B0604020202020204" pitchFamily="34" charset="0"/>
              <a:buChar char="•"/>
            </a:pPr>
            <a:r>
              <a:rPr lang="en-GB" sz="2000" dirty="0"/>
              <a:t>Understand your role as a governor</a:t>
            </a:r>
          </a:p>
          <a:p>
            <a:pPr>
              <a:lnSpc>
                <a:spcPct val="90000"/>
              </a:lnSpc>
              <a:spcAft>
                <a:spcPts val="1200"/>
              </a:spcAft>
              <a:buFont typeface="Arial" panose="020B0604020202020204" pitchFamily="34" charset="0"/>
              <a:buChar char="•"/>
            </a:pPr>
            <a:r>
              <a:rPr lang="en-GB" sz="2000" dirty="0"/>
              <a:t>Understand the role of the council of governors</a:t>
            </a:r>
          </a:p>
          <a:p>
            <a:pPr>
              <a:lnSpc>
                <a:spcPct val="90000"/>
              </a:lnSpc>
              <a:spcAft>
                <a:spcPts val="1200"/>
              </a:spcAft>
              <a:buFont typeface="Arial" panose="020B0604020202020204" pitchFamily="34" charset="0"/>
              <a:buChar char="•"/>
            </a:pPr>
            <a:r>
              <a:rPr lang="en-GB" sz="2000" dirty="0"/>
              <a:t>Find out what accountability means</a:t>
            </a:r>
          </a:p>
          <a:p>
            <a:pPr>
              <a:lnSpc>
                <a:spcPct val="90000"/>
              </a:lnSpc>
              <a:spcAft>
                <a:spcPts val="1200"/>
              </a:spcAft>
              <a:buFont typeface="Arial" panose="020B0604020202020204" pitchFamily="34" charset="0"/>
              <a:buChar char="•"/>
            </a:pPr>
            <a:r>
              <a:rPr lang="en-GB" sz="2000" dirty="0"/>
              <a:t>Be clear on what each of the statutory duties involves</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5" name="Slide Number Placeholder 4"/>
          <p:cNvSpPr>
            <a:spLocks noGrp="1"/>
          </p:cNvSpPr>
          <p:nvPr>
            <p:ph type="sldNum" sz="quarter" idx="12"/>
          </p:nvPr>
        </p:nvSpPr>
        <p:spPr/>
        <p:txBody>
          <a:bodyPr/>
          <a:lstStyle/>
          <a:p>
            <a:fld id="{4C4AFE59-3830-674D-8C76-C2A107404CE7}" type="slidenum">
              <a:rPr lang="en-US" smtClean="0"/>
              <a:pPr/>
              <a:t>3</a:t>
            </a:fld>
            <a:endParaRPr lang="en-US" dirty="0"/>
          </a:p>
        </p:txBody>
      </p:sp>
      <p:pic>
        <p:nvPicPr>
          <p:cNvPr id="8" name="Picture 7">
            <a:extLst>
              <a:ext uri="{FF2B5EF4-FFF2-40B4-BE49-F238E27FC236}">
                <a16:creationId xmlns:a16="http://schemas.microsoft.com/office/drawing/2014/main" xmlns="" id="{2F186150-57F6-044F-8441-6D5F64820A0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3082569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Contents</a:t>
            </a:r>
          </a:p>
        </p:txBody>
      </p:sp>
      <p:sp>
        <p:nvSpPr>
          <p:cNvPr id="3" name="Content Placeholder 2"/>
          <p:cNvSpPr>
            <a:spLocks noGrp="1"/>
          </p:cNvSpPr>
          <p:nvPr>
            <p:ph idx="1"/>
          </p:nvPr>
        </p:nvSpPr>
        <p:spPr>
          <a:xfrm>
            <a:off x="228600" y="1416733"/>
            <a:ext cx="8674619" cy="3157904"/>
          </a:xfrm>
        </p:spPr>
        <p:txBody>
          <a:bodyPr>
            <a:noAutofit/>
          </a:bodyPr>
          <a:lstStyle/>
          <a:p>
            <a:pPr marL="0" indent="0">
              <a:buClr>
                <a:schemeClr val="tx1">
                  <a:lumMod val="50000"/>
                  <a:lumOff val="50000"/>
                </a:schemeClr>
              </a:buClr>
              <a:buNone/>
            </a:pPr>
            <a:r>
              <a:rPr lang="en-GB" sz="1800" dirty="0"/>
              <a:t>3.1	Types of governor</a:t>
            </a:r>
          </a:p>
          <a:p>
            <a:pPr marL="0" indent="0">
              <a:buClr>
                <a:schemeClr val="tx1">
                  <a:lumMod val="50000"/>
                  <a:lumOff val="50000"/>
                </a:schemeClr>
              </a:buClr>
              <a:buNone/>
            </a:pPr>
            <a:endParaRPr lang="en-GB" sz="600" dirty="0"/>
          </a:p>
          <a:p>
            <a:pPr marL="0" indent="0">
              <a:buClr>
                <a:schemeClr val="tx1">
                  <a:lumMod val="50000"/>
                  <a:lumOff val="50000"/>
                </a:schemeClr>
              </a:buClr>
              <a:buNone/>
            </a:pPr>
            <a:r>
              <a:rPr lang="en-GB" sz="1800" dirty="0"/>
              <a:t>3.2	Lead governor</a:t>
            </a:r>
          </a:p>
          <a:p>
            <a:pPr marL="0" indent="0">
              <a:buClr>
                <a:schemeClr val="tx1">
                  <a:lumMod val="50000"/>
                  <a:lumOff val="50000"/>
                </a:schemeClr>
              </a:buClr>
              <a:buNone/>
            </a:pPr>
            <a:endParaRPr lang="en-GB" sz="600" dirty="0"/>
          </a:p>
          <a:p>
            <a:pPr marL="0" indent="0">
              <a:buClr>
                <a:schemeClr val="tx1">
                  <a:lumMod val="50000"/>
                  <a:lumOff val="50000"/>
                </a:schemeClr>
              </a:buClr>
              <a:buNone/>
            </a:pPr>
            <a:r>
              <a:rPr lang="en-GB" sz="1800" dirty="0"/>
              <a:t>3.3	Statutory duties</a:t>
            </a:r>
          </a:p>
          <a:p>
            <a:pPr marL="0" indent="0">
              <a:buClr>
                <a:schemeClr val="tx1">
                  <a:lumMod val="50000"/>
                  <a:lumOff val="50000"/>
                </a:schemeClr>
              </a:buClr>
              <a:buNone/>
            </a:pPr>
            <a:endParaRPr lang="en-GB" sz="600" dirty="0"/>
          </a:p>
          <a:p>
            <a:pPr marL="0" indent="0">
              <a:buClr>
                <a:schemeClr val="tx1">
                  <a:lumMod val="50000"/>
                  <a:lumOff val="50000"/>
                </a:schemeClr>
              </a:buClr>
              <a:buNone/>
            </a:pPr>
            <a:r>
              <a:rPr lang="en-GB" sz="1800" dirty="0"/>
              <a:t>3.4	Corporate responsibility and governance</a:t>
            </a:r>
          </a:p>
          <a:p>
            <a:pPr marL="0" indent="0">
              <a:buClr>
                <a:schemeClr val="tx1">
                  <a:lumMod val="50000"/>
                  <a:lumOff val="50000"/>
                </a:schemeClr>
              </a:buClr>
              <a:buNone/>
            </a:pPr>
            <a:endParaRPr lang="en-GB" sz="600" dirty="0"/>
          </a:p>
          <a:p>
            <a:pPr marL="0" indent="0">
              <a:buClr>
                <a:schemeClr val="tx1">
                  <a:lumMod val="50000"/>
                  <a:lumOff val="50000"/>
                </a:schemeClr>
              </a:buClr>
              <a:buNone/>
            </a:pPr>
            <a:r>
              <a:rPr lang="en-GB" sz="1800" dirty="0"/>
              <a:t>3.5	The role of the council</a:t>
            </a:r>
          </a:p>
          <a:p>
            <a:pPr marL="0" indent="0">
              <a:buClr>
                <a:schemeClr val="tx1">
                  <a:lumMod val="50000"/>
                  <a:lumOff val="50000"/>
                </a:schemeClr>
              </a:buClr>
              <a:buNone/>
            </a:pPr>
            <a:endParaRPr lang="en-GB" sz="600" dirty="0"/>
          </a:p>
          <a:p>
            <a:pPr marL="0" indent="0">
              <a:buClr>
                <a:schemeClr val="tx1">
                  <a:lumMod val="50000"/>
                  <a:lumOff val="50000"/>
                </a:schemeClr>
              </a:buClr>
              <a:buNone/>
            </a:pPr>
            <a:r>
              <a:rPr lang="en-GB" sz="1800" dirty="0"/>
              <a:t>3.6	Accountability</a:t>
            </a:r>
          </a:p>
          <a:p>
            <a:pPr marL="0" indent="0">
              <a:buClr>
                <a:schemeClr val="tx1">
                  <a:lumMod val="50000"/>
                  <a:lumOff val="50000"/>
                </a:schemeClr>
              </a:buClr>
              <a:buNone/>
            </a:pPr>
            <a:endParaRPr lang="en-GB" sz="600" dirty="0"/>
          </a:p>
          <a:p>
            <a:pPr marL="0" indent="0">
              <a:buClr>
                <a:schemeClr val="tx1">
                  <a:lumMod val="50000"/>
                  <a:lumOff val="50000"/>
                </a:schemeClr>
              </a:buClr>
              <a:buNone/>
            </a:pPr>
            <a:r>
              <a:rPr lang="en-GB" sz="1800" dirty="0"/>
              <a:t>3.7	Representation of members</a:t>
            </a:r>
          </a:p>
          <a:p>
            <a:pPr marL="0" indent="0">
              <a:buClr>
                <a:schemeClr val="tx1">
                  <a:lumMod val="50000"/>
                  <a:lumOff val="50000"/>
                </a:schemeClr>
              </a:buClr>
              <a:buNone/>
            </a:pPr>
            <a:endParaRPr lang="en-GB" sz="600" dirty="0"/>
          </a:p>
          <a:p>
            <a:pPr marL="0" indent="0">
              <a:buClr>
                <a:schemeClr val="tx1">
                  <a:lumMod val="50000"/>
                  <a:lumOff val="50000"/>
                </a:schemeClr>
              </a:buClr>
              <a:buNone/>
            </a:pPr>
            <a:r>
              <a:rPr lang="en-GB" sz="1800" dirty="0"/>
              <a:t>3.8	Appointment of NEDs</a:t>
            </a:r>
          </a:p>
          <a:p>
            <a:pPr marL="0" indent="0">
              <a:buClr>
                <a:schemeClr val="tx1">
                  <a:lumMod val="50000"/>
                  <a:lumOff val="50000"/>
                </a:schemeClr>
              </a:buClr>
              <a:buNone/>
            </a:pPr>
            <a:endParaRPr lang="en-GB" sz="600" dirty="0"/>
          </a:p>
          <a:p>
            <a:pPr marL="0" indent="0">
              <a:buClr>
                <a:schemeClr val="tx1">
                  <a:lumMod val="50000"/>
                  <a:lumOff val="50000"/>
                </a:schemeClr>
              </a:buClr>
              <a:buNone/>
            </a:pPr>
            <a:r>
              <a:rPr lang="en-GB" sz="1800" dirty="0"/>
              <a:t>3.9	Remuneration of NEDs</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4</a:t>
            </a:fld>
            <a:endParaRPr lang="en-US"/>
          </a:p>
        </p:txBody>
      </p:sp>
      <p:pic>
        <p:nvPicPr>
          <p:cNvPr id="8" name="Picture 7">
            <a:extLst>
              <a:ext uri="{FF2B5EF4-FFF2-40B4-BE49-F238E27FC236}">
                <a16:creationId xmlns:a16="http://schemas.microsoft.com/office/drawing/2014/main" xmlns="" id="{1DE4864F-E163-D64C-89CE-168EB5FB7E6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878614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Contents</a:t>
            </a:r>
          </a:p>
        </p:txBody>
      </p:sp>
      <p:sp>
        <p:nvSpPr>
          <p:cNvPr id="3" name="Content Placeholder 2"/>
          <p:cNvSpPr>
            <a:spLocks noGrp="1"/>
          </p:cNvSpPr>
          <p:nvPr>
            <p:ph idx="1"/>
          </p:nvPr>
        </p:nvSpPr>
        <p:spPr>
          <a:xfrm>
            <a:off x="189525" y="1416733"/>
            <a:ext cx="8674619" cy="3157904"/>
          </a:xfrm>
        </p:spPr>
        <p:txBody>
          <a:bodyPr>
            <a:noAutofit/>
          </a:bodyPr>
          <a:lstStyle/>
          <a:p>
            <a:pPr marL="36000" indent="0" defTabSz="97200">
              <a:buClr>
                <a:schemeClr val="tx1">
                  <a:lumMod val="50000"/>
                  <a:lumOff val="50000"/>
                </a:schemeClr>
              </a:buClr>
              <a:buNone/>
            </a:pPr>
            <a:r>
              <a:rPr lang="en-GB" sz="1800" dirty="0"/>
              <a:t>3.10		Appointment of external auditors</a:t>
            </a:r>
          </a:p>
          <a:p>
            <a:pPr marL="36000" indent="0" defTabSz="97200">
              <a:buClr>
                <a:schemeClr val="tx1">
                  <a:lumMod val="50000"/>
                  <a:lumOff val="50000"/>
                </a:schemeClr>
              </a:buClr>
              <a:buNone/>
            </a:pPr>
            <a:endParaRPr lang="en-GB" sz="600" dirty="0"/>
          </a:p>
          <a:p>
            <a:pPr marL="36000" indent="0" defTabSz="97200">
              <a:buClr>
                <a:schemeClr val="tx1">
                  <a:lumMod val="50000"/>
                  <a:lumOff val="50000"/>
                </a:schemeClr>
              </a:buClr>
              <a:buNone/>
            </a:pPr>
            <a:r>
              <a:rPr lang="en-GB" sz="1800" dirty="0"/>
              <a:t>3.11		Approval of chief executive’s appointment </a:t>
            </a:r>
          </a:p>
          <a:p>
            <a:pPr marL="36000" indent="0" defTabSz="97200">
              <a:buClr>
                <a:schemeClr val="tx1">
                  <a:lumMod val="50000"/>
                  <a:lumOff val="50000"/>
                </a:schemeClr>
              </a:buClr>
              <a:buNone/>
            </a:pPr>
            <a:endParaRPr lang="en-GB" sz="600" dirty="0"/>
          </a:p>
          <a:p>
            <a:pPr marL="36000" indent="0" defTabSz="97200">
              <a:buClr>
                <a:schemeClr val="tx1">
                  <a:lumMod val="50000"/>
                  <a:lumOff val="50000"/>
                </a:schemeClr>
              </a:buClr>
              <a:buNone/>
            </a:pPr>
            <a:r>
              <a:rPr lang="en-GB" sz="1800" dirty="0"/>
              <a:t>3.12		Significant transactions</a:t>
            </a:r>
          </a:p>
          <a:p>
            <a:pPr marL="36000" indent="0" defTabSz="97200">
              <a:buClr>
                <a:schemeClr val="tx1">
                  <a:lumMod val="50000"/>
                  <a:lumOff val="50000"/>
                </a:schemeClr>
              </a:buClr>
              <a:buNone/>
            </a:pPr>
            <a:endParaRPr lang="en-GB" sz="600" dirty="0"/>
          </a:p>
          <a:p>
            <a:pPr marL="36000" indent="0" defTabSz="97200">
              <a:buClr>
                <a:schemeClr val="tx1">
                  <a:lumMod val="50000"/>
                  <a:lumOff val="50000"/>
                </a:schemeClr>
              </a:buClr>
              <a:buNone/>
            </a:pPr>
            <a:r>
              <a:rPr lang="en-GB" sz="1800" dirty="0"/>
              <a:t>3.13		Mergers and acquisitions</a:t>
            </a:r>
          </a:p>
          <a:p>
            <a:pPr marL="36000" indent="0" defTabSz="97200">
              <a:buClr>
                <a:schemeClr val="tx1">
                  <a:lumMod val="50000"/>
                  <a:lumOff val="50000"/>
                </a:schemeClr>
              </a:buClr>
              <a:buNone/>
            </a:pPr>
            <a:endParaRPr lang="en-GB" sz="600" dirty="0"/>
          </a:p>
          <a:p>
            <a:pPr marL="36000" indent="0" defTabSz="97200">
              <a:buClr>
                <a:schemeClr val="tx1">
                  <a:lumMod val="50000"/>
                  <a:lumOff val="50000"/>
                </a:schemeClr>
              </a:buClr>
              <a:buNone/>
            </a:pPr>
            <a:r>
              <a:rPr lang="en-GB" sz="1800" dirty="0"/>
              <a:t>3.14		Non-NHS income</a:t>
            </a:r>
          </a:p>
          <a:p>
            <a:pPr marL="36000" indent="0" defTabSz="97200">
              <a:buClr>
                <a:schemeClr val="tx1">
                  <a:lumMod val="50000"/>
                  <a:lumOff val="50000"/>
                </a:schemeClr>
              </a:buClr>
              <a:buNone/>
            </a:pPr>
            <a:endParaRPr lang="en-GB" sz="600" dirty="0"/>
          </a:p>
          <a:p>
            <a:pPr marL="36000" indent="0" defTabSz="97200">
              <a:buClr>
                <a:schemeClr val="tx1">
                  <a:lumMod val="50000"/>
                  <a:lumOff val="50000"/>
                </a:schemeClr>
              </a:buClr>
              <a:buNone/>
            </a:pPr>
            <a:r>
              <a:rPr lang="en-GB" sz="1800" dirty="0"/>
              <a:t>3.15		Changes to the constitution</a:t>
            </a:r>
          </a:p>
          <a:p>
            <a:pPr marL="36000" indent="0" defTabSz="97200">
              <a:buClr>
                <a:schemeClr val="tx1">
                  <a:lumMod val="50000"/>
                  <a:lumOff val="50000"/>
                </a:schemeClr>
              </a:buClr>
              <a:buNone/>
            </a:pPr>
            <a:endParaRPr lang="en-GB" sz="600" dirty="0"/>
          </a:p>
          <a:p>
            <a:pPr marL="36000" indent="0" defTabSz="97200">
              <a:buClr>
                <a:schemeClr val="tx1">
                  <a:lumMod val="50000"/>
                  <a:lumOff val="50000"/>
                </a:schemeClr>
              </a:buClr>
              <a:buNone/>
            </a:pPr>
            <a:r>
              <a:rPr lang="en-GB" sz="1800" dirty="0"/>
              <a:t>3.16		Expressing a view on the board’s plans</a:t>
            </a:r>
          </a:p>
          <a:p>
            <a:pPr marL="36000" indent="0" defTabSz="97200">
              <a:buClr>
                <a:schemeClr val="tx1">
                  <a:lumMod val="50000"/>
                  <a:lumOff val="50000"/>
                </a:schemeClr>
              </a:buClr>
              <a:buNone/>
            </a:pPr>
            <a:endParaRPr lang="en-GB" sz="600" dirty="0"/>
          </a:p>
          <a:p>
            <a:pPr marL="36000" indent="0" defTabSz="97200">
              <a:buClr>
                <a:schemeClr val="tx1">
                  <a:lumMod val="50000"/>
                  <a:lumOff val="50000"/>
                </a:schemeClr>
              </a:buClr>
              <a:buNone/>
            </a:pPr>
            <a:r>
              <a:rPr lang="en-GB" sz="1800" dirty="0"/>
              <a:t>3.17		Receiving the annual report and accounts</a:t>
            </a:r>
          </a:p>
          <a:p>
            <a:pPr marL="36000" indent="0" defTabSz="97200">
              <a:buClr>
                <a:schemeClr val="tx1">
                  <a:lumMod val="50000"/>
                  <a:lumOff val="50000"/>
                </a:schemeClr>
              </a:buClr>
              <a:buNone/>
            </a:pPr>
            <a:endParaRPr lang="en-GB" sz="600" dirty="0"/>
          </a:p>
          <a:p>
            <a:pPr marL="36000" indent="0" defTabSz="97200">
              <a:buClr>
                <a:schemeClr val="tx1">
                  <a:lumMod val="50000"/>
                  <a:lumOff val="50000"/>
                </a:schemeClr>
              </a:buClr>
              <a:buNone/>
            </a:pPr>
            <a:r>
              <a:rPr lang="en-GB" sz="1800" dirty="0"/>
              <a:t>3.18		Non-statutory functions</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5</a:t>
            </a:fld>
            <a:endParaRPr lang="en-US"/>
          </a:p>
        </p:txBody>
      </p:sp>
      <p:pic>
        <p:nvPicPr>
          <p:cNvPr id="8" name="Picture 7">
            <a:extLst>
              <a:ext uri="{FF2B5EF4-FFF2-40B4-BE49-F238E27FC236}">
                <a16:creationId xmlns:a16="http://schemas.microsoft.com/office/drawing/2014/main" xmlns="" id="{3B0217EF-0547-2B47-8BED-AED7306AFCB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3842362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3.1 Types of governor</a:t>
            </a:r>
          </a:p>
        </p:txBody>
      </p:sp>
      <p:sp>
        <p:nvSpPr>
          <p:cNvPr id="3" name="Content Placeholder 2"/>
          <p:cNvSpPr>
            <a:spLocks noGrp="1"/>
          </p:cNvSpPr>
          <p:nvPr>
            <p:ph idx="1"/>
          </p:nvPr>
        </p:nvSpPr>
        <p:spPr>
          <a:xfrm>
            <a:off x="228600" y="1484335"/>
            <a:ext cx="8674619" cy="3157904"/>
          </a:xfrm>
        </p:spPr>
        <p:txBody>
          <a:bodyPr>
            <a:noAutofit/>
          </a:bodyPr>
          <a:lstStyle/>
          <a:p>
            <a:pPr>
              <a:lnSpc>
                <a:spcPct val="90000"/>
              </a:lnSpc>
              <a:spcAft>
                <a:spcPts val="1200"/>
              </a:spcAft>
              <a:buFont typeface="Arial" panose="020B0604020202020204" pitchFamily="34" charset="0"/>
              <a:buChar char="•"/>
            </a:pPr>
            <a:r>
              <a:rPr lang="en-GB" sz="2000" dirty="0"/>
              <a:t>All governors have the same duties</a:t>
            </a:r>
          </a:p>
          <a:p>
            <a:pPr>
              <a:lnSpc>
                <a:spcPct val="90000"/>
              </a:lnSpc>
              <a:spcAft>
                <a:spcPts val="1200"/>
              </a:spcAft>
              <a:buFont typeface="Arial" panose="020B0604020202020204" pitchFamily="34" charset="0"/>
              <a:buChar char="•"/>
            </a:pPr>
            <a:r>
              <a:rPr lang="en-GB" sz="2000" dirty="0"/>
              <a:t>Each trust has elected and appointed governors</a:t>
            </a:r>
          </a:p>
          <a:p>
            <a:pPr>
              <a:lnSpc>
                <a:spcPct val="90000"/>
              </a:lnSpc>
              <a:spcAft>
                <a:spcPts val="1200"/>
              </a:spcAft>
              <a:buFont typeface="Arial" panose="020B0604020202020204" pitchFamily="34" charset="0"/>
              <a:buChar char="•"/>
            </a:pPr>
            <a:r>
              <a:rPr lang="en-GB" sz="2000" dirty="0"/>
              <a:t>The trust’s constitution specifies the number and proportion of governors in each category</a:t>
            </a:r>
          </a:p>
          <a:p>
            <a:pPr>
              <a:lnSpc>
                <a:spcPct val="90000"/>
              </a:lnSpc>
              <a:spcAft>
                <a:spcPts val="1200"/>
              </a:spcAft>
              <a:buFont typeface="Arial" panose="020B0604020202020204" pitchFamily="34" charset="0"/>
              <a:buChar char="•"/>
            </a:pPr>
            <a:r>
              <a:rPr lang="en-GB" sz="2000" dirty="0"/>
              <a:t>Elected governors are elected by either the public or the trust staff</a:t>
            </a:r>
          </a:p>
          <a:p>
            <a:pPr>
              <a:lnSpc>
                <a:spcPct val="90000"/>
              </a:lnSpc>
              <a:spcAft>
                <a:spcPts val="1200"/>
              </a:spcAft>
              <a:buFont typeface="Arial" panose="020B0604020202020204" pitchFamily="34" charset="0"/>
              <a:buChar char="•"/>
            </a:pPr>
            <a:r>
              <a:rPr lang="en-GB" sz="2000" dirty="0"/>
              <a:t>Appointed governors are chosen from groups with a link to the trust (stakeholders) specified in the trust’s constitution</a:t>
            </a:r>
          </a:p>
          <a:p>
            <a:pPr>
              <a:lnSpc>
                <a:spcPct val="90000"/>
              </a:lnSpc>
              <a:spcAft>
                <a:spcPts val="1200"/>
              </a:spcAft>
              <a:buFont typeface="Arial" panose="020B0604020202020204" pitchFamily="34" charset="0"/>
              <a:buChar char="•"/>
            </a:pPr>
            <a:r>
              <a:rPr lang="en-GB" sz="2000" dirty="0"/>
              <a:t>Public governors must form the majority of the council i.e. at least 51%</a:t>
            </a:r>
          </a:p>
          <a:p>
            <a:pPr>
              <a:lnSpc>
                <a:spcPct val="105000"/>
              </a:lnSpc>
              <a:buFont typeface="Arial" panose="020B0604020202020204" pitchFamily="34" charset="0"/>
              <a:buChar char="•"/>
            </a:pPr>
            <a:endParaRPr lang="en-GB" sz="2000" dirty="0"/>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6</a:t>
            </a:fld>
            <a:endParaRPr lang="en-US"/>
          </a:p>
        </p:txBody>
      </p:sp>
      <p:pic>
        <p:nvPicPr>
          <p:cNvPr id="8" name="Picture 7">
            <a:extLst>
              <a:ext uri="{FF2B5EF4-FFF2-40B4-BE49-F238E27FC236}">
                <a16:creationId xmlns:a16="http://schemas.microsoft.com/office/drawing/2014/main" xmlns="" id="{E8A29BD1-7560-F242-8617-576EAEF8897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3210884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3.2 Lead governor</a:t>
            </a:r>
          </a:p>
        </p:txBody>
      </p:sp>
      <p:sp>
        <p:nvSpPr>
          <p:cNvPr id="3" name="Content Placeholder 2"/>
          <p:cNvSpPr>
            <a:spLocks noGrp="1"/>
          </p:cNvSpPr>
          <p:nvPr>
            <p:ph idx="1"/>
          </p:nvPr>
        </p:nvSpPr>
        <p:spPr>
          <a:xfrm>
            <a:off x="228600" y="1433563"/>
            <a:ext cx="8674619" cy="3157904"/>
          </a:xfrm>
        </p:spPr>
        <p:txBody>
          <a:bodyPr>
            <a:noAutofit/>
          </a:bodyPr>
          <a:lstStyle/>
          <a:p>
            <a:pPr>
              <a:lnSpc>
                <a:spcPct val="90000"/>
              </a:lnSpc>
              <a:spcAft>
                <a:spcPts val="1200"/>
              </a:spcAft>
              <a:buFont typeface="Arial" panose="020B0604020202020204" pitchFamily="34" charset="0"/>
              <a:buChar char="•"/>
            </a:pPr>
            <a:r>
              <a:rPr lang="en-GB" sz="2000" dirty="0"/>
              <a:t>Foundation trusts are required by NHS Improvement to appoint a lead governor</a:t>
            </a:r>
          </a:p>
          <a:p>
            <a:pPr>
              <a:lnSpc>
                <a:spcPct val="90000"/>
              </a:lnSpc>
              <a:spcAft>
                <a:spcPts val="1200"/>
              </a:spcAft>
              <a:buFont typeface="Arial" panose="020B0604020202020204" pitchFamily="34" charset="0"/>
              <a:buChar char="•"/>
            </a:pPr>
            <a:r>
              <a:rPr lang="en-GB" sz="2000" dirty="0"/>
              <a:t>Lead governors have a particular role to communicate with NHS Improvement (in exceptional circumstances)</a:t>
            </a:r>
          </a:p>
          <a:p>
            <a:pPr>
              <a:lnSpc>
                <a:spcPct val="90000"/>
              </a:lnSpc>
              <a:spcAft>
                <a:spcPts val="1200"/>
              </a:spcAft>
              <a:buFont typeface="Arial" panose="020B0604020202020204" pitchFamily="34" charset="0"/>
              <a:buChar char="•"/>
            </a:pPr>
            <a:r>
              <a:rPr lang="en-GB" sz="2000" dirty="0"/>
              <a:t>In some trusts the role of the lead governor is wider and they may have a written role description</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7</a:t>
            </a:fld>
            <a:endParaRPr lang="en-US"/>
          </a:p>
        </p:txBody>
      </p:sp>
      <p:pic>
        <p:nvPicPr>
          <p:cNvPr id="8" name="Picture 7">
            <a:extLst>
              <a:ext uri="{FF2B5EF4-FFF2-40B4-BE49-F238E27FC236}">
                <a16:creationId xmlns:a16="http://schemas.microsoft.com/office/drawing/2014/main" xmlns="" id="{B5284018-E847-DD40-A4ED-AEDCDBB0C1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30232814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3.3 Statutory duties</a:t>
            </a:r>
          </a:p>
        </p:txBody>
      </p:sp>
      <p:sp>
        <p:nvSpPr>
          <p:cNvPr id="3" name="Content Placeholder 2"/>
          <p:cNvSpPr>
            <a:spLocks noGrp="1"/>
          </p:cNvSpPr>
          <p:nvPr>
            <p:ph idx="1"/>
          </p:nvPr>
        </p:nvSpPr>
        <p:spPr>
          <a:xfrm>
            <a:off x="228600" y="1433563"/>
            <a:ext cx="8674619" cy="3157904"/>
          </a:xfrm>
        </p:spPr>
        <p:txBody>
          <a:bodyPr>
            <a:noAutofit/>
          </a:bodyPr>
          <a:lstStyle/>
          <a:p>
            <a:pPr>
              <a:spcAft>
                <a:spcPts val="1200"/>
              </a:spcAft>
              <a:buFont typeface="Arial" panose="020B0604020202020204" pitchFamily="34" charset="0"/>
              <a:buChar char="•"/>
            </a:pPr>
            <a:r>
              <a:rPr lang="en-GB" sz="2000" dirty="0"/>
              <a:t>Governors’ statutory duties are set out in the Health and Social Care Acts of 2006 and 2012 </a:t>
            </a:r>
          </a:p>
          <a:p>
            <a:pPr>
              <a:spcAft>
                <a:spcPts val="600"/>
              </a:spcAft>
              <a:buFont typeface="Arial" panose="020B0604020202020204" pitchFamily="34" charset="0"/>
              <a:buChar char="•"/>
            </a:pPr>
            <a:r>
              <a:rPr lang="en-GB" sz="2000" dirty="0"/>
              <a:t>They set the parameters of the council of governors role, i.e. what you can expect and what you are required to do</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8</a:t>
            </a:fld>
            <a:endParaRPr lang="en-US"/>
          </a:p>
        </p:txBody>
      </p:sp>
      <p:pic>
        <p:nvPicPr>
          <p:cNvPr id="8" name="Picture 7">
            <a:extLst>
              <a:ext uri="{FF2B5EF4-FFF2-40B4-BE49-F238E27FC236}">
                <a16:creationId xmlns:a16="http://schemas.microsoft.com/office/drawing/2014/main" xmlns="" id="{342B9711-E6C4-BD4A-9CB3-B0076732E4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1761618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3.4 Corporate responsibility</a:t>
            </a:r>
          </a:p>
        </p:txBody>
      </p:sp>
      <p:sp>
        <p:nvSpPr>
          <p:cNvPr id="3" name="Content Placeholder 2"/>
          <p:cNvSpPr>
            <a:spLocks noGrp="1"/>
          </p:cNvSpPr>
          <p:nvPr>
            <p:ph idx="1"/>
          </p:nvPr>
        </p:nvSpPr>
        <p:spPr>
          <a:xfrm>
            <a:off x="228600" y="1433563"/>
            <a:ext cx="8674619" cy="3157904"/>
          </a:xfrm>
        </p:spPr>
        <p:txBody>
          <a:bodyPr>
            <a:noAutofit/>
          </a:bodyPr>
          <a:lstStyle/>
          <a:p>
            <a:pPr>
              <a:spcAft>
                <a:spcPts val="1200"/>
              </a:spcAft>
              <a:buFont typeface="Arial" panose="020B0604020202020204" pitchFamily="34" charset="0"/>
              <a:buChar char="•"/>
            </a:pPr>
            <a:r>
              <a:rPr lang="en-GB" sz="2000" dirty="0"/>
              <a:t>Corporate governance is the means by which organisations are directed, controlled and led. It is what the board of directors does. </a:t>
            </a:r>
          </a:p>
          <a:p>
            <a:pPr>
              <a:spcAft>
                <a:spcPts val="600"/>
              </a:spcAft>
              <a:buFont typeface="Arial" panose="020B0604020202020204" pitchFamily="34" charset="0"/>
              <a:buChar char="•"/>
            </a:pPr>
            <a:r>
              <a:rPr lang="en-GB" sz="2000" dirty="0"/>
              <a:t>Involves boards: </a:t>
            </a:r>
            <a:endParaRPr lang="en-GB" dirty="0"/>
          </a:p>
          <a:p>
            <a:pPr lvl="1">
              <a:buFont typeface="Arial" panose="020B0604020202020204" pitchFamily="34" charset="0"/>
              <a:buChar char="•"/>
            </a:pPr>
            <a:r>
              <a:rPr lang="en-GB" dirty="0"/>
              <a:t>setting and implementing strategy</a:t>
            </a:r>
          </a:p>
          <a:p>
            <a:pPr lvl="1">
              <a:buFont typeface="Arial" panose="020B0604020202020204" pitchFamily="34" charset="0"/>
              <a:buChar char="•"/>
            </a:pPr>
            <a:r>
              <a:rPr lang="en-GB" dirty="0"/>
              <a:t>supervising the work of the executive</a:t>
            </a:r>
          </a:p>
          <a:p>
            <a:pPr lvl="1">
              <a:buFont typeface="Arial" panose="020B0604020202020204" pitchFamily="34" charset="0"/>
              <a:buChar char="•"/>
            </a:pPr>
            <a:r>
              <a:rPr lang="en-GB" dirty="0"/>
              <a:t>setting and modelling organisational culture</a:t>
            </a:r>
          </a:p>
          <a:p>
            <a:pPr lvl="1">
              <a:buFont typeface="Arial" panose="020B0604020202020204" pitchFamily="34" charset="0"/>
              <a:buChar char="•"/>
            </a:pPr>
            <a:r>
              <a:rPr lang="en-GB" dirty="0"/>
              <a:t>being accountable to key stakeholders</a:t>
            </a:r>
            <a:endParaRPr lang="en-GB" sz="1800" dirty="0"/>
          </a:p>
          <a:p>
            <a:endParaRPr lang="en-GB" sz="2000" dirty="0"/>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9</a:t>
            </a:fld>
            <a:endParaRPr lang="en-US"/>
          </a:p>
        </p:txBody>
      </p:sp>
      <p:pic>
        <p:nvPicPr>
          <p:cNvPr id="8" name="Picture 7">
            <a:extLst>
              <a:ext uri="{FF2B5EF4-FFF2-40B4-BE49-F238E27FC236}">
                <a16:creationId xmlns:a16="http://schemas.microsoft.com/office/drawing/2014/main" xmlns="" id="{D5AF5C12-096E-E44D-A4B4-96EA287F8AD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3401472143"/>
      </p:ext>
    </p:extLst>
  </p:cSld>
  <p:clrMapOvr>
    <a:masterClrMapping/>
  </p:clrMapOvr>
</p:sld>
</file>

<file path=ppt/theme/theme1.xml><?xml version="1.0" encoding="utf-8"?>
<a:theme xmlns:a="http://schemas.openxmlformats.org/drawingml/2006/main" name="NHSP theme 1a">
  <a:themeElements>
    <a:clrScheme name="Custom 8">
      <a:dk1>
        <a:srgbClr val="000000"/>
      </a:dk1>
      <a:lt1>
        <a:srgbClr val="FFFFFF"/>
      </a:lt1>
      <a:dk2>
        <a:srgbClr val="3E505A"/>
      </a:dk2>
      <a:lt2>
        <a:srgbClr val="CED8DD"/>
      </a:lt2>
      <a:accent1>
        <a:srgbClr val="F0532D"/>
      </a:accent1>
      <a:accent2>
        <a:srgbClr val="29398F"/>
      </a:accent2>
      <a:accent3>
        <a:srgbClr val="C00848"/>
      </a:accent3>
      <a:accent4>
        <a:srgbClr val="F79131"/>
      </a:accent4>
      <a:accent5>
        <a:srgbClr val="00A89C"/>
      </a:accent5>
      <a:accent6>
        <a:srgbClr val="00633F"/>
      </a:accent6>
      <a:hlink>
        <a:srgbClr val="F79131"/>
      </a:hlink>
      <a:folHlink>
        <a:srgbClr val="9DA6A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NHSP theme 1a.thmx</Template>
  <TotalTime>1000</TotalTime>
  <Words>1589</Words>
  <Application>Microsoft Office PowerPoint</Application>
  <PresentationFormat>On-screen Show (16:9)</PresentationFormat>
  <Paragraphs>270</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NHSP theme 1a</vt:lpstr>
      <vt:lpstr>PowerPoint Presentation</vt:lpstr>
      <vt:lpstr>Toolkit overview</vt:lpstr>
      <vt:lpstr>Objectives</vt:lpstr>
      <vt:lpstr>Contents</vt:lpstr>
      <vt:lpstr>Contents</vt:lpstr>
      <vt:lpstr>3.1 Types of governor</vt:lpstr>
      <vt:lpstr>3.2 Lead governor</vt:lpstr>
      <vt:lpstr>3.3 Statutory duties</vt:lpstr>
      <vt:lpstr>3.4 Corporate responsibility</vt:lpstr>
      <vt:lpstr>3.5 The role of the council</vt:lpstr>
      <vt:lpstr>3.6 Accountability</vt:lpstr>
      <vt:lpstr>3.7 Representation of members</vt:lpstr>
      <vt:lpstr>3.8 Appointment of NEDs</vt:lpstr>
      <vt:lpstr>3.9 Remuneration of NEDs</vt:lpstr>
      <vt:lpstr>3.10 Appointment of auditor</vt:lpstr>
      <vt:lpstr>3.11 Approve CEO appointment</vt:lpstr>
      <vt:lpstr>3.12 Significant transactions</vt:lpstr>
      <vt:lpstr>3.13 Non-NHS income</vt:lpstr>
      <vt:lpstr>3.13 Non-NHS income</vt:lpstr>
      <vt:lpstr>3.14 Mergers and acquisitions</vt:lpstr>
      <vt:lpstr>3.14 Mergers and acquisitions</vt:lpstr>
      <vt:lpstr>3.15 Changes to the constitution</vt:lpstr>
      <vt:lpstr>3.16 Expressing a view on plans</vt:lpstr>
      <vt:lpstr>3.16 Expressing a view on plans</vt:lpstr>
      <vt:lpstr>3.17 Receiving the annual report (cont)</vt:lpstr>
      <vt:lpstr>3.17 Receiving the annual report (cont)</vt:lpstr>
      <vt:lpstr>3.18 Non-statutory functions</vt:lpstr>
      <vt:lpstr>Reflection questions</vt:lpstr>
    </vt:vector>
  </TitlesOfParts>
  <Company>Jimage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Edwin Magombe</dc:creator>
  <cp:lastModifiedBy>Jake Lashbrook Admin</cp:lastModifiedBy>
  <cp:revision>123</cp:revision>
  <dcterms:created xsi:type="dcterms:W3CDTF">2014-12-03T15:59:55Z</dcterms:created>
  <dcterms:modified xsi:type="dcterms:W3CDTF">2020-03-09T14:37:46Z</dcterms:modified>
</cp:coreProperties>
</file>