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1"/>
  </p:notesMasterIdLst>
  <p:handoutMasterIdLst>
    <p:handoutMasterId r:id="rId22"/>
  </p:handoutMasterIdLst>
  <p:sldIdLst>
    <p:sldId id="258" r:id="rId2"/>
    <p:sldId id="260" r:id="rId3"/>
    <p:sldId id="269" r:id="rId4"/>
    <p:sldId id="270" r:id="rId5"/>
    <p:sldId id="305" r:id="rId6"/>
    <p:sldId id="281" r:id="rId7"/>
    <p:sldId id="280" r:id="rId8"/>
    <p:sldId id="283" r:id="rId9"/>
    <p:sldId id="284" r:id="rId10"/>
    <p:sldId id="285" r:id="rId11"/>
    <p:sldId id="286" r:id="rId12"/>
    <p:sldId id="287" r:id="rId13"/>
    <p:sldId id="288" r:id="rId14"/>
    <p:sldId id="289" r:id="rId15"/>
    <p:sldId id="290" r:id="rId16"/>
    <p:sldId id="306" r:id="rId17"/>
    <p:sldId id="307" r:id="rId18"/>
    <p:sldId id="308" r:id="rId19"/>
    <p:sldId id="303"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29" autoAdjust="0"/>
    <p:restoredTop sz="99399" autoAdjust="0"/>
  </p:normalViewPr>
  <p:slideViewPr>
    <p:cSldViewPr snapToGrid="0" snapToObjects="1">
      <p:cViewPr varScale="1">
        <p:scale>
          <a:sx n="156" d="100"/>
          <a:sy n="156" d="100"/>
        </p:scale>
        <p:origin x="-324" y="-9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8" d="100"/>
          <a:sy n="88" d="100"/>
        </p:scale>
        <p:origin x="-381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2FCE95-2976-344E-94D9-10B6D0D38487}" type="datetimeFigureOut">
              <a:rPr lang="en-US" smtClean="0"/>
              <a:t>3/9/2020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74689F-AE04-C145-B338-EFD8FC06E429}" type="slidenum">
              <a:rPr lang="en-US" smtClean="0"/>
              <a:t>‹#›</a:t>
            </a:fld>
            <a:endParaRPr lang="en-US"/>
          </a:p>
        </p:txBody>
      </p:sp>
    </p:spTree>
    <p:extLst>
      <p:ext uri="{BB962C8B-B14F-4D97-AF65-F5344CB8AC3E}">
        <p14:creationId xmlns:p14="http://schemas.microsoft.com/office/powerpoint/2010/main" val="3991037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AC6525-6644-4A0F-9A2E-971A285577E3}" type="datetimeFigureOut">
              <a:rPr lang="en-GB" smtClean="0"/>
              <a:t>09/03/2020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95023A-A5BC-4D98-95C4-99010BDCB6E5}" type="slidenum">
              <a:rPr lang="en-GB" smtClean="0"/>
              <a:t>‹#›</a:t>
            </a:fld>
            <a:endParaRPr lang="en-GB"/>
          </a:p>
        </p:txBody>
      </p:sp>
    </p:spTree>
    <p:extLst>
      <p:ext uri="{BB962C8B-B14F-4D97-AF65-F5344CB8AC3E}">
        <p14:creationId xmlns:p14="http://schemas.microsoft.com/office/powerpoint/2010/main" val="3522456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Welcome the group.</a:t>
            </a:r>
          </a:p>
          <a:p>
            <a:pPr marL="171450" indent="-171450">
              <a:buFont typeface="Arial" pitchFamily="34" charset="0"/>
              <a:buChar char="•"/>
            </a:pPr>
            <a:r>
              <a:rPr lang="en-GB" dirty="0"/>
              <a:t>Tell them what the</a:t>
            </a:r>
            <a:r>
              <a:rPr lang="en-GB" baseline="0" dirty="0"/>
              <a:t> session is about today.</a:t>
            </a:r>
          </a:p>
          <a:p>
            <a:pPr marL="171450" indent="-171450">
              <a:buFont typeface="Arial" pitchFamily="34" charset="0"/>
              <a:buChar char="•"/>
            </a:pPr>
            <a:r>
              <a:rPr lang="en-GB" baseline="0" dirty="0"/>
              <a:t>Tell them how long the session will take.</a:t>
            </a:r>
            <a:endParaRPr lang="en-GB" dirty="0"/>
          </a:p>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a:t>
            </a:fld>
            <a:endParaRPr lang="en-GB"/>
          </a:p>
        </p:txBody>
      </p:sp>
    </p:spTree>
    <p:extLst>
      <p:ext uri="{BB962C8B-B14F-4D97-AF65-F5344CB8AC3E}">
        <p14:creationId xmlns:p14="http://schemas.microsoft.com/office/powerpoint/2010/main" val="27439814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The other key relationship for governors is with members</a:t>
            </a:r>
          </a:p>
          <a:p>
            <a:pPr marL="171450" indent="-171450">
              <a:buFont typeface="Arial" pitchFamily="34" charset="0"/>
              <a:buChar char="•"/>
            </a:pPr>
            <a:r>
              <a:rPr lang="en-GB" dirty="0"/>
              <a:t>Remind them why trusts have members</a:t>
            </a:r>
          </a:p>
          <a:p>
            <a:pPr marL="171450" indent="-171450">
              <a:buFont typeface="Arial" pitchFamily="34" charset="0"/>
              <a:buChar char="•"/>
            </a:pPr>
            <a:r>
              <a:rPr lang="en-GB" dirty="0"/>
              <a:t>At this point</a:t>
            </a:r>
            <a:r>
              <a:rPr lang="en-GB" baseline="0" dirty="0"/>
              <a:t> it would be good to include your trusts aims and objectives with regard to members, talk to them about any existing means of engagement and ways for them to get involved</a:t>
            </a:r>
          </a:p>
          <a:p>
            <a:pPr marL="171450" indent="-171450">
              <a:buFont typeface="Arial" pitchFamily="34" charset="0"/>
              <a:buChar char="•"/>
            </a:pPr>
            <a:r>
              <a:rPr lang="en-GB" baseline="0" dirty="0"/>
              <a:t>Direct them to the questions in the workbook and allow 5-10 minutes to complete, you will need to provide access to the trust website or some documents for them to find the answers in.</a:t>
            </a:r>
          </a:p>
          <a:p>
            <a:pPr marL="171450" indent="-171450">
              <a:buFont typeface="Arial" pitchFamily="34" charset="0"/>
              <a:buChar char="•"/>
            </a:pPr>
            <a:r>
              <a:rPr lang="en-GB" baseline="0" dirty="0"/>
              <a:t>Draw the group together to share answers</a:t>
            </a:r>
          </a:p>
          <a:p>
            <a:pPr marL="171450" indent="-171450">
              <a:buFont typeface="Arial" pitchFamily="34" charset="0"/>
              <a:buChar char="•"/>
            </a:pPr>
            <a:r>
              <a:rPr lang="en-GB" baseline="0" dirty="0"/>
              <a:t>Provide a copy of the confidentiality policy </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10</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Remind Governors of the need to complete their declarations of interest and explain the mechanism for regular update and for notifying you outside of those arrangements of any relevant</a:t>
            </a:r>
            <a:r>
              <a:rPr lang="en-GB" baseline="0" dirty="0"/>
              <a:t> changes to their declaration</a:t>
            </a:r>
          </a:p>
          <a:p>
            <a:pPr marL="171450" indent="-171450">
              <a:buFont typeface="Arial"/>
              <a:buChar char="•"/>
            </a:pPr>
            <a:r>
              <a:rPr lang="en-GB" baseline="0" dirty="0"/>
              <a:t>Remind Governors where they can go for guidance about possible conflicts if interest</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11</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Tell Governors who your Comms lead is and how they can contact him / her (you</a:t>
            </a:r>
            <a:r>
              <a:rPr lang="en-GB" baseline="0" dirty="0"/>
              <a:t> may wish them to go via your office)</a:t>
            </a:r>
          </a:p>
          <a:p>
            <a:pPr marL="171450" indent="-171450">
              <a:buFont typeface="Arial" pitchFamily="34" charset="0"/>
              <a:buChar char="•"/>
            </a:pPr>
            <a:r>
              <a:rPr lang="en-GB" baseline="0" dirty="0"/>
              <a:t>Introduce your Comms lead if possible</a:t>
            </a:r>
          </a:p>
          <a:p>
            <a:pPr marL="171450" indent="-171450">
              <a:buFont typeface="Arial" pitchFamily="34" charset="0"/>
              <a:buChar char="•"/>
            </a:pPr>
            <a:r>
              <a:rPr lang="en-GB" baseline="0" dirty="0"/>
              <a:t>Provide a copy of your policy for dealing with the media</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12</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baseline="0" dirty="0"/>
              <a:t>If you have a meeting etiquette agreement for the </a:t>
            </a:r>
            <a:r>
              <a:rPr lang="en-GB" baseline="0" dirty="0" err="1"/>
              <a:t>CoG</a:t>
            </a:r>
            <a:r>
              <a:rPr lang="en-GB" baseline="0" dirty="0"/>
              <a:t> or Board, tell your Governors about it</a:t>
            </a:r>
          </a:p>
          <a:p>
            <a:pPr marL="0" indent="0">
              <a:buFont typeface="Arial" pitchFamily="34" charset="0"/>
              <a:buNone/>
            </a:pPr>
            <a:endParaRPr lang="en-GB" baseline="0" dirty="0"/>
          </a:p>
          <a:p>
            <a:pPr marL="171450" indent="-171450">
              <a:buFont typeface="Arial" pitchFamily="34" charset="0"/>
              <a:buChar char="•"/>
            </a:pPr>
            <a:r>
              <a:rPr lang="en-GB" dirty="0"/>
              <a:t>Remind Governors that if they have any queries or concerns about a meeting in advance, they can come to you</a:t>
            </a:r>
          </a:p>
          <a:p>
            <a:pPr marL="171450" indent="-171450">
              <a:buFont typeface="Arial" pitchFamily="34" charset="0"/>
              <a:buChar char="•"/>
            </a:pPr>
            <a:r>
              <a:rPr lang="en-GB" dirty="0"/>
              <a:t>Encourage the Governors to get in touch in with you advance if they have specific queries or are going to ask for additional information, so that you can brief the relevant NED / Exec and enable to get the details ready and make the meeting more productive  </a:t>
            </a:r>
          </a:p>
        </p:txBody>
      </p:sp>
      <p:sp>
        <p:nvSpPr>
          <p:cNvPr id="4" name="Slide Number Placeholder 3"/>
          <p:cNvSpPr>
            <a:spLocks noGrp="1"/>
          </p:cNvSpPr>
          <p:nvPr>
            <p:ph type="sldNum" sz="quarter" idx="10"/>
          </p:nvPr>
        </p:nvSpPr>
        <p:spPr/>
        <p:txBody>
          <a:bodyPr/>
          <a:lstStyle/>
          <a:p>
            <a:fld id="{D095023A-A5BC-4D98-95C4-99010BDCB6E5}" type="slidenum">
              <a:rPr lang="en-GB" smtClean="0"/>
              <a:t>13</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baseline="0" dirty="0"/>
              <a:t>Details of the scenarios are set out in the workbook</a:t>
            </a:r>
          </a:p>
          <a:p>
            <a:pPr marL="0" indent="0">
              <a:buFont typeface="Arial" pitchFamily="34" charset="0"/>
              <a:buNone/>
            </a:pPr>
            <a:r>
              <a:rPr lang="en-GB" baseline="0" dirty="0"/>
              <a:t>Give the Governors 5 – 10 minutes to think about the first scenario, then ask for thoughts about each one </a:t>
            </a:r>
          </a:p>
          <a:p>
            <a:pPr marL="0" indent="0">
              <a:buFont typeface="Arial" pitchFamily="34" charset="0"/>
              <a:buNone/>
            </a:pPr>
            <a:r>
              <a:rPr lang="en-GB" baseline="0" dirty="0"/>
              <a:t>You might want a free for all or to ask each table to identify a spokesperson, depending on how many people you have present</a:t>
            </a:r>
          </a:p>
          <a:p>
            <a:pPr marL="0" indent="0">
              <a:buFont typeface="Arial" pitchFamily="34" charset="0"/>
              <a:buNone/>
            </a:pPr>
            <a:r>
              <a:rPr lang="en-GB" baseline="0" dirty="0"/>
              <a:t>A flip chart might be helpful for noting responses – you can take photos of the completed flip charts and circulate these by email so that everyone has a copy</a:t>
            </a:r>
          </a:p>
        </p:txBody>
      </p:sp>
      <p:sp>
        <p:nvSpPr>
          <p:cNvPr id="4" name="Slide Number Placeholder 3"/>
          <p:cNvSpPr>
            <a:spLocks noGrp="1"/>
          </p:cNvSpPr>
          <p:nvPr>
            <p:ph type="sldNum" sz="quarter" idx="10"/>
          </p:nvPr>
        </p:nvSpPr>
        <p:spPr/>
        <p:txBody>
          <a:bodyPr/>
          <a:lstStyle/>
          <a:p>
            <a:fld id="{D095023A-A5BC-4D98-95C4-99010BDCB6E5}" type="slidenum">
              <a:rPr lang="en-GB" smtClean="0"/>
              <a:t>14</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baseline="0" dirty="0"/>
              <a:t>Key message to emphasise is that media should be referred back to the Trust comms team</a:t>
            </a:r>
          </a:p>
          <a:p>
            <a:pPr marL="0" indent="0">
              <a:buFont typeface="Arial" pitchFamily="34" charset="0"/>
              <a:buNone/>
            </a:pPr>
            <a:r>
              <a:rPr lang="en-GB" baseline="0" dirty="0"/>
              <a:t>Acknowledge that it might be very tempting for Davy to respond to media queries, but stress the importance of the benefits for both Davy and the Trust of having professionals deal with the queries</a:t>
            </a:r>
          </a:p>
          <a:p>
            <a:pPr marL="0" indent="0">
              <a:buFont typeface="Arial" pitchFamily="34" charset="0"/>
              <a:buNone/>
            </a:pPr>
            <a:r>
              <a:rPr lang="en-GB" baseline="0" dirty="0"/>
              <a:t>Be ready for queries about whether the Trust provides media training for governors </a:t>
            </a:r>
          </a:p>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15</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baseline="0" dirty="0"/>
          </a:p>
          <a:p>
            <a:pPr marL="0" indent="0">
              <a:buFont typeface="Arial" pitchFamily="34" charset="0"/>
              <a:buNone/>
            </a:pPr>
            <a:r>
              <a:rPr lang="en-GB" dirty="0"/>
              <a:t>Key messages:</a:t>
            </a:r>
          </a:p>
          <a:p>
            <a:pPr marL="171450" indent="-171450">
              <a:buFont typeface="Arial" pitchFamily="34" charset="0"/>
              <a:buChar char="•"/>
            </a:pPr>
            <a:r>
              <a:rPr lang="en-GB" dirty="0"/>
              <a:t>Legitimate for the board </a:t>
            </a:r>
            <a:r>
              <a:rPr lang="en-GB" baseline="0" dirty="0"/>
              <a:t>to hold initial discussions in private before making proposals public – enables “blue sky thinking” </a:t>
            </a:r>
            <a:r>
              <a:rPr lang="en-GB" baseline="0" dirty="0" err="1"/>
              <a:t>etc</a:t>
            </a:r>
            <a:endParaRPr lang="en-GB" baseline="0" dirty="0"/>
          </a:p>
          <a:p>
            <a:pPr marL="171450" indent="-171450">
              <a:buFont typeface="Arial" pitchFamily="34" charset="0"/>
              <a:buChar char="•"/>
            </a:pPr>
            <a:r>
              <a:rPr lang="en-GB" baseline="0" dirty="0"/>
              <a:t>Eventual discussions with the Governors should include information about the options considered and why the preferred option has been selected </a:t>
            </a:r>
          </a:p>
          <a:p>
            <a:pPr marL="171450" indent="-171450">
              <a:buFont typeface="Arial" pitchFamily="34" charset="0"/>
              <a:buChar char="•"/>
            </a:pPr>
            <a:r>
              <a:rPr lang="en-GB" baseline="0" dirty="0"/>
              <a:t>Discussion should still be at a stage to enable Governors’ input to be reflected (</a:t>
            </a:r>
            <a:r>
              <a:rPr lang="en-GB" baseline="0" dirty="0" err="1"/>
              <a:t>ie</a:t>
            </a:r>
            <a:r>
              <a:rPr lang="en-GB" baseline="0" dirty="0"/>
              <a:t>, not a done deal)</a:t>
            </a:r>
          </a:p>
          <a:p>
            <a:pPr marL="171450" indent="-171450">
              <a:buFont typeface="Arial" pitchFamily="34" charset="0"/>
              <a:buChar char="•"/>
            </a:pPr>
            <a:r>
              <a:rPr lang="en-GB" baseline="0" dirty="0"/>
              <a:t>Remind Governors that much of trust strategy is dictated by obligations of cooperation with other public bodies and local / national commissioning requirements</a:t>
            </a:r>
          </a:p>
          <a:p>
            <a:pPr marL="171450" indent="-171450">
              <a:buFont typeface="Arial" pitchFamily="34" charset="0"/>
              <a:buChar char="•"/>
            </a:pPr>
            <a:r>
              <a:rPr lang="en-GB" baseline="0" dirty="0"/>
              <a:t>Interests must be declared on appointment, updated as circumstances change and reviewed at least annually</a:t>
            </a:r>
          </a:p>
          <a:p>
            <a:pPr marL="171450" indent="-171450">
              <a:buFont typeface="Arial" pitchFamily="34" charset="0"/>
              <a:buChar char="•"/>
            </a:pPr>
            <a:r>
              <a:rPr lang="en-GB" baseline="0" dirty="0"/>
              <a:t>Interests should also be declared and recorded at each meeting where relevant issues will be discussed</a:t>
            </a:r>
          </a:p>
          <a:p>
            <a:pPr marL="171450" indent="-171450">
              <a:buFont typeface="Arial" pitchFamily="34" charset="0"/>
              <a:buChar char="•"/>
            </a:pPr>
            <a:r>
              <a:rPr lang="en-GB" baseline="0" dirty="0"/>
              <a:t>The seriousness of the conflict will dictate whether or not the governor can participate in the meeting / decision making process</a:t>
            </a:r>
          </a:p>
          <a:p>
            <a:pPr marL="171450" indent="-171450">
              <a:buFont typeface="Arial" pitchFamily="34" charset="0"/>
              <a:buChar char="•"/>
            </a:pPr>
            <a:r>
              <a:rPr lang="en-GB" baseline="0" dirty="0"/>
              <a:t>Public perception is very important, so even if a Governor is confident that s/he can act impartially, it may be necessary to exclude a Governor from a decision if a reasonable member of the public would have concerns about his / her participation</a:t>
            </a:r>
          </a:p>
        </p:txBody>
      </p:sp>
      <p:sp>
        <p:nvSpPr>
          <p:cNvPr id="4" name="Slide Number Placeholder 3"/>
          <p:cNvSpPr>
            <a:spLocks noGrp="1"/>
          </p:cNvSpPr>
          <p:nvPr>
            <p:ph type="sldNum" sz="quarter" idx="10"/>
          </p:nvPr>
        </p:nvSpPr>
        <p:spPr/>
        <p:txBody>
          <a:bodyPr/>
          <a:lstStyle/>
          <a:p>
            <a:fld id="{D095023A-A5BC-4D98-95C4-99010BDCB6E5}" type="slidenum">
              <a:rPr lang="en-GB" smtClean="0"/>
              <a:t>16</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baseline="0" dirty="0"/>
          </a:p>
          <a:p>
            <a:pPr marL="171450" indent="-171450">
              <a:buFont typeface="Arial" pitchFamily="34" charset="0"/>
              <a:buChar char="•"/>
            </a:pPr>
            <a:r>
              <a:rPr lang="en-GB" dirty="0"/>
              <a:t>Risks</a:t>
            </a:r>
            <a:r>
              <a:rPr lang="en-GB" baseline="0" dirty="0"/>
              <a:t> associated with low levels of training include </a:t>
            </a:r>
          </a:p>
          <a:p>
            <a:pPr marL="628650" lvl="1" indent="-171450">
              <a:buFont typeface="Arial" pitchFamily="34" charset="0"/>
              <a:buChar char="•"/>
            </a:pPr>
            <a:r>
              <a:rPr lang="en-GB" baseline="0" dirty="0"/>
              <a:t>increased risk of incidents (</a:t>
            </a:r>
            <a:r>
              <a:rPr lang="en-GB" baseline="0" dirty="0" err="1"/>
              <a:t>eg</a:t>
            </a:r>
            <a:r>
              <a:rPr lang="en-GB" baseline="0" dirty="0"/>
              <a:t> loss of data, incorrect treatment, victimisation of a patient)</a:t>
            </a:r>
          </a:p>
          <a:p>
            <a:pPr marL="628650" lvl="1" indent="-171450">
              <a:buFont typeface="Arial" pitchFamily="34" charset="0"/>
              <a:buChar char="•"/>
            </a:pPr>
            <a:r>
              <a:rPr lang="en-GB" baseline="0" dirty="0"/>
              <a:t>Regulatory intervention (Monitor / CQC / Information commissioner)</a:t>
            </a:r>
          </a:p>
          <a:p>
            <a:pPr marL="628650" lvl="1" indent="-171450">
              <a:buFont typeface="Arial" pitchFamily="34" charset="0"/>
              <a:buChar char="•"/>
            </a:pPr>
            <a:r>
              <a:rPr lang="en-GB" baseline="0" dirty="0"/>
              <a:t>Criminal  / civil litigation</a:t>
            </a:r>
          </a:p>
          <a:p>
            <a:pPr marL="628650" lvl="1" indent="-171450">
              <a:buFont typeface="Arial" pitchFamily="34" charset="0"/>
              <a:buChar char="•"/>
            </a:pPr>
            <a:r>
              <a:rPr lang="en-GB" baseline="0" dirty="0"/>
              <a:t>Loss of confidence in the trust  </a:t>
            </a:r>
          </a:p>
          <a:p>
            <a:pPr marL="628650" lvl="1" indent="-171450">
              <a:buFont typeface="Arial" pitchFamily="34" charset="0"/>
              <a:buChar char="•"/>
            </a:pPr>
            <a:r>
              <a:rPr lang="en-GB" baseline="0" dirty="0"/>
              <a:t>Damage to public reputation</a:t>
            </a:r>
          </a:p>
          <a:p>
            <a:pPr marL="171450" lvl="0" indent="-171450">
              <a:buFont typeface="Arial" pitchFamily="34" charset="0"/>
              <a:buChar char="•"/>
            </a:pPr>
            <a:r>
              <a:rPr lang="en-GB" baseline="0" dirty="0"/>
              <a:t>Questions to ask</a:t>
            </a:r>
          </a:p>
          <a:p>
            <a:pPr marL="628650" lvl="1" indent="-171450">
              <a:buFont typeface="Arial" pitchFamily="34" charset="0"/>
              <a:buChar char="•"/>
            </a:pPr>
            <a:r>
              <a:rPr lang="en-GB" baseline="0" dirty="0"/>
              <a:t>What actions were put into place to address this last year?</a:t>
            </a:r>
          </a:p>
          <a:p>
            <a:pPr marL="628650" lvl="1" indent="-171450">
              <a:buFont typeface="Arial" pitchFamily="34" charset="0"/>
              <a:buChar char="•"/>
            </a:pPr>
            <a:r>
              <a:rPr lang="en-GB" baseline="0" dirty="0"/>
              <a:t>How was implementation of last year’s action plan monitored?</a:t>
            </a:r>
          </a:p>
          <a:p>
            <a:pPr marL="628650" lvl="1" indent="-171450">
              <a:buFont typeface="Arial" pitchFamily="34" charset="0"/>
              <a:buChar char="•"/>
            </a:pPr>
            <a:r>
              <a:rPr lang="en-GB" baseline="0" dirty="0"/>
              <a:t>What remedial action was taken during the last year when it became clear that the actions weren’t working?</a:t>
            </a:r>
          </a:p>
          <a:p>
            <a:pPr marL="628650" lvl="1" indent="-171450">
              <a:buFont typeface="Arial" pitchFamily="34" charset="0"/>
              <a:buChar char="•"/>
            </a:pPr>
            <a:r>
              <a:rPr lang="en-GB" baseline="0" dirty="0"/>
              <a:t>Why is the board confident that this year’s action plan will be more effective?</a:t>
            </a:r>
          </a:p>
          <a:p>
            <a:pPr marL="628650" lvl="1" indent="-171450">
              <a:buFont typeface="Arial" pitchFamily="34" charset="0"/>
              <a:buChar char="•"/>
            </a:pPr>
            <a:r>
              <a:rPr lang="en-GB" baseline="0" dirty="0"/>
              <a:t>How is the board managing the risks in the meantime?    </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17</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baseline="0" dirty="0"/>
          </a:p>
          <a:p>
            <a:pPr marL="171450" indent="-171450">
              <a:buFont typeface="Arial" pitchFamily="34" charset="0"/>
              <a:buChar char="•"/>
            </a:pPr>
            <a:r>
              <a:rPr lang="en-GB" dirty="0"/>
              <a:t>Risks</a:t>
            </a:r>
            <a:r>
              <a:rPr lang="en-GB" baseline="0" dirty="0"/>
              <a:t> associated with low levels of training include </a:t>
            </a:r>
          </a:p>
          <a:p>
            <a:pPr marL="628650" lvl="1" indent="-171450">
              <a:buFont typeface="Arial" pitchFamily="34" charset="0"/>
              <a:buChar char="•"/>
            </a:pPr>
            <a:r>
              <a:rPr lang="en-GB" baseline="0" dirty="0"/>
              <a:t>increased risk of incidents (</a:t>
            </a:r>
            <a:r>
              <a:rPr lang="en-GB" baseline="0" dirty="0" err="1"/>
              <a:t>eg</a:t>
            </a:r>
            <a:r>
              <a:rPr lang="en-GB" baseline="0" dirty="0"/>
              <a:t> loss of data, incorrect treatment, victimisation of a patient)</a:t>
            </a:r>
          </a:p>
          <a:p>
            <a:pPr marL="628650" lvl="1" indent="-171450">
              <a:buFont typeface="Arial" pitchFamily="34" charset="0"/>
              <a:buChar char="•"/>
            </a:pPr>
            <a:r>
              <a:rPr lang="en-GB" baseline="0" dirty="0"/>
              <a:t>Regulatory intervention (Monitor / CQC / Information commissioner)</a:t>
            </a:r>
          </a:p>
          <a:p>
            <a:pPr marL="628650" lvl="1" indent="-171450">
              <a:buFont typeface="Arial" pitchFamily="34" charset="0"/>
              <a:buChar char="•"/>
            </a:pPr>
            <a:r>
              <a:rPr lang="en-GB" baseline="0" dirty="0"/>
              <a:t>Criminal  / civil litigation</a:t>
            </a:r>
          </a:p>
          <a:p>
            <a:pPr marL="628650" lvl="1" indent="-171450">
              <a:buFont typeface="Arial" pitchFamily="34" charset="0"/>
              <a:buChar char="•"/>
            </a:pPr>
            <a:r>
              <a:rPr lang="en-GB" baseline="0" dirty="0"/>
              <a:t>Loss of confidence in the trust  </a:t>
            </a:r>
          </a:p>
          <a:p>
            <a:pPr marL="628650" lvl="1" indent="-171450">
              <a:buFont typeface="Arial" pitchFamily="34" charset="0"/>
              <a:buChar char="•"/>
            </a:pPr>
            <a:r>
              <a:rPr lang="en-GB" baseline="0" dirty="0"/>
              <a:t>Damage to public reputation</a:t>
            </a:r>
          </a:p>
          <a:p>
            <a:pPr marL="171450" lvl="0" indent="-171450">
              <a:buFont typeface="Arial" pitchFamily="34" charset="0"/>
              <a:buChar char="•"/>
            </a:pPr>
            <a:r>
              <a:rPr lang="en-GB" baseline="0" dirty="0"/>
              <a:t>Questions to ask</a:t>
            </a:r>
          </a:p>
          <a:p>
            <a:pPr marL="628650" lvl="1" indent="-171450">
              <a:buFont typeface="Arial" pitchFamily="34" charset="0"/>
              <a:buChar char="•"/>
            </a:pPr>
            <a:r>
              <a:rPr lang="en-GB" baseline="0" dirty="0"/>
              <a:t>What actions were put into place to address this last year?</a:t>
            </a:r>
          </a:p>
          <a:p>
            <a:pPr marL="628650" lvl="1" indent="-171450">
              <a:buFont typeface="Arial" pitchFamily="34" charset="0"/>
              <a:buChar char="•"/>
            </a:pPr>
            <a:r>
              <a:rPr lang="en-GB" baseline="0" dirty="0"/>
              <a:t>How was implementation of last year’s action plan monitored?</a:t>
            </a:r>
          </a:p>
          <a:p>
            <a:pPr marL="628650" lvl="1" indent="-171450">
              <a:buFont typeface="Arial" pitchFamily="34" charset="0"/>
              <a:buChar char="•"/>
            </a:pPr>
            <a:r>
              <a:rPr lang="en-GB" baseline="0" dirty="0"/>
              <a:t>What remedial action was taken during the last year when it became clear that the actions weren’t working?</a:t>
            </a:r>
          </a:p>
          <a:p>
            <a:pPr marL="628650" lvl="1" indent="-171450">
              <a:buFont typeface="Arial" pitchFamily="34" charset="0"/>
              <a:buChar char="•"/>
            </a:pPr>
            <a:r>
              <a:rPr lang="en-GB" baseline="0" dirty="0"/>
              <a:t>Why is the board confident that this year’s action plan will be more effective?</a:t>
            </a:r>
          </a:p>
          <a:p>
            <a:pPr marL="628650" lvl="1" indent="-171450">
              <a:buFont typeface="Arial" pitchFamily="34" charset="0"/>
              <a:buChar char="•"/>
            </a:pPr>
            <a:r>
              <a:rPr lang="en-GB" baseline="0" dirty="0"/>
              <a:t>How is the board managing the risks in the meantime?    </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18</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Give them 5 minutes to reflect</a:t>
            </a:r>
            <a:r>
              <a:rPr lang="en-GB" baseline="0" dirty="0"/>
              <a:t> on the session</a:t>
            </a:r>
          </a:p>
          <a:p>
            <a:pPr marL="171450" indent="-171450">
              <a:buFont typeface="Arial" pitchFamily="34" charset="0"/>
              <a:buChar char="•"/>
            </a:pPr>
            <a:r>
              <a:rPr lang="en-GB" baseline="0" dirty="0"/>
              <a:t>Ask if there are any further questions</a:t>
            </a:r>
            <a:endParaRPr lang="en-GB" dirty="0"/>
          </a:p>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19</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dirty="0"/>
              <a:t>If you</a:t>
            </a:r>
            <a:r>
              <a:rPr lang="en-GB" baseline="0" dirty="0"/>
              <a:t> have governors who haven’t used the toolkit yet:</a:t>
            </a:r>
            <a:endParaRPr lang="en-GB" dirty="0"/>
          </a:p>
          <a:p>
            <a:pPr marL="171450" indent="-171450">
              <a:buFont typeface="Arial" pitchFamily="34" charset="0"/>
              <a:buChar char="•"/>
            </a:pPr>
            <a:r>
              <a:rPr lang="en-GB" dirty="0"/>
              <a:t>Give them a short overview of the GovernWell induction</a:t>
            </a:r>
            <a:r>
              <a:rPr lang="en-GB" baseline="0" dirty="0"/>
              <a:t> toolkit.</a:t>
            </a:r>
          </a:p>
          <a:p>
            <a:pPr marL="171450" indent="-171450">
              <a:buFont typeface="Arial" pitchFamily="34" charset="0"/>
              <a:buChar char="•"/>
            </a:pPr>
            <a:r>
              <a:rPr lang="en-GB" baseline="0" dirty="0"/>
              <a:t>Explain that it aims to complement the trust’s local induction by bringing the national perspective and attempts to answer some of the Frequently Asked Questions about the governor role. </a:t>
            </a:r>
          </a:p>
          <a:p>
            <a:pPr marL="171450" indent="-171450">
              <a:buFont typeface="Arial" pitchFamily="34" charset="0"/>
              <a:buChar char="•"/>
            </a:pPr>
            <a:r>
              <a:rPr lang="en-GB" baseline="0" dirty="0"/>
              <a:t>Each section has a separate workbook. </a:t>
            </a:r>
          </a:p>
          <a:p>
            <a:pPr marL="171450" indent="-171450">
              <a:buFont typeface="Arial" pitchFamily="34" charset="0"/>
              <a:buChar char="•"/>
            </a:pPr>
            <a:r>
              <a:rPr lang="en-GB" baseline="0" dirty="0"/>
              <a:t>Explain how you intend to work through them in your trust (when, will they be linked to other events, will they do it all in groups or some on their own etc.)</a:t>
            </a:r>
          </a:p>
          <a:p>
            <a:pPr marL="171450" indent="-171450">
              <a:buFont typeface="Arial" pitchFamily="34" charset="0"/>
              <a:buChar char="•"/>
            </a:pPr>
            <a:endParaRPr lang="en-GB" baseline="0" dirty="0"/>
          </a:p>
          <a:p>
            <a:pPr marL="0" indent="0">
              <a:buFont typeface="Arial" pitchFamily="34" charset="0"/>
              <a:buNone/>
            </a:pPr>
            <a:r>
              <a:rPr lang="en-GB" baseline="0" dirty="0"/>
              <a:t>If you have governors who have already used the toolkit:</a:t>
            </a:r>
          </a:p>
          <a:p>
            <a:pPr marL="171450" indent="-171450">
              <a:buFont typeface="Arial" pitchFamily="34" charset="0"/>
              <a:buChar char="•"/>
            </a:pPr>
            <a:r>
              <a:rPr lang="en-GB" baseline="0" dirty="0"/>
              <a:t>Remind them of the toolkit structure and where this session fits</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2</a:t>
            </a:fld>
            <a:endParaRPr lang="en-GB"/>
          </a:p>
        </p:txBody>
      </p:sp>
    </p:spTree>
    <p:extLst>
      <p:ext uri="{BB962C8B-B14F-4D97-AF65-F5344CB8AC3E}">
        <p14:creationId xmlns:p14="http://schemas.microsoft.com/office/powerpoint/2010/main" val="861349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Go over the objectives for the session and make sure they are clear about what the aim</a:t>
            </a:r>
            <a:r>
              <a:rPr lang="en-GB" baseline="0" dirty="0"/>
              <a:t> of the session is</a:t>
            </a:r>
            <a:r>
              <a:rPr lang="en-GB" dirty="0"/>
              <a:t>.</a:t>
            </a:r>
          </a:p>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3</a:t>
            </a:fld>
            <a:endParaRPr lang="en-GB"/>
          </a:p>
        </p:txBody>
      </p:sp>
    </p:spTree>
    <p:extLst>
      <p:ext uri="{BB962C8B-B14F-4D97-AF65-F5344CB8AC3E}">
        <p14:creationId xmlns:p14="http://schemas.microsoft.com/office/powerpoint/2010/main" val="1388833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4</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If your Council of Governors meets more frequently, say so</a:t>
            </a:r>
          </a:p>
          <a:p>
            <a:pPr marL="171450" indent="-171450">
              <a:buFont typeface="Arial" pitchFamily="34" charset="0"/>
              <a:buChar char="•"/>
            </a:pPr>
            <a:r>
              <a:rPr lang="en-GB" baseline="0" dirty="0"/>
              <a:t>Remind inductees of where your meetings are held and how long they usually last</a:t>
            </a:r>
          </a:p>
          <a:p>
            <a:pPr marL="171450" indent="-171450">
              <a:buFont typeface="Arial" pitchFamily="34" charset="0"/>
              <a:buChar char="•"/>
            </a:pPr>
            <a:r>
              <a:rPr lang="en-GB" baseline="0" dirty="0"/>
              <a:t>Explore what an effective meeting looks like and review the checklist in your workbook</a:t>
            </a:r>
          </a:p>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5</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Indicate which sub-committees and working groups exist at your trust, and how often</a:t>
            </a:r>
            <a:r>
              <a:rPr lang="en-GB" baseline="0" dirty="0"/>
              <a:t> they meet</a:t>
            </a:r>
          </a:p>
          <a:p>
            <a:pPr marL="171450" indent="-171450">
              <a:buFont typeface="Arial" pitchFamily="34" charset="0"/>
              <a:buChar char="•"/>
            </a:pPr>
            <a:r>
              <a:rPr lang="en-GB" baseline="0" dirty="0"/>
              <a:t>Explain which are statutory (Remuneration and Appointments) and which are additional </a:t>
            </a:r>
            <a:endParaRPr lang="en-GB" dirty="0"/>
          </a:p>
          <a:p>
            <a:pPr marL="171450" indent="-171450">
              <a:buFont typeface="Arial" pitchFamily="34" charset="0"/>
              <a:buChar char="•"/>
            </a:pPr>
            <a:r>
              <a:rPr lang="en-GB" dirty="0"/>
              <a:t>Explain any rules</a:t>
            </a:r>
            <a:r>
              <a:rPr lang="en-GB" baseline="0" dirty="0"/>
              <a:t> you may have about who can stand for which committee</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6</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Tell inductees when your next Annual Members’ meeting will take place</a:t>
            </a:r>
          </a:p>
          <a:p>
            <a:pPr marL="171450" indent="-171450">
              <a:buFont typeface="Arial" pitchFamily="34" charset="0"/>
              <a:buChar char="•"/>
            </a:pPr>
            <a:r>
              <a:rPr lang="en-GB" dirty="0"/>
              <a:t>Explain whether or not it is combined with the Annual Governors’ meeting</a:t>
            </a:r>
          </a:p>
          <a:p>
            <a:pPr marL="171450" indent="-171450">
              <a:buFont typeface="Arial" pitchFamily="34" charset="0"/>
              <a:buChar char="•"/>
            </a:pPr>
            <a:r>
              <a:rPr lang="en-GB" dirty="0"/>
              <a:t>Tell new Governors something about the format of your meeting</a:t>
            </a:r>
          </a:p>
        </p:txBody>
      </p:sp>
      <p:sp>
        <p:nvSpPr>
          <p:cNvPr id="4" name="Slide Number Placeholder 3"/>
          <p:cNvSpPr>
            <a:spLocks noGrp="1"/>
          </p:cNvSpPr>
          <p:nvPr>
            <p:ph type="sldNum" sz="quarter" idx="10"/>
          </p:nvPr>
        </p:nvSpPr>
        <p:spPr/>
        <p:txBody>
          <a:bodyPr/>
          <a:lstStyle/>
          <a:p>
            <a:fld id="{D095023A-A5BC-4D98-95C4-99010BDCB6E5}" type="slidenum">
              <a:rPr lang="en-GB" smtClean="0"/>
              <a:t>7</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baseline="0" dirty="0"/>
              <a:t>Direct your Governors to where they can find a copy and tell them whether they will be required to sign it </a:t>
            </a:r>
          </a:p>
        </p:txBody>
      </p:sp>
      <p:sp>
        <p:nvSpPr>
          <p:cNvPr id="4" name="Slide Number Placeholder 3"/>
          <p:cNvSpPr>
            <a:spLocks noGrp="1"/>
          </p:cNvSpPr>
          <p:nvPr>
            <p:ph type="sldNum" sz="quarter" idx="10"/>
          </p:nvPr>
        </p:nvSpPr>
        <p:spPr/>
        <p:txBody>
          <a:bodyPr/>
          <a:lstStyle/>
          <a:p>
            <a:fld id="{D095023A-A5BC-4D98-95C4-99010BDCB6E5}" type="slidenum">
              <a:rPr lang="en-GB" smtClean="0"/>
              <a:t>8</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Remind Governors that the Committee on Standards in Public Life was set up in 1994 after a number of notable failures in the conduct</a:t>
            </a:r>
            <a:r>
              <a:rPr lang="en-GB" baseline="0" dirty="0"/>
              <a:t> of those in public office (notably MPs in the “cash for questions” scandal).  </a:t>
            </a:r>
          </a:p>
          <a:p>
            <a:pPr marL="171450" indent="-171450">
              <a:buFont typeface="Arial" pitchFamily="34" charset="0"/>
              <a:buChar char="•"/>
            </a:pPr>
            <a:r>
              <a:rPr lang="en-GB" baseline="0" dirty="0"/>
              <a:t>The original Chair was Lord Nolan, and the Committee published its first report, which set out the seven principles of public office in 1995 </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9</a:t>
            </a:fld>
            <a:endParaRPr lang="en-GB"/>
          </a:p>
        </p:txBody>
      </p:sp>
    </p:spTree>
    <p:extLst>
      <p:ext uri="{BB962C8B-B14F-4D97-AF65-F5344CB8AC3E}">
        <p14:creationId xmlns:p14="http://schemas.microsoft.com/office/powerpoint/2010/main" val="2212873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9360" y="1597820"/>
            <a:ext cx="8527143" cy="1102519"/>
          </a:xfrm>
        </p:spPr>
        <p:txBody>
          <a:bodyPr/>
          <a:lstStyle/>
          <a:p>
            <a:r>
              <a:rPr lang="en-GB"/>
              <a:t>Click to edit Master title style</a:t>
            </a:r>
            <a:endParaRPr lang="en-US"/>
          </a:p>
        </p:txBody>
      </p:sp>
      <p:sp>
        <p:nvSpPr>
          <p:cNvPr id="3" name="Subtitle 2"/>
          <p:cNvSpPr>
            <a:spLocks noGrp="1"/>
          </p:cNvSpPr>
          <p:nvPr>
            <p:ph type="subTitle" idx="1"/>
          </p:nvPr>
        </p:nvSpPr>
        <p:spPr>
          <a:xfrm>
            <a:off x="299360" y="2914650"/>
            <a:ext cx="8527143" cy="1314450"/>
          </a:xfrm>
        </p:spPr>
        <p:txBody>
          <a:bodyPr>
            <a:normAutofit/>
          </a:bodyPr>
          <a:lstStyle>
            <a:lvl1pPr marL="198000" indent="-198000" algn="l">
              <a:buFont typeface="Arial"/>
              <a:buChar char="•"/>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255020F-EFF9-45E3-9F16-C86368939683}"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AF1BF31-D412-489C-89D5-002591836962}"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ACCE440A-0238-414C-80E5-1AD26623DE20}"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lvl1pPr marL="198000" indent="-198000">
              <a:buFont typeface="Arial"/>
              <a:buChar char="•"/>
              <a:defRPr/>
            </a:lvl1pPr>
            <a:lvl2pPr>
              <a:defRPr sz="2000"/>
            </a:lvl2pPr>
            <a:lvl3pPr>
              <a:defRPr sz="2000"/>
            </a:lvl3pPr>
            <a:lvl4pPr>
              <a:defRPr sz="2000"/>
            </a:lvl4pPr>
            <a:lvl5pPr>
              <a:defRPr sz="20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905D5796-9116-4621-BA75-5A41DE75E8FF}"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845029" y="4767264"/>
            <a:ext cx="2133600" cy="273844"/>
          </a:xfrm>
        </p:spPr>
        <p:txBody>
          <a:bodyPr/>
          <a:lstStyle>
            <a:lvl1pPr>
              <a:defRPr sz="1000"/>
            </a:lvl1pPr>
          </a:lstStyle>
          <a:p>
            <a:fld id="{4C4AFE59-3830-674D-8C76-C2A107404CE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1135" y="734786"/>
            <a:ext cx="3804330" cy="956853"/>
          </a:xfrm>
        </p:spPr>
        <p:txBody>
          <a:bodyPr anchor="t">
            <a:noAutofit/>
          </a:bodyPr>
          <a:lstStyle>
            <a:lvl1pPr algn="l">
              <a:lnSpc>
                <a:spcPct val="70000"/>
              </a:lnSpc>
              <a:defRPr sz="4000" b="0" kern="900" cap="all">
                <a:solidFill>
                  <a:schemeClr val="accent2"/>
                </a:solidFill>
                <a:latin typeface="+mj-lt"/>
              </a:defRPr>
            </a:lvl1pPr>
          </a:lstStyle>
          <a:p>
            <a:r>
              <a:rPr lang="en-GB"/>
              <a:t>Click to edit Master title style</a:t>
            </a:r>
            <a:endParaRPr lang="en-US"/>
          </a:p>
        </p:txBody>
      </p:sp>
      <p:sp>
        <p:nvSpPr>
          <p:cNvPr id="3" name="Text Placeholder 2"/>
          <p:cNvSpPr>
            <a:spLocks noGrp="1"/>
          </p:cNvSpPr>
          <p:nvPr>
            <p:ph type="body" idx="1"/>
          </p:nvPr>
        </p:nvSpPr>
        <p:spPr>
          <a:xfrm>
            <a:off x="5361217" y="2347232"/>
            <a:ext cx="3441927" cy="2283108"/>
          </a:xfrm>
        </p:spPr>
        <p:txBody>
          <a:bodyPr anchor="b">
            <a:normAutofit/>
          </a:bodyPr>
          <a:lstStyle>
            <a:lvl1pPr marL="0" indent="0" algn="r">
              <a:lnSpc>
                <a:spcPct val="70000"/>
              </a:lnSpc>
              <a:spcBef>
                <a:spcPts val="0"/>
              </a:spcBef>
              <a:buNone/>
              <a:defRPr sz="2200" b="1">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a:p>
            <a:pPr lvl="1"/>
            <a:r>
              <a:rPr lang="en-GB"/>
              <a:t>Second level</a:t>
            </a:r>
          </a:p>
          <a:p>
            <a:pPr lvl="2"/>
            <a:r>
              <a:rPr lang="en-GB"/>
              <a:t>Third level</a:t>
            </a:r>
          </a:p>
        </p:txBody>
      </p:sp>
      <p:sp>
        <p:nvSpPr>
          <p:cNvPr id="4" name="Date Placeholder 3"/>
          <p:cNvSpPr>
            <a:spLocks noGrp="1"/>
          </p:cNvSpPr>
          <p:nvPr>
            <p:ph type="dt" sz="half" idx="10"/>
          </p:nvPr>
        </p:nvSpPr>
        <p:spPr/>
        <p:txBody>
          <a:bodyPr/>
          <a:lstStyle/>
          <a:p>
            <a:fld id="{B0932D53-06E0-4D34-B036-B8454EFFFA29}"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45CAB1F5-3F51-4440-837D-BD1A8B895554}" type="datetime1">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3CEC3B30-7916-4F0F-8849-5E9EFEE24A58}" type="datetime1">
              <a:rPr lang="en-US" smtClean="0"/>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17D1447F-62B5-4994-BEDF-27768A14EB08}" type="datetime1">
              <a:rPr lang="en-US" smtClean="0"/>
              <a:t>3/9/2020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D86556-0FF4-4560-AD85-3061283D6D5F}" type="datetime1">
              <a:rPr lang="en-US" smtClean="0"/>
              <a:t>3/9/2020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572A66F-25B0-45E1-A3CF-401392C29CE2}" type="datetime1">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EB1197E-C185-4E46-BBC2-E0DEF194B738}" type="datetime1">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674" y="708290"/>
            <a:ext cx="8674619" cy="379362"/>
          </a:xfrm>
          <a:prstGeom prst="rect">
            <a:avLst/>
          </a:prstGeom>
        </p:spPr>
        <p:txBody>
          <a:bodyPr vert="horz" lIns="91440" tIns="45720" rIns="91440" bIns="45720" rtlCol="0" anchor="t">
            <a:noAutofit/>
          </a:bodyPr>
          <a:lstStyle/>
          <a:p>
            <a:r>
              <a:rPr lang="en-GB" dirty="0"/>
              <a:t>Click to edit Master title style</a:t>
            </a:r>
            <a:endParaRPr lang="en-US" dirty="0"/>
          </a:p>
        </p:txBody>
      </p:sp>
      <p:sp>
        <p:nvSpPr>
          <p:cNvPr id="3" name="Text Placeholder 2"/>
          <p:cNvSpPr>
            <a:spLocks noGrp="1"/>
          </p:cNvSpPr>
          <p:nvPr>
            <p:ph type="body" idx="1"/>
          </p:nvPr>
        </p:nvSpPr>
        <p:spPr>
          <a:xfrm>
            <a:off x="179098" y="1200151"/>
            <a:ext cx="8674619" cy="33944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C30267B-E13E-4F34-85A5-F38906799BFB}" type="datetime1">
              <a:rPr lang="en-US" smtClean="0"/>
              <a:t>3/9/2020</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C4AFE59-3830-674D-8C76-C2A107404CE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457200" rtl="0" eaLnBrk="1" latinLnBrk="0" hangingPunct="1">
        <a:spcBef>
          <a:spcPct val="0"/>
        </a:spcBef>
        <a:buNone/>
        <a:defRPr sz="2900" kern="1200" spc="-100">
          <a:solidFill>
            <a:schemeClr val="accent2"/>
          </a:solidFill>
          <a:latin typeface="+mj-lt"/>
          <a:ea typeface="+mj-ea"/>
          <a:cs typeface="+mj-cs"/>
        </a:defRPr>
      </a:lvl1pPr>
    </p:titleStyle>
    <p:bodyStyle>
      <a:lvl1pPr marL="198000" indent="-198000" algn="l" defTabSz="457200" rtl="0" eaLnBrk="1" latinLnBrk="0" hangingPunct="1">
        <a:spcBef>
          <a:spcPts val="0"/>
        </a:spcBef>
        <a:buClr>
          <a:schemeClr val="accent1"/>
        </a:buClr>
        <a:buFont typeface="Arial"/>
        <a:buChar char="•"/>
        <a:defRPr sz="2200" kern="1200">
          <a:solidFill>
            <a:schemeClr val="tx1"/>
          </a:solidFill>
          <a:latin typeface="+mn-lt"/>
          <a:ea typeface="+mn-ea"/>
          <a:cs typeface="+mn-cs"/>
        </a:defRPr>
      </a:lvl1pPr>
      <a:lvl2pPr marL="427038" indent="-209550"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2pPr>
      <a:lvl3pPr marL="635000" indent="-190500"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3pPr>
      <a:lvl4pPr marL="906463" indent="-217488"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4pPr>
      <a:lvl5pPr marL="1133475" indent="-217488"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W wide P2 X2HIGH_1.jpg"/>
          <p:cNvPicPr>
            <a:picLocks noChangeAspect="1"/>
          </p:cNvPicPr>
          <p:nvPr/>
        </p:nvPicPr>
        <p:blipFill>
          <a:blip r:embed="rId3">
            <a:alphaModFix amt="24000"/>
            <a:extLst>
              <a:ext uri="{28A0092B-C50C-407E-A947-70E740481C1C}">
                <a14:useLocalDpi xmlns:a14="http://schemas.microsoft.com/office/drawing/2010/main" val="0"/>
              </a:ext>
            </a:extLst>
          </a:blip>
          <a:stretch>
            <a:fillRect/>
          </a:stretch>
        </p:blipFill>
        <p:spPr>
          <a:xfrm rot="10800000">
            <a:off x="0" y="0"/>
            <a:ext cx="9143433" cy="5143500"/>
          </a:xfrm>
          <a:prstGeom prst="rect">
            <a:avLst/>
          </a:prstGeom>
        </p:spPr>
      </p:pic>
      <p:cxnSp>
        <p:nvCxnSpPr>
          <p:cNvPr id="10" name="Straight Connector 9"/>
          <p:cNvCxnSpPr/>
          <p:nvPr/>
        </p:nvCxnSpPr>
        <p:spPr>
          <a:xfrm>
            <a:off x="228600" y="1562405"/>
            <a:ext cx="8686800" cy="1191"/>
          </a:xfrm>
          <a:prstGeom prst="line">
            <a:avLst/>
          </a:prstGeom>
          <a:ln w="6350" cap="flat" cmpd="sng" algn="ctr">
            <a:solidFill>
              <a:schemeClr val="accent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28600" y="4681486"/>
            <a:ext cx="8686800" cy="1191"/>
          </a:xfrm>
          <a:prstGeom prst="line">
            <a:avLst/>
          </a:prstGeom>
          <a:ln w="6350" cap="flat" cmpd="sng" algn="ctr">
            <a:solidFill>
              <a:schemeClr val="accent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14" name="Picture 13">
            <a:extLst>
              <a:ext uri="{FF2B5EF4-FFF2-40B4-BE49-F238E27FC236}">
                <a16:creationId xmlns:a16="http://schemas.microsoft.com/office/drawing/2014/main" xmlns="" id="{ABEC690C-1240-4ED4-BE7C-E66EECD880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450494"/>
            <a:ext cx="2391229" cy="890708"/>
          </a:xfrm>
          <a:prstGeom prst="rect">
            <a:avLst/>
          </a:prstGeom>
        </p:spPr>
      </p:pic>
      <p:pic>
        <p:nvPicPr>
          <p:cNvPr id="15" name="Picture 14">
            <a:extLst>
              <a:ext uri="{FF2B5EF4-FFF2-40B4-BE49-F238E27FC236}">
                <a16:creationId xmlns:a16="http://schemas.microsoft.com/office/drawing/2014/main" xmlns="" id="{7A13E294-BFEE-4B94-AFA9-2E1A7EC6983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51932" y="733000"/>
            <a:ext cx="4510922" cy="742047"/>
          </a:xfrm>
          <a:prstGeom prst="rect">
            <a:avLst/>
          </a:prstGeom>
        </p:spPr>
      </p:pic>
      <p:sp>
        <p:nvSpPr>
          <p:cNvPr id="16" name="Title 1">
            <a:extLst>
              <a:ext uri="{FF2B5EF4-FFF2-40B4-BE49-F238E27FC236}">
                <a16:creationId xmlns:a16="http://schemas.microsoft.com/office/drawing/2014/main" xmlns="" id="{7063D3F5-53BC-F542-9037-73EF241F1D0C}"/>
              </a:ext>
            </a:extLst>
          </p:cNvPr>
          <p:cNvSpPr txBox="1">
            <a:spLocks/>
          </p:cNvSpPr>
          <p:nvPr/>
        </p:nvSpPr>
        <p:spPr bwMode="auto">
          <a:xfrm>
            <a:off x="114351" y="2208048"/>
            <a:ext cx="8591873" cy="20591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70000"/>
              </a:lnSpc>
              <a:spcBef>
                <a:spcPct val="0"/>
              </a:spcBef>
              <a:spcAft>
                <a:spcPts val="0"/>
              </a:spcAft>
              <a:buClrTx/>
              <a:buSzTx/>
              <a:buFontTx/>
              <a:buNone/>
              <a:tabLst/>
              <a:defRPr/>
            </a:pPr>
            <a:r>
              <a:rPr kumimoji="0" lang="en-GB" sz="4000" b="0" i="0" u="none" strike="noStrike" kern="0" spc="-100" normalizeH="0" noProof="0" dirty="0">
                <a:ln>
                  <a:noFill/>
                </a:ln>
                <a:solidFill>
                  <a:schemeClr val="accent6"/>
                </a:solidFill>
                <a:effectLst/>
                <a:uLnTx/>
                <a:uFillTx/>
                <a:latin typeface="Calibri"/>
                <a:ea typeface="+mj-ea"/>
                <a:cs typeface="Calibri"/>
              </a:rPr>
              <a:t>Induction toolkit</a:t>
            </a:r>
          </a:p>
          <a:p>
            <a:pPr marL="0" marR="0" lvl="0" indent="0" algn="l" defTabSz="914400" rtl="0" eaLnBrk="0" fontAlgn="base" latinLnBrk="0" hangingPunct="0">
              <a:spcBef>
                <a:spcPct val="0"/>
              </a:spcBef>
              <a:spcAft>
                <a:spcPts val="0"/>
              </a:spcAft>
              <a:buClrTx/>
              <a:buSzTx/>
              <a:buFontTx/>
              <a:buNone/>
              <a:tabLst/>
              <a:defRPr/>
            </a:pPr>
            <a:endParaRPr kumimoji="0" lang="en-GB" sz="1600" b="0" i="0" u="none" strike="noStrike" kern="0" spc="-100" normalizeH="0" noProof="0" dirty="0">
              <a:ln>
                <a:noFill/>
              </a:ln>
              <a:solidFill>
                <a:schemeClr val="accent1"/>
              </a:solidFill>
              <a:effectLst/>
              <a:uLnTx/>
              <a:uFillTx/>
              <a:latin typeface="Calibri"/>
              <a:ea typeface="+mj-ea"/>
              <a:cs typeface="Calibri"/>
            </a:endParaRPr>
          </a:p>
          <a:p>
            <a:pPr marL="0" marR="0" lvl="0" indent="0" algn="l" defTabSz="914400" rtl="0" eaLnBrk="0" fontAlgn="base" latinLnBrk="0" hangingPunct="0">
              <a:lnSpc>
                <a:spcPct val="0"/>
              </a:lnSpc>
              <a:spcBef>
                <a:spcPct val="0"/>
              </a:spcBef>
              <a:spcAft>
                <a:spcPts val="0"/>
              </a:spcAft>
              <a:buClrTx/>
              <a:buSzTx/>
              <a:buFontTx/>
              <a:buNone/>
              <a:tabLst/>
              <a:defRPr/>
            </a:pPr>
            <a:endParaRPr lang="en-GB" sz="4000" kern="0" cap="all" spc="-100" dirty="0">
              <a:solidFill>
                <a:srgbClr val="00633F"/>
              </a:solidFill>
              <a:latin typeface="Calibri"/>
              <a:ea typeface="+mj-ea"/>
              <a:cs typeface="Calibri"/>
            </a:endParaRPr>
          </a:p>
          <a:p>
            <a:pPr marL="0" marR="0" lvl="0" indent="0" defTabSz="914400" rtl="0" eaLnBrk="0" fontAlgn="base" latinLnBrk="0" hangingPunct="0">
              <a:spcBef>
                <a:spcPct val="0"/>
              </a:spcBef>
              <a:spcAft>
                <a:spcPts val="0"/>
              </a:spcAft>
              <a:buClrTx/>
              <a:buSzTx/>
              <a:buFontTx/>
              <a:buNone/>
              <a:tabLst/>
              <a:defRPr/>
            </a:pPr>
            <a:r>
              <a:rPr kumimoji="0" lang="en-GB" sz="4400" b="0" i="0" u="none" strike="noStrike" kern="0" cap="all" spc="-100" normalizeH="0" baseline="0" noProof="0" dirty="0">
                <a:ln>
                  <a:noFill/>
                </a:ln>
                <a:solidFill>
                  <a:schemeClr val="accent1"/>
                </a:solidFill>
                <a:effectLst/>
                <a:uLnTx/>
                <a:uFillTx/>
                <a:latin typeface="Calibri"/>
                <a:ea typeface="+mj-ea"/>
                <a:cs typeface="Calibri"/>
              </a:rPr>
              <a:t>4. How do I carry out my role?</a:t>
            </a:r>
            <a:br>
              <a:rPr kumimoji="0" lang="en-GB" sz="4400" b="0" i="0" u="none" strike="noStrike" kern="0" cap="all" spc="-100" normalizeH="0" baseline="0" noProof="0" dirty="0">
                <a:ln>
                  <a:noFill/>
                </a:ln>
                <a:solidFill>
                  <a:schemeClr val="accent1"/>
                </a:solidFill>
                <a:effectLst/>
                <a:uLnTx/>
                <a:uFillTx/>
                <a:latin typeface="Calibri"/>
                <a:ea typeface="+mj-ea"/>
                <a:cs typeface="Calibri"/>
              </a:rPr>
            </a:br>
            <a:r>
              <a:rPr kumimoji="0" lang="en-GB" sz="4400" b="0" i="0" u="none" strike="noStrike" kern="0" cap="all" spc="-100" normalizeH="0" baseline="0" noProof="0" dirty="0">
                <a:ln>
                  <a:noFill/>
                </a:ln>
                <a:solidFill>
                  <a:schemeClr val="accent1"/>
                </a:solidFill>
                <a:effectLst/>
                <a:uLnTx/>
                <a:uFillTx/>
                <a:latin typeface="Calibri"/>
                <a:ea typeface="+mj-ea"/>
                <a:cs typeface="Calibri"/>
              </a:rPr>
              <a:t/>
            </a:r>
            <a:br>
              <a:rPr kumimoji="0" lang="en-GB" sz="4400" b="0" i="0" u="none" strike="noStrike" kern="0" cap="all" spc="-100" normalizeH="0" baseline="0" noProof="0" dirty="0">
                <a:ln>
                  <a:noFill/>
                </a:ln>
                <a:solidFill>
                  <a:schemeClr val="accent1"/>
                </a:solidFill>
                <a:effectLst/>
                <a:uLnTx/>
                <a:uFillTx/>
                <a:latin typeface="Calibri"/>
                <a:ea typeface="+mj-ea"/>
                <a:cs typeface="Calibri"/>
              </a:rPr>
            </a:br>
            <a:endParaRPr kumimoji="0" lang="en-US" sz="4400" b="0" i="0" u="none" strike="noStrike" kern="0" cap="all" spc="-100" normalizeH="0" baseline="0" noProof="0" dirty="0">
              <a:ln>
                <a:noFill/>
              </a:ln>
              <a:solidFill>
                <a:schemeClr val="accent1"/>
              </a:solidFill>
              <a:effectLst/>
              <a:uLnTx/>
              <a:uFillTx/>
              <a:latin typeface="Calibri" charset="0"/>
              <a:ea typeface="+mj-ea"/>
              <a:cs typeface="Calibri"/>
            </a:endParaRPr>
          </a:p>
        </p:txBody>
      </p:sp>
      <p:sp>
        <p:nvSpPr>
          <p:cNvPr id="17" name="Title 1">
            <a:extLst>
              <a:ext uri="{FF2B5EF4-FFF2-40B4-BE49-F238E27FC236}">
                <a16:creationId xmlns:a16="http://schemas.microsoft.com/office/drawing/2014/main" xmlns="" id="{CB21B5DF-6398-B44C-AB91-A23BB4124C16}"/>
              </a:ext>
            </a:extLst>
          </p:cNvPr>
          <p:cNvSpPr txBox="1">
            <a:spLocks/>
          </p:cNvSpPr>
          <p:nvPr/>
        </p:nvSpPr>
        <p:spPr bwMode="auto">
          <a:xfrm>
            <a:off x="6452127" y="4861414"/>
            <a:ext cx="2574195" cy="3119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lnSpc>
                <a:spcPts val="5000"/>
              </a:lnSpc>
              <a:spcBef>
                <a:spcPct val="0"/>
              </a:spcBef>
              <a:spcAft>
                <a:spcPts val="1200"/>
              </a:spcAft>
              <a:defRPr sz="5000" b="0" cap="all" spc="-100">
                <a:solidFill>
                  <a:srgbClr val="E84621"/>
                </a:solidFill>
                <a:latin typeface="Calibri"/>
                <a:ea typeface="+mj-ea"/>
                <a:cs typeface="Calibri"/>
              </a:defRPr>
            </a:lvl1pPr>
            <a:lvl2pPr algn="l" rtl="0" eaLnBrk="0" fontAlgn="base" hangingPunct="0">
              <a:spcBef>
                <a:spcPct val="0"/>
              </a:spcBef>
              <a:spcAft>
                <a:spcPct val="0"/>
              </a:spcAft>
              <a:defRPr sz="3200">
                <a:solidFill>
                  <a:srgbClr val="C00848"/>
                </a:solidFill>
                <a:latin typeface="Calibri" charset="0"/>
                <a:ea typeface="Geneva" charset="0"/>
                <a:cs typeface="Geneva" charset="0"/>
              </a:defRPr>
            </a:lvl2pPr>
            <a:lvl3pPr algn="l" rtl="0" eaLnBrk="0" fontAlgn="base" hangingPunct="0">
              <a:spcBef>
                <a:spcPct val="0"/>
              </a:spcBef>
              <a:spcAft>
                <a:spcPct val="0"/>
              </a:spcAft>
              <a:defRPr sz="3200">
                <a:solidFill>
                  <a:srgbClr val="C00848"/>
                </a:solidFill>
                <a:latin typeface="Calibri" charset="0"/>
                <a:ea typeface="Geneva" charset="0"/>
                <a:cs typeface="Geneva" charset="0"/>
              </a:defRPr>
            </a:lvl3pPr>
            <a:lvl4pPr algn="l" rtl="0" eaLnBrk="0" fontAlgn="base" hangingPunct="0">
              <a:spcBef>
                <a:spcPct val="0"/>
              </a:spcBef>
              <a:spcAft>
                <a:spcPct val="0"/>
              </a:spcAft>
              <a:defRPr sz="3200">
                <a:solidFill>
                  <a:srgbClr val="C00848"/>
                </a:solidFill>
                <a:latin typeface="Calibri" charset="0"/>
                <a:ea typeface="Geneva" charset="0"/>
                <a:cs typeface="Geneva" charset="0"/>
              </a:defRPr>
            </a:lvl4pPr>
            <a:lvl5pPr algn="l" rtl="0" eaLnBrk="0" fontAlgn="base" hangingPunct="0">
              <a:spcBef>
                <a:spcPct val="0"/>
              </a:spcBef>
              <a:spcAft>
                <a:spcPct val="0"/>
              </a:spcAft>
              <a:defRPr sz="3200">
                <a:solidFill>
                  <a:srgbClr val="C00848"/>
                </a:solidFill>
                <a:latin typeface="Calibri" charset="0"/>
                <a:ea typeface="Geneva" charset="0"/>
                <a:cs typeface="Geneva" charset="0"/>
              </a:defRPr>
            </a:lvl5pPr>
            <a:lvl6pPr marL="457200" algn="l" rtl="0" fontAlgn="base">
              <a:spcBef>
                <a:spcPct val="0"/>
              </a:spcBef>
              <a:spcAft>
                <a:spcPct val="0"/>
              </a:spcAft>
              <a:defRPr sz="3200" b="1">
                <a:solidFill>
                  <a:schemeClr val="tx2"/>
                </a:solidFill>
                <a:latin typeface="Arial" charset="0"/>
                <a:ea typeface="Geneva" charset="0"/>
                <a:cs typeface="Geneva" charset="0"/>
              </a:defRPr>
            </a:lvl6pPr>
            <a:lvl7pPr marL="914400" algn="l" rtl="0" fontAlgn="base">
              <a:spcBef>
                <a:spcPct val="0"/>
              </a:spcBef>
              <a:spcAft>
                <a:spcPct val="0"/>
              </a:spcAft>
              <a:defRPr sz="3200" b="1">
                <a:solidFill>
                  <a:schemeClr val="tx2"/>
                </a:solidFill>
                <a:latin typeface="Arial" charset="0"/>
                <a:ea typeface="Geneva" charset="0"/>
                <a:cs typeface="Geneva" charset="0"/>
              </a:defRPr>
            </a:lvl7pPr>
            <a:lvl8pPr marL="1371600" algn="l" rtl="0" fontAlgn="base">
              <a:spcBef>
                <a:spcPct val="0"/>
              </a:spcBef>
              <a:spcAft>
                <a:spcPct val="0"/>
              </a:spcAft>
              <a:defRPr sz="3200" b="1">
                <a:solidFill>
                  <a:schemeClr val="tx2"/>
                </a:solidFill>
                <a:latin typeface="Arial" charset="0"/>
                <a:ea typeface="Geneva" charset="0"/>
                <a:cs typeface="Geneva" charset="0"/>
              </a:defRPr>
            </a:lvl8pPr>
            <a:lvl9pPr marL="1828800" algn="l" rtl="0" fontAlgn="base">
              <a:spcBef>
                <a:spcPct val="0"/>
              </a:spcBef>
              <a:spcAft>
                <a:spcPct val="0"/>
              </a:spcAft>
              <a:defRPr sz="3200" b="1">
                <a:solidFill>
                  <a:schemeClr val="tx2"/>
                </a:solidFill>
                <a:latin typeface="Arial" charset="0"/>
                <a:ea typeface="Geneva" charset="0"/>
                <a:cs typeface="Geneva" charset="0"/>
              </a:defRPr>
            </a:lvl9pPr>
          </a:lstStyle>
          <a:p>
            <a:pPr algn="r">
              <a:lnSpc>
                <a:spcPct val="70000"/>
              </a:lnSpc>
              <a:spcAft>
                <a:spcPts val="0"/>
              </a:spcAft>
            </a:pPr>
            <a:r>
              <a:rPr lang="en-GB" sz="900" cap="none" spc="-50" dirty="0">
                <a:solidFill>
                  <a:schemeClr val="bg1">
                    <a:lumMod val="75000"/>
                  </a:schemeClr>
                </a:solidFill>
              </a:rPr>
              <a:t>© GovernWell </a:t>
            </a:r>
            <a:r>
              <a:rPr lang="en-GB" sz="900" cap="none" spc="-50" dirty="0" smtClean="0">
                <a:solidFill>
                  <a:schemeClr val="bg1">
                    <a:lumMod val="75000"/>
                  </a:schemeClr>
                </a:solidFill>
              </a:rPr>
              <a:t>2020. </a:t>
            </a:r>
            <a:r>
              <a:rPr lang="en-GB" sz="900" cap="none" spc="-50" dirty="0">
                <a:solidFill>
                  <a:schemeClr val="bg1">
                    <a:lumMod val="75000"/>
                  </a:schemeClr>
                </a:solidFill>
              </a:rPr>
              <a:t>All Rights Reserved.</a:t>
            </a:r>
            <a:endParaRPr lang="en-US" sz="900" cap="none" spc="-50" dirty="0">
              <a:solidFill>
                <a:schemeClr val="bg1">
                  <a:lumMod val="75000"/>
                </a:schemeClr>
              </a:solidFill>
              <a:latin typeface="Calibri"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4.6 Confidentiality</a:t>
            </a:r>
          </a:p>
        </p:txBody>
      </p:sp>
      <p:sp>
        <p:nvSpPr>
          <p:cNvPr id="3" name="Content Placeholder 2"/>
          <p:cNvSpPr>
            <a:spLocks noGrp="1"/>
          </p:cNvSpPr>
          <p:nvPr>
            <p:ph idx="1"/>
          </p:nvPr>
        </p:nvSpPr>
        <p:spPr>
          <a:xfrm>
            <a:off x="228600" y="1377463"/>
            <a:ext cx="8674619" cy="3157904"/>
          </a:xfrm>
        </p:spPr>
        <p:txBody>
          <a:bodyPr>
            <a:noAutofit/>
          </a:bodyPr>
          <a:lstStyle/>
          <a:p>
            <a:pPr>
              <a:lnSpc>
                <a:spcPct val="90000"/>
              </a:lnSpc>
              <a:spcAft>
                <a:spcPts val="1200"/>
              </a:spcAft>
              <a:buFont typeface="Arial" panose="020B0604020202020204" pitchFamily="34" charset="0"/>
              <a:buChar char="•"/>
            </a:pPr>
            <a:r>
              <a:rPr lang="en-GB" sz="2000" dirty="0"/>
              <a:t>As a governor, you will, at times, have access to confidential information</a:t>
            </a:r>
          </a:p>
          <a:p>
            <a:pPr>
              <a:lnSpc>
                <a:spcPct val="90000"/>
              </a:lnSpc>
              <a:spcAft>
                <a:spcPts val="1200"/>
              </a:spcAft>
              <a:buFont typeface="Arial" panose="020B0604020202020204" pitchFamily="34" charset="0"/>
              <a:buChar char="•"/>
            </a:pPr>
            <a:r>
              <a:rPr lang="en-GB" sz="2000" dirty="0"/>
              <a:t>It is important that you don’t share this information with anyone until it becomes publicly available</a:t>
            </a:r>
          </a:p>
          <a:p>
            <a:pPr>
              <a:lnSpc>
                <a:spcPct val="90000"/>
              </a:lnSpc>
              <a:spcAft>
                <a:spcPts val="1200"/>
              </a:spcAft>
              <a:buFont typeface="Arial" panose="020B0604020202020204" pitchFamily="34" charset="0"/>
              <a:buChar char="•"/>
            </a:pPr>
            <a:r>
              <a:rPr lang="en-GB" sz="2000" dirty="0"/>
              <a:t>If you are unsure about whether information is confidential, you should seek advice from your trust secretary</a:t>
            </a:r>
          </a:p>
          <a:p>
            <a:pPr>
              <a:lnSpc>
                <a:spcPct val="90000"/>
              </a:lnSpc>
              <a:spcAft>
                <a:spcPts val="1200"/>
              </a:spcAft>
              <a:buFont typeface="Arial" panose="020B0604020202020204" pitchFamily="34" charset="0"/>
              <a:buChar char="•"/>
            </a:pPr>
            <a:r>
              <a:rPr lang="en-GB" sz="2000" dirty="0"/>
              <a:t>He or she will apply the principles of good information governance to the issue</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10</a:t>
            </a:fld>
            <a:endParaRPr lang="en-US"/>
          </a:p>
        </p:txBody>
      </p:sp>
      <p:pic>
        <p:nvPicPr>
          <p:cNvPr id="8" name="Picture 7">
            <a:extLst>
              <a:ext uri="{FF2B5EF4-FFF2-40B4-BE49-F238E27FC236}">
                <a16:creationId xmlns:a16="http://schemas.microsoft.com/office/drawing/2014/main" xmlns="" id="{CA2D3EC9-1AB7-4442-9E09-2488872005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919699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4.7 Conflicts of interest</a:t>
            </a:r>
          </a:p>
        </p:txBody>
      </p:sp>
      <p:sp>
        <p:nvSpPr>
          <p:cNvPr id="3" name="Content Placeholder 2"/>
          <p:cNvSpPr>
            <a:spLocks noGrp="1"/>
          </p:cNvSpPr>
          <p:nvPr>
            <p:ph idx="1"/>
          </p:nvPr>
        </p:nvSpPr>
        <p:spPr>
          <a:xfrm>
            <a:off x="228600" y="1442313"/>
            <a:ext cx="8208523" cy="3157904"/>
          </a:xfrm>
        </p:spPr>
        <p:txBody>
          <a:bodyPr>
            <a:noAutofit/>
          </a:bodyPr>
          <a:lstStyle/>
          <a:p>
            <a:pPr>
              <a:lnSpc>
                <a:spcPct val="90000"/>
              </a:lnSpc>
              <a:spcAft>
                <a:spcPts val="1200"/>
              </a:spcAft>
              <a:buFont typeface="Arial" panose="020B0604020202020204" pitchFamily="34" charset="0"/>
              <a:buChar char="•"/>
            </a:pPr>
            <a:r>
              <a:rPr lang="en-GB" sz="2000" dirty="0"/>
              <a:t>Governors, as well as the board and staff, have a duty to act in the best interests of the trust</a:t>
            </a:r>
          </a:p>
          <a:p>
            <a:pPr>
              <a:lnSpc>
                <a:spcPct val="90000"/>
              </a:lnSpc>
              <a:spcAft>
                <a:spcPts val="1200"/>
              </a:spcAft>
              <a:buFont typeface="Arial" panose="020B0604020202020204" pitchFamily="34" charset="0"/>
              <a:buChar char="•"/>
            </a:pPr>
            <a:r>
              <a:rPr lang="en-GB" sz="2000" dirty="0"/>
              <a:t>Conflicts arise when the interests of a governor are incompatible or in competition with the interests of the trust</a:t>
            </a:r>
          </a:p>
          <a:p>
            <a:pPr>
              <a:lnSpc>
                <a:spcPct val="90000"/>
              </a:lnSpc>
              <a:spcAft>
                <a:spcPts val="1200"/>
              </a:spcAft>
              <a:buFont typeface="Arial" panose="020B0604020202020204" pitchFamily="34" charset="0"/>
              <a:buChar char="•"/>
            </a:pPr>
            <a:r>
              <a:rPr lang="en-GB" sz="2000" dirty="0"/>
              <a:t>All potential or real conflicts of interest should be declared to the trust</a:t>
            </a:r>
          </a:p>
          <a:p>
            <a:pPr>
              <a:lnSpc>
                <a:spcPct val="90000"/>
              </a:lnSpc>
              <a:spcAft>
                <a:spcPts val="1200"/>
              </a:spcAft>
              <a:buFont typeface="Arial" panose="020B0604020202020204" pitchFamily="34" charset="0"/>
              <a:buChar char="•"/>
            </a:pPr>
            <a:r>
              <a:rPr lang="en-GB" sz="2000" dirty="0"/>
              <a:t>The trust maintains an up-to-date public register of governors’ interests</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11</a:t>
            </a:fld>
            <a:endParaRPr lang="en-US"/>
          </a:p>
        </p:txBody>
      </p:sp>
      <p:pic>
        <p:nvPicPr>
          <p:cNvPr id="8" name="Picture 7">
            <a:extLst>
              <a:ext uri="{FF2B5EF4-FFF2-40B4-BE49-F238E27FC236}">
                <a16:creationId xmlns:a16="http://schemas.microsoft.com/office/drawing/2014/main" xmlns="" id="{CC5406D6-9249-3743-A877-BD018A858C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593294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4.8 Media policies</a:t>
            </a:r>
          </a:p>
        </p:txBody>
      </p:sp>
      <p:sp>
        <p:nvSpPr>
          <p:cNvPr id="3" name="Content Placeholder 2"/>
          <p:cNvSpPr>
            <a:spLocks noGrp="1"/>
          </p:cNvSpPr>
          <p:nvPr>
            <p:ph idx="1"/>
          </p:nvPr>
        </p:nvSpPr>
        <p:spPr>
          <a:xfrm>
            <a:off x="228600" y="1442313"/>
            <a:ext cx="7721301" cy="3157904"/>
          </a:xfrm>
        </p:spPr>
        <p:txBody>
          <a:bodyPr>
            <a:noAutofit/>
          </a:bodyPr>
          <a:lstStyle/>
          <a:p>
            <a:pPr>
              <a:lnSpc>
                <a:spcPct val="90000"/>
              </a:lnSpc>
              <a:spcAft>
                <a:spcPts val="1200"/>
              </a:spcAft>
              <a:buFont typeface="Arial" panose="020B0604020202020204" pitchFamily="34" charset="0"/>
              <a:buChar char="•"/>
            </a:pPr>
            <a:r>
              <a:rPr lang="en-GB" sz="2000" dirty="0"/>
              <a:t>It is important for the trust that any messages that go out to the media are consistent and correct.</a:t>
            </a:r>
          </a:p>
          <a:p>
            <a:pPr>
              <a:lnSpc>
                <a:spcPct val="90000"/>
              </a:lnSpc>
              <a:spcAft>
                <a:spcPts val="1200"/>
              </a:spcAft>
              <a:buFont typeface="Arial" panose="020B0604020202020204" pitchFamily="34" charset="0"/>
              <a:buChar char="•"/>
            </a:pPr>
            <a:r>
              <a:rPr lang="en-GB" sz="2000" dirty="0"/>
              <a:t>Most trusts have a communications department which deals with media enquiries.</a:t>
            </a:r>
          </a:p>
          <a:p>
            <a:pPr>
              <a:lnSpc>
                <a:spcPct val="90000"/>
              </a:lnSpc>
              <a:spcAft>
                <a:spcPts val="1200"/>
              </a:spcAft>
              <a:buFont typeface="Arial" panose="020B0604020202020204" pitchFamily="34" charset="0"/>
              <a:buChar char="•"/>
            </a:pPr>
            <a:r>
              <a:rPr lang="en-GB" sz="2000" dirty="0"/>
              <a:t>As a governor you will not be expected to respond to the media unless the communications department asks for your help. They will support you if this happens.</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12</a:t>
            </a:fld>
            <a:endParaRPr lang="en-US"/>
          </a:p>
        </p:txBody>
      </p:sp>
      <p:pic>
        <p:nvPicPr>
          <p:cNvPr id="8" name="Picture 7">
            <a:extLst>
              <a:ext uri="{FF2B5EF4-FFF2-40B4-BE49-F238E27FC236}">
                <a16:creationId xmlns:a16="http://schemas.microsoft.com/office/drawing/2014/main" xmlns="" id="{0412170A-15BC-2941-A1AC-AE3AD0E55A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494942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4.9 Good meeting etiquette</a:t>
            </a:r>
          </a:p>
        </p:txBody>
      </p:sp>
      <p:sp>
        <p:nvSpPr>
          <p:cNvPr id="3" name="Content Placeholder 2"/>
          <p:cNvSpPr>
            <a:spLocks noGrp="1"/>
          </p:cNvSpPr>
          <p:nvPr>
            <p:ph idx="1"/>
          </p:nvPr>
        </p:nvSpPr>
        <p:spPr>
          <a:xfrm>
            <a:off x="228600" y="1442313"/>
            <a:ext cx="8674619" cy="3157904"/>
          </a:xfrm>
        </p:spPr>
        <p:txBody>
          <a:bodyPr>
            <a:noAutofit/>
          </a:bodyPr>
          <a:lstStyle/>
          <a:p>
            <a:pPr>
              <a:lnSpc>
                <a:spcPct val="90000"/>
              </a:lnSpc>
              <a:spcAft>
                <a:spcPts val="1200"/>
              </a:spcAft>
              <a:buFont typeface="Arial" panose="020B0604020202020204" pitchFamily="34" charset="0"/>
              <a:buChar char="•"/>
            </a:pPr>
            <a:r>
              <a:rPr lang="en-GB" sz="2000" dirty="0"/>
              <a:t>To make any meeting as effective as possible it is important that we follow </a:t>
            </a:r>
            <a:br>
              <a:rPr lang="en-GB" sz="2000" dirty="0"/>
            </a:br>
            <a:r>
              <a:rPr lang="en-GB" sz="2000" dirty="0"/>
              <a:t>good meeting etiquette</a:t>
            </a:r>
          </a:p>
          <a:p>
            <a:pPr>
              <a:lnSpc>
                <a:spcPct val="90000"/>
              </a:lnSpc>
              <a:spcAft>
                <a:spcPts val="1200"/>
              </a:spcAft>
              <a:buFont typeface="Arial" panose="020B0604020202020204" pitchFamily="34" charset="0"/>
              <a:buChar char="•"/>
            </a:pPr>
            <a:r>
              <a:rPr lang="en-GB" sz="2000" dirty="0"/>
              <a:t>Ask yourself if you have adequately prepared for the meeting</a:t>
            </a:r>
          </a:p>
          <a:p>
            <a:pPr>
              <a:lnSpc>
                <a:spcPct val="90000"/>
              </a:lnSpc>
              <a:spcAft>
                <a:spcPts val="1200"/>
              </a:spcAft>
              <a:buFont typeface="Arial" panose="020B0604020202020204" pitchFamily="34" charset="0"/>
              <a:buChar char="•"/>
            </a:pPr>
            <a:r>
              <a:rPr lang="en-GB" sz="2000" dirty="0"/>
              <a:t>Actively listen, be open to others ideas, and make your points constructively</a:t>
            </a:r>
          </a:p>
          <a:p>
            <a:pPr>
              <a:lnSpc>
                <a:spcPct val="90000"/>
              </a:lnSpc>
              <a:spcAft>
                <a:spcPts val="1200"/>
              </a:spcAft>
              <a:buFont typeface="Arial" panose="020B0604020202020204" pitchFamily="34" charset="0"/>
              <a:buChar char="•"/>
            </a:pPr>
            <a:r>
              <a:rPr lang="en-GB" sz="2000" dirty="0"/>
              <a:t>Review the checklist set out in the workbook (p16)</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13</a:t>
            </a:fld>
            <a:endParaRPr lang="en-US"/>
          </a:p>
        </p:txBody>
      </p:sp>
      <p:pic>
        <p:nvPicPr>
          <p:cNvPr id="8" name="Picture 7">
            <a:extLst>
              <a:ext uri="{FF2B5EF4-FFF2-40B4-BE49-F238E27FC236}">
                <a16:creationId xmlns:a16="http://schemas.microsoft.com/office/drawing/2014/main" xmlns="" id="{6E7747FD-C9E3-7249-B9A1-712D2A5822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633462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4.10 What would you do?</a:t>
            </a:r>
          </a:p>
        </p:txBody>
      </p:sp>
      <p:sp>
        <p:nvSpPr>
          <p:cNvPr id="3" name="Content Placeholder 2"/>
          <p:cNvSpPr>
            <a:spLocks noGrp="1"/>
          </p:cNvSpPr>
          <p:nvPr>
            <p:ph idx="1"/>
          </p:nvPr>
        </p:nvSpPr>
        <p:spPr>
          <a:xfrm>
            <a:off x="228600" y="1442313"/>
            <a:ext cx="8674619" cy="3157904"/>
          </a:xfrm>
        </p:spPr>
        <p:txBody>
          <a:bodyPr>
            <a:noAutofit/>
          </a:bodyPr>
          <a:lstStyle/>
          <a:p>
            <a:pPr>
              <a:lnSpc>
                <a:spcPct val="90000"/>
              </a:lnSpc>
              <a:spcAft>
                <a:spcPts val="1200"/>
              </a:spcAft>
              <a:buFont typeface="Arial" panose="020B0604020202020204" pitchFamily="34" charset="0"/>
              <a:buChar char="•"/>
            </a:pPr>
            <a:r>
              <a:rPr lang="en-GB" sz="2000" dirty="0"/>
              <a:t>It is important to bear in mind all the information from the previous sections when deciding how to deal with a situation</a:t>
            </a:r>
          </a:p>
          <a:p>
            <a:pPr>
              <a:lnSpc>
                <a:spcPct val="90000"/>
              </a:lnSpc>
              <a:spcAft>
                <a:spcPts val="1200"/>
              </a:spcAft>
              <a:buFont typeface="Arial" panose="020B0604020202020204" pitchFamily="34" charset="0"/>
              <a:buChar char="•"/>
            </a:pPr>
            <a:r>
              <a:rPr lang="en-GB" sz="2000" dirty="0"/>
              <a:t>To help you think about what you would do look at the scenarios set out in your workbooks and think about the best course of action</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14</a:t>
            </a:fld>
            <a:endParaRPr lang="en-US"/>
          </a:p>
        </p:txBody>
      </p:sp>
      <p:pic>
        <p:nvPicPr>
          <p:cNvPr id="8" name="Picture 7">
            <a:extLst>
              <a:ext uri="{FF2B5EF4-FFF2-40B4-BE49-F238E27FC236}">
                <a16:creationId xmlns:a16="http://schemas.microsoft.com/office/drawing/2014/main" xmlns="" id="{88DB538C-7E68-534C-8525-08AE3710A4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07921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4.10 What would you do?</a:t>
            </a:r>
          </a:p>
        </p:txBody>
      </p:sp>
      <p:sp>
        <p:nvSpPr>
          <p:cNvPr id="3" name="Content Placeholder 2"/>
          <p:cNvSpPr>
            <a:spLocks noGrp="1"/>
          </p:cNvSpPr>
          <p:nvPr>
            <p:ph idx="1"/>
          </p:nvPr>
        </p:nvSpPr>
        <p:spPr>
          <a:xfrm>
            <a:off x="228600" y="1442313"/>
            <a:ext cx="8674619" cy="3157904"/>
          </a:xfrm>
        </p:spPr>
        <p:txBody>
          <a:bodyPr>
            <a:noAutofit/>
          </a:bodyPr>
          <a:lstStyle/>
          <a:p>
            <a:pPr marL="0" indent="0">
              <a:buNone/>
            </a:pPr>
            <a:r>
              <a:rPr lang="en-GB" sz="2000" b="1" dirty="0"/>
              <a:t>Scenario one</a:t>
            </a:r>
          </a:p>
          <a:p>
            <a:pPr marL="0" indent="0">
              <a:buNone/>
            </a:pPr>
            <a:r>
              <a:rPr lang="en-GB" sz="2000" dirty="0"/>
              <a:t>Media handling (p17)</a:t>
            </a:r>
          </a:p>
          <a:p>
            <a:endParaRPr lang="en-GB" sz="2000" dirty="0"/>
          </a:p>
          <a:p>
            <a:pPr marL="0" indent="0">
              <a:buNone/>
            </a:pPr>
            <a:r>
              <a:rPr lang="en-GB" sz="2000" dirty="0"/>
              <a:t>Thoughts? </a:t>
            </a:r>
          </a:p>
          <a:p>
            <a:endParaRPr lang="en-GB" sz="2000" dirty="0"/>
          </a:p>
          <a:p>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15</a:t>
            </a:fld>
            <a:endParaRPr lang="en-US"/>
          </a:p>
        </p:txBody>
      </p:sp>
      <p:pic>
        <p:nvPicPr>
          <p:cNvPr id="8" name="Picture 7">
            <a:extLst>
              <a:ext uri="{FF2B5EF4-FFF2-40B4-BE49-F238E27FC236}">
                <a16:creationId xmlns:a16="http://schemas.microsoft.com/office/drawing/2014/main" xmlns="" id="{F63B4B00-55D1-DC48-B0C3-A3DD8A0EF6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926240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4.10 What would you do?</a:t>
            </a:r>
          </a:p>
        </p:txBody>
      </p:sp>
      <p:sp>
        <p:nvSpPr>
          <p:cNvPr id="3" name="Content Placeholder 2"/>
          <p:cNvSpPr>
            <a:spLocks noGrp="1"/>
          </p:cNvSpPr>
          <p:nvPr>
            <p:ph idx="1"/>
          </p:nvPr>
        </p:nvSpPr>
        <p:spPr>
          <a:xfrm>
            <a:off x="228600" y="1442313"/>
            <a:ext cx="8674619" cy="3157904"/>
          </a:xfrm>
        </p:spPr>
        <p:txBody>
          <a:bodyPr>
            <a:noAutofit/>
          </a:bodyPr>
          <a:lstStyle/>
          <a:p>
            <a:pPr marL="0" indent="0">
              <a:buNone/>
            </a:pPr>
            <a:r>
              <a:rPr lang="en-GB" sz="2000" b="1" dirty="0"/>
              <a:t>Scenario two</a:t>
            </a:r>
          </a:p>
          <a:p>
            <a:pPr marL="0" indent="0">
              <a:buNone/>
            </a:pPr>
            <a:r>
              <a:rPr lang="en-GB" sz="2000" dirty="0"/>
              <a:t>Conflicts of interest (p18)</a:t>
            </a:r>
          </a:p>
          <a:p>
            <a:pPr marL="0" indent="0">
              <a:buNone/>
            </a:pPr>
            <a:endParaRPr lang="en-GB" sz="2000" dirty="0"/>
          </a:p>
          <a:p>
            <a:pPr marL="0" indent="0">
              <a:buNone/>
            </a:pPr>
            <a:r>
              <a:rPr lang="en-GB" sz="2000" dirty="0"/>
              <a:t>Thoughts? </a:t>
            </a:r>
          </a:p>
          <a:p>
            <a:pPr marL="0" indent="0">
              <a:buNone/>
            </a:pPr>
            <a:endParaRPr lang="en-GB" sz="2000" dirty="0"/>
          </a:p>
          <a:p>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16</a:t>
            </a:fld>
            <a:endParaRPr lang="en-US"/>
          </a:p>
        </p:txBody>
      </p:sp>
      <p:pic>
        <p:nvPicPr>
          <p:cNvPr id="8" name="Picture 7">
            <a:extLst>
              <a:ext uri="{FF2B5EF4-FFF2-40B4-BE49-F238E27FC236}">
                <a16:creationId xmlns:a16="http://schemas.microsoft.com/office/drawing/2014/main" xmlns="" id="{83583368-9FBF-3E4F-B4F5-40825EFE66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4041406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4.10 What would you do?</a:t>
            </a:r>
          </a:p>
        </p:txBody>
      </p:sp>
      <p:sp>
        <p:nvSpPr>
          <p:cNvPr id="3" name="Content Placeholder 2"/>
          <p:cNvSpPr>
            <a:spLocks noGrp="1"/>
          </p:cNvSpPr>
          <p:nvPr>
            <p:ph idx="1"/>
          </p:nvPr>
        </p:nvSpPr>
        <p:spPr>
          <a:xfrm>
            <a:off x="228600" y="1442313"/>
            <a:ext cx="8674619" cy="3157904"/>
          </a:xfrm>
        </p:spPr>
        <p:txBody>
          <a:bodyPr>
            <a:noAutofit/>
          </a:bodyPr>
          <a:lstStyle/>
          <a:p>
            <a:pPr marL="0" indent="0">
              <a:buNone/>
            </a:pPr>
            <a:r>
              <a:rPr lang="en-GB" sz="2000" b="1" dirty="0"/>
              <a:t>Scenario three</a:t>
            </a:r>
          </a:p>
          <a:p>
            <a:pPr marL="0" indent="0">
              <a:buNone/>
            </a:pPr>
            <a:r>
              <a:rPr lang="en-GB" sz="2000" dirty="0"/>
              <a:t>Collective decision making (p19) </a:t>
            </a:r>
          </a:p>
          <a:p>
            <a:pPr marL="0" indent="0">
              <a:buNone/>
            </a:pPr>
            <a:endParaRPr lang="en-GB" sz="2000" dirty="0"/>
          </a:p>
          <a:p>
            <a:pPr marL="0" indent="0">
              <a:buNone/>
            </a:pPr>
            <a:r>
              <a:rPr lang="en-GB" sz="2000" dirty="0"/>
              <a:t>Thoughts? </a:t>
            </a:r>
          </a:p>
          <a:p>
            <a:pPr marL="0" indent="0">
              <a:buNone/>
            </a:pPr>
            <a:endParaRPr lang="en-GB" sz="2000" dirty="0"/>
          </a:p>
          <a:p>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17</a:t>
            </a:fld>
            <a:endParaRPr lang="en-US"/>
          </a:p>
        </p:txBody>
      </p:sp>
      <p:pic>
        <p:nvPicPr>
          <p:cNvPr id="8" name="Picture 7">
            <a:extLst>
              <a:ext uri="{FF2B5EF4-FFF2-40B4-BE49-F238E27FC236}">
                <a16:creationId xmlns:a16="http://schemas.microsoft.com/office/drawing/2014/main" xmlns="" id="{04115180-F932-1448-BA6B-57754F2C92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258632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4.10 What would you do?</a:t>
            </a:r>
          </a:p>
        </p:txBody>
      </p:sp>
      <p:sp>
        <p:nvSpPr>
          <p:cNvPr id="3" name="Content Placeholder 2"/>
          <p:cNvSpPr>
            <a:spLocks noGrp="1"/>
          </p:cNvSpPr>
          <p:nvPr>
            <p:ph idx="1"/>
          </p:nvPr>
        </p:nvSpPr>
        <p:spPr>
          <a:xfrm>
            <a:off x="228600" y="1442313"/>
            <a:ext cx="8674619" cy="3157904"/>
          </a:xfrm>
        </p:spPr>
        <p:txBody>
          <a:bodyPr>
            <a:noAutofit/>
          </a:bodyPr>
          <a:lstStyle/>
          <a:p>
            <a:pPr marL="0" indent="0">
              <a:buNone/>
            </a:pPr>
            <a:r>
              <a:rPr lang="en-GB" sz="2000" b="1" dirty="0"/>
              <a:t>Scenario four</a:t>
            </a:r>
          </a:p>
          <a:p>
            <a:pPr marL="0" indent="0">
              <a:buNone/>
            </a:pPr>
            <a:r>
              <a:rPr lang="en-GB" sz="2000" dirty="0"/>
              <a:t>CQC </a:t>
            </a:r>
            <a:r>
              <a:rPr lang="en-GB" sz="2000"/>
              <a:t>and </a:t>
            </a:r>
            <a:r>
              <a:rPr lang="en-GB" sz="2000" smtClean="0"/>
              <a:t>action plan </a:t>
            </a:r>
            <a:r>
              <a:rPr lang="en-GB" sz="2000" dirty="0"/>
              <a:t>(p20)</a:t>
            </a:r>
          </a:p>
          <a:p>
            <a:pPr marL="0" indent="0">
              <a:buNone/>
            </a:pPr>
            <a:endParaRPr lang="en-GB" sz="2000" dirty="0"/>
          </a:p>
          <a:p>
            <a:pPr marL="0" indent="0">
              <a:buNone/>
            </a:pPr>
            <a:r>
              <a:rPr lang="en-GB" sz="2000" dirty="0"/>
              <a:t>Thoughts? </a:t>
            </a:r>
          </a:p>
          <a:p>
            <a:pPr marL="0" indent="0">
              <a:buNone/>
            </a:pPr>
            <a:endParaRPr lang="en-GB" sz="2000" dirty="0"/>
          </a:p>
          <a:p>
            <a:pPr marL="0" indent="0">
              <a:buNone/>
            </a:pPr>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18</a:t>
            </a:fld>
            <a:endParaRPr lang="en-US"/>
          </a:p>
        </p:txBody>
      </p:sp>
      <p:pic>
        <p:nvPicPr>
          <p:cNvPr id="8" name="Picture 7">
            <a:extLst>
              <a:ext uri="{FF2B5EF4-FFF2-40B4-BE49-F238E27FC236}">
                <a16:creationId xmlns:a16="http://schemas.microsoft.com/office/drawing/2014/main" xmlns="" id="{E64CC97A-F7DE-5049-A42A-5DF10C7DE6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415802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Reflection questions</a:t>
            </a:r>
          </a:p>
        </p:txBody>
      </p:sp>
      <p:sp>
        <p:nvSpPr>
          <p:cNvPr id="3" name="Content Placeholder 2"/>
          <p:cNvSpPr>
            <a:spLocks noGrp="1"/>
          </p:cNvSpPr>
          <p:nvPr>
            <p:ph idx="1"/>
          </p:nvPr>
        </p:nvSpPr>
        <p:spPr>
          <a:xfrm>
            <a:off x="228601" y="1442313"/>
            <a:ext cx="7722140" cy="3157904"/>
          </a:xfrm>
        </p:spPr>
        <p:txBody>
          <a:bodyPr>
            <a:noAutofit/>
          </a:bodyPr>
          <a:lstStyle/>
          <a:p>
            <a:pPr marL="270000" indent="-270000">
              <a:lnSpc>
                <a:spcPct val="90000"/>
              </a:lnSpc>
              <a:spcAft>
                <a:spcPts val="1200"/>
              </a:spcAft>
              <a:buFont typeface="+mj-lt"/>
              <a:buAutoNum type="arabicPeriod"/>
            </a:pPr>
            <a:r>
              <a:rPr lang="en-GB" sz="2000" dirty="0"/>
              <a:t>Do you know what meetings you need to attend? </a:t>
            </a:r>
          </a:p>
          <a:p>
            <a:pPr marL="270000" indent="-270000">
              <a:lnSpc>
                <a:spcPct val="90000"/>
              </a:lnSpc>
              <a:spcAft>
                <a:spcPts val="1200"/>
              </a:spcAft>
              <a:buFont typeface="+mj-lt"/>
              <a:buAutoNum type="arabicPeriod"/>
            </a:pPr>
            <a:r>
              <a:rPr lang="en-GB" sz="2000" dirty="0"/>
              <a:t>How are you going to behave, both around the trust and in meetings, to ensure you are a good ambassador? </a:t>
            </a:r>
          </a:p>
          <a:p>
            <a:pPr marL="270000" indent="-270000">
              <a:lnSpc>
                <a:spcPct val="90000"/>
              </a:lnSpc>
              <a:spcAft>
                <a:spcPts val="1200"/>
              </a:spcAft>
              <a:buFont typeface="+mj-lt"/>
              <a:buAutoNum type="arabicPeriod"/>
            </a:pPr>
            <a:r>
              <a:rPr lang="en-GB" sz="2000" dirty="0"/>
              <a:t>If a difficult situation arose would you know how to deal with it?</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19</a:t>
            </a:fld>
            <a:endParaRPr lang="en-US"/>
          </a:p>
        </p:txBody>
      </p:sp>
      <p:pic>
        <p:nvPicPr>
          <p:cNvPr id="8" name="Picture 7">
            <a:extLst>
              <a:ext uri="{FF2B5EF4-FFF2-40B4-BE49-F238E27FC236}">
                <a16:creationId xmlns:a16="http://schemas.microsoft.com/office/drawing/2014/main" xmlns="" id="{C9558A8A-CF93-5A4E-B08A-333C824A9A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25761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Toolkit overview</a:t>
            </a:r>
          </a:p>
        </p:txBody>
      </p:sp>
      <p:sp>
        <p:nvSpPr>
          <p:cNvPr id="3" name="Content Placeholder 2"/>
          <p:cNvSpPr>
            <a:spLocks noGrp="1"/>
          </p:cNvSpPr>
          <p:nvPr>
            <p:ph idx="1"/>
          </p:nvPr>
        </p:nvSpPr>
        <p:spPr>
          <a:xfrm>
            <a:off x="234690" y="1535538"/>
            <a:ext cx="8674619" cy="3157904"/>
          </a:xfrm>
        </p:spPr>
        <p:txBody>
          <a:bodyPr>
            <a:noAutofit/>
          </a:bodyPr>
          <a:lstStyle/>
          <a:p>
            <a:pPr marL="342900" indent="-342900">
              <a:buFont typeface="+mj-lt"/>
              <a:buAutoNum type="arabicPeriod"/>
            </a:pPr>
            <a:r>
              <a:rPr lang="en-US" sz="2000" dirty="0"/>
              <a:t>Introduction</a:t>
            </a:r>
          </a:p>
          <a:p>
            <a:pPr marL="342900" indent="-342900">
              <a:lnSpc>
                <a:spcPct val="200000"/>
              </a:lnSpc>
              <a:buAutoNum type="arabicPeriod"/>
            </a:pPr>
            <a:r>
              <a:rPr lang="en-GB" sz="2000" dirty="0"/>
              <a:t>What does my trust look like?</a:t>
            </a:r>
          </a:p>
          <a:p>
            <a:pPr marL="342900" indent="-342900">
              <a:lnSpc>
                <a:spcPct val="200000"/>
              </a:lnSpc>
              <a:buAutoNum type="arabicPeriod"/>
            </a:pPr>
            <a:r>
              <a:rPr lang="en-GB" sz="2000" dirty="0"/>
              <a:t>What is my role?</a:t>
            </a:r>
          </a:p>
          <a:p>
            <a:pPr marL="342900" indent="-342900">
              <a:lnSpc>
                <a:spcPct val="200000"/>
              </a:lnSpc>
              <a:buAutoNum type="arabicPeriod"/>
            </a:pPr>
            <a:r>
              <a:rPr lang="en-GB" sz="2000" b="1" dirty="0"/>
              <a:t>How do I carry out my role?</a:t>
            </a:r>
          </a:p>
          <a:p>
            <a:pPr marL="342900" indent="-342900">
              <a:lnSpc>
                <a:spcPct val="200000"/>
              </a:lnSpc>
              <a:buAutoNum type="arabicPeriod"/>
            </a:pPr>
            <a:r>
              <a:rPr lang="en-GB" sz="2000" dirty="0"/>
              <a:t>What type of information am I going to see?</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a:t>
            </a:fld>
            <a:endParaRPr lang="en-US"/>
          </a:p>
        </p:txBody>
      </p:sp>
      <p:pic>
        <p:nvPicPr>
          <p:cNvPr id="8" name="Picture 7">
            <a:extLst>
              <a:ext uri="{FF2B5EF4-FFF2-40B4-BE49-F238E27FC236}">
                <a16:creationId xmlns:a16="http://schemas.microsoft.com/office/drawing/2014/main" xmlns="" id="{8F2C601C-8F0E-614B-B3E6-62F539CC1B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Objectives</a:t>
            </a:r>
          </a:p>
        </p:txBody>
      </p:sp>
      <p:sp>
        <p:nvSpPr>
          <p:cNvPr id="3" name="Content Placeholder 2"/>
          <p:cNvSpPr>
            <a:spLocks noGrp="1"/>
          </p:cNvSpPr>
          <p:nvPr>
            <p:ph idx="1"/>
          </p:nvPr>
        </p:nvSpPr>
        <p:spPr>
          <a:xfrm>
            <a:off x="228600" y="1442313"/>
            <a:ext cx="8674619" cy="3157904"/>
          </a:xfrm>
        </p:spPr>
        <p:txBody>
          <a:bodyPr>
            <a:noAutofit/>
          </a:bodyPr>
          <a:lstStyle/>
          <a:p>
            <a:pPr>
              <a:lnSpc>
                <a:spcPct val="90000"/>
              </a:lnSpc>
              <a:spcAft>
                <a:spcPts val="1200"/>
              </a:spcAft>
              <a:buFont typeface="Arial" panose="020B0604020202020204" pitchFamily="34" charset="0"/>
              <a:buChar char="•"/>
            </a:pPr>
            <a:r>
              <a:rPr lang="en-GB" sz="2000" dirty="0"/>
              <a:t>Learn when your council meets, how the meetings are conducted, </a:t>
            </a:r>
            <a:br>
              <a:rPr lang="en-GB" sz="2000" dirty="0"/>
            </a:br>
            <a:r>
              <a:rPr lang="en-GB" sz="2000" dirty="0"/>
              <a:t>and what sub-committees there are</a:t>
            </a:r>
          </a:p>
          <a:p>
            <a:pPr>
              <a:lnSpc>
                <a:spcPct val="90000"/>
              </a:lnSpc>
              <a:spcAft>
                <a:spcPts val="1200"/>
              </a:spcAft>
              <a:buFont typeface="Arial" panose="020B0604020202020204" pitchFamily="34" charset="0"/>
              <a:buChar char="•"/>
            </a:pPr>
            <a:r>
              <a:rPr lang="en-GB" sz="2000" dirty="0"/>
              <a:t>Reflect on how you will prepare for the meetings so you make </a:t>
            </a:r>
            <a:br>
              <a:rPr lang="en-GB" sz="2000" dirty="0"/>
            </a:br>
            <a:r>
              <a:rPr lang="en-GB" sz="2000" dirty="0"/>
              <a:t>an effective contribution</a:t>
            </a:r>
          </a:p>
          <a:p>
            <a:pPr>
              <a:lnSpc>
                <a:spcPct val="90000"/>
              </a:lnSpc>
              <a:spcAft>
                <a:spcPts val="1200"/>
              </a:spcAft>
              <a:buFont typeface="Arial" panose="020B0604020202020204" pitchFamily="34" charset="0"/>
              <a:buChar char="•"/>
            </a:pPr>
            <a:r>
              <a:rPr lang="en-GB" sz="2000" dirty="0"/>
              <a:t>Understand the importance of trust policies about code of conduct</a:t>
            </a:r>
          </a:p>
          <a:p>
            <a:pPr>
              <a:lnSpc>
                <a:spcPct val="90000"/>
              </a:lnSpc>
              <a:spcAft>
                <a:spcPts val="1200"/>
              </a:spcAft>
              <a:buFont typeface="Arial" panose="020B0604020202020204" pitchFamily="34" charset="0"/>
              <a:buChar char="•"/>
            </a:pPr>
            <a:r>
              <a:rPr lang="en-GB" sz="2000" dirty="0"/>
              <a:t>Consider how you will behave when representing the trust</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 name="Slide Number Placeholder 4"/>
          <p:cNvSpPr>
            <a:spLocks noGrp="1"/>
          </p:cNvSpPr>
          <p:nvPr>
            <p:ph type="sldNum" sz="quarter" idx="12"/>
          </p:nvPr>
        </p:nvSpPr>
        <p:spPr/>
        <p:txBody>
          <a:bodyPr/>
          <a:lstStyle/>
          <a:p>
            <a:fld id="{4C4AFE59-3830-674D-8C76-C2A107404CE7}" type="slidenum">
              <a:rPr lang="en-US" smtClean="0"/>
              <a:pPr/>
              <a:t>3</a:t>
            </a:fld>
            <a:endParaRPr lang="en-US"/>
          </a:p>
        </p:txBody>
      </p:sp>
      <p:pic>
        <p:nvPicPr>
          <p:cNvPr id="8" name="Picture 7">
            <a:extLst>
              <a:ext uri="{FF2B5EF4-FFF2-40B4-BE49-F238E27FC236}">
                <a16:creationId xmlns:a16="http://schemas.microsoft.com/office/drawing/2014/main" xmlns="" id="{B01A2C96-4E2B-584A-92FE-20A59EEC2B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08256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Contents</a:t>
            </a:r>
          </a:p>
        </p:txBody>
      </p:sp>
      <p:sp>
        <p:nvSpPr>
          <p:cNvPr id="3" name="Content Placeholder 2"/>
          <p:cNvSpPr>
            <a:spLocks noGrp="1"/>
          </p:cNvSpPr>
          <p:nvPr>
            <p:ph idx="1"/>
          </p:nvPr>
        </p:nvSpPr>
        <p:spPr>
          <a:xfrm>
            <a:off x="228600" y="1465132"/>
            <a:ext cx="8674619" cy="3157904"/>
          </a:xfrm>
        </p:spPr>
        <p:txBody>
          <a:bodyPr>
            <a:noAutofit/>
          </a:bodyPr>
          <a:lstStyle/>
          <a:p>
            <a:pPr marL="0" indent="0">
              <a:lnSpc>
                <a:spcPct val="90000"/>
              </a:lnSpc>
              <a:buClr>
                <a:schemeClr val="tx1">
                  <a:lumMod val="50000"/>
                  <a:lumOff val="50000"/>
                </a:schemeClr>
              </a:buClr>
              <a:buNone/>
            </a:pPr>
            <a:r>
              <a:rPr lang="en-GB" sz="1800" dirty="0"/>
              <a:t>4.1	Council of governors’ meetings</a:t>
            </a:r>
          </a:p>
          <a:p>
            <a:pPr marL="0" indent="0">
              <a:lnSpc>
                <a:spcPct val="90000"/>
              </a:lnSpc>
              <a:buClr>
                <a:schemeClr val="tx1">
                  <a:lumMod val="50000"/>
                  <a:lumOff val="50000"/>
                </a:schemeClr>
              </a:buClr>
              <a:buNone/>
            </a:pPr>
            <a:endParaRPr lang="en-GB" sz="600" dirty="0"/>
          </a:p>
          <a:p>
            <a:pPr marL="0" indent="0">
              <a:lnSpc>
                <a:spcPct val="90000"/>
              </a:lnSpc>
              <a:buClr>
                <a:schemeClr val="tx1">
                  <a:lumMod val="50000"/>
                  <a:lumOff val="50000"/>
                </a:schemeClr>
              </a:buClr>
              <a:buNone/>
            </a:pPr>
            <a:r>
              <a:rPr lang="en-GB" sz="1800" dirty="0"/>
              <a:t>4.2	Sub-committees and groups</a:t>
            </a:r>
          </a:p>
          <a:p>
            <a:pPr marL="0" indent="0">
              <a:lnSpc>
                <a:spcPct val="90000"/>
              </a:lnSpc>
              <a:buClr>
                <a:schemeClr val="tx1">
                  <a:lumMod val="50000"/>
                  <a:lumOff val="50000"/>
                </a:schemeClr>
              </a:buClr>
              <a:buNone/>
            </a:pPr>
            <a:endParaRPr lang="en-GB" sz="600" dirty="0"/>
          </a:p>
          <a:p>
            <a:pPr marL="0" indent="0">
              <a:lnSpc>
                <a:spcPct val="90000"/>
              </a:lnSpc>
              <a:buClr>
                <a:schemeClr val="tx1">
                  <a:lumMod val="50000"/>
                  <a:lumOff val="50000"/>
                </a:schemeClr>
              </a:buClr>
              <a:buNone/>
            </a:pPr>
            <a:r>
              <a:rPr lang="en-GB" sz="1800" dirty="0"/>
              <a:t>4.3	Annual members’ meetings</a:t>
            </a:r>
          </a:p>
          <a:p>
            <a:pPr marL="0" indent="0">
              <a:lnSpc>
                <a:spcPct val="90000"/>
              </a:lnSpc>
              <a:buClr>
                <a:schemeClr val="tx1">
                  <a:lumMod val="50000"/>
                  <a:lumOff val="50000"/>
                </a:schemeClr>
              </a:buClr>
              <a:buNone/>
            </a:pPr>
            <a:endParaRPr lang="en-GB" sz="600" dirty="0"/>
          </a:p>
          <a:p>
            <a:pPr marL="0" indent="0">
              <a:lnSpc>
                <a:spcPct val="90000"/>
              </a:lnSpc>
              <a:buClr>
                <a:schemeClr val="tx1">
                  <a:lumMod val="50000"/>
                  <a:lumOff val="50000"/>
                </a:schemeClr>
              </a:buClr>
              <a:buNone/>
            </a:pPr>
            <a:r>
              <a:rPr lang="en-GB" sz="1800" dirty="0"/>
              <a:t>4.4	Code of conduct</a:t>
            </a:r>
          </a:p>
          <a:p>
            <a:pPr marL="0" indent="0">
              <a:lnSpc>
                <a:spcPct val="90000"/>
              </a:lnSpc>
              <a:buClr>
                <a:schemeClr val="tx1">
                  <a:lumMod val="50000"/>
                  <a:lumOff val="50000"/>
                </a:schemeClr>
              </a:buClr>
              <a:buNone/>
            </a:pPr>
            <a:endParaRPr lang="en-GB" sz="600" dirty="0"/>
          </a:p>
          <a:p>
            <a:pPr marL="0" indent="0">
              <a:lnSpc>
                <a:spcPct val="90000"/>
              </a:lnSpc>
              <a:buClr>
                <a:schemeClr val="tx1">
                  <a:lumMod val="50000"/>
                  <a:lumOff val="50000"/>
                </a:schemeClr>
              </a:buClr>
              <a:buNone/>
            </a:pPr>
            <a:r>
              <a:rPr lang="en-GB" sz="1800" dirty="0"/>
              <a:t>4.5	Nolan principles</a:t>
            </a:r>
          </a:p>
          <a:p>
            <a:pPr marL="0" indent="0">
              <a:lnSpc>
                <a:spcPct val="90000"/>
              </a:lnSpc>
              <a:buClr>
                <a:schemeClr val="tx1">
                  <a:lumMod val="50000"/>
                  <a:lumOff val="50000"/>
                </a:schemeClr>
              </a:buClr>
              <a:buNone/>
            </a:pPr>
            <a:endParaRPr lang="en-GB" sz="600" dirty="0"/>
          </a:p>
          <a:p>
            <a:pPr marL="0" indent="0">
              <a:lnSpc>
                <a:spcPct val="90000"/>
              </a:lnSpc>
              <a:buClr>
                <a:schemeClr val="tx1">
                  <a:lumMod val="50000"/>
                  <a:lumOff val="50000"/>
                </a:schemeClr>
              </a:buClr>
              <a:buNone/>
            </a:pPr>
            <a:r>
              <a:rPr lang="en-GB" sz="1800" dirty="0"/>
              <a:t>4.6	Confidentiality</a:t>
            </a:r>
          </a:p>
          <a:p>
            <a:pPr marL="0" indent="0">
              <a:lnSpc>
                <a:spcPct val="90000"/>
              </a:lnSpc>
              <a:buClr>
                <a:schemeClr val="tx1">
                  <a:lumMod val="50000"/>
                  <a:lumOff val="50000"/>
                </a:schemeClr>
              </a:buClr>
              <a:buNone/>
            </a:pPr>
            <a:endParaRPr lang="en-GB" sz="600" dirty="0"/>
          </a:p>
          <a:p>
            <a:pPr marL="0" indent="0">
              <a:lnSpc>
                <a:spcPct val="90000"/>
              </a:lnSpc>
              <a:buClr>
                <a:schemeClr val="tx1">
                  <a:lumMod val="50000"/>
                  <a:lumOff val="50000"/>
                </a:schemeClr>
              </a:buClr>
              <a:buNone/>
            </a:pPr>
            <a:r>
              <a:rPr lang="en-GB" sz="1800" dirty="0"/>
              <a:t>4.7	Conflicts of interest</a:t>
            </a:r>
          </a:p>
          <a:p>
            <a:pPr marL="0" indent="0">
              <a:lnSpc>
                <a:spcPct val="90000"/>
              </a:lnSpc>
              <a:buClr>
                <a:schemeClr val="tx1">
                  <a:lumMod val="50000"/>
                  <a:lumOff val="50000"/>
                </a:schemeClr>
              </a:buClr>
              <a:buNone/>
            </a:pPr>
            <a:endParaRPr lang="en-GB" sz="600" dirty="0"/>
          </a:p>
          <a:p>
            <a:pPr marL="0" indent="0">
              <a:lnSpc>
                <a:spcPct val="90000"/>
              </a:lnSpc>
              <a:buClr>
                <a:schemeClr val="tx1">
                  <a:lumMod val="50000"/>
                  <a:lumOff val="50000"/>
                </a:schemeClr>
              </a:buClr>
              <a:buNone/>
            </a:pPr>
            <a:r>
              <a:rPr lang="en-GB" sz="1800" dirty="0"/>
              <a:t>4.8	Media policies</a:t>
            </a:r>
          </a:p>
          <a:p>
            <a:pPr marL="0" indent="0">
              <a:lnSpc>
                <a:spcPct val="90000"/>
              </a:lnSpc>
              <a:buClr>
                <a:schemeClr val="tx1">
                  <a:lumMod val="50000"/>
                  <a:lumOff val="50000"/>
                </a:schemeClr>
              </a:buClr>
              <a:buNone/>
            </a:pPr>
            <a:endParaRPr lang="en-GB" sz="600" dirty="0"/>
          </a:p>
          <a:p>
            <a:pPr marL="0" indent="0">
              <a:lnSpc>
                <a:spcPct val="90000"/>
              </a:lnSpc>
              <a:buClr>
                <a:schemeClr val="tx1">
                  <a:lumMod val="50000"/>
                  <a:lumOff val="50000"/>
                </a:schemeClr>
              </a:buClr>
              <a:buNone/>
            </a:pPr>
            <a:r>
              <a:rPr lang="en-GB" sz="1800" dirty="0"/>
              <a:t>4.9	Meeting etiquette</a:t>
            </a:r>
          </a:p>
          <a:p>
            <a:pPr marL="0" indent="0">
              <a:lnSpc>
                <a:spcPct val="90000"/>
              </a:lnSpc>
              <a:buClr>
                <a:schemeClr val="tx1">
                  <a:lumMod val="50000"/>
                  <a:lumOff val="50000"/>
                </a:schemeClr>
              </a:buClr>
              <a:buNone/>
            </a:pPr>
            <a:endParaRPr lang="en-GB" sz="600" dirty="0"/>
          </a:p>
          <a:p>
            <a:pPr marL="0" indent="0">
              <a:lnSpc>
                <a:spcPct val="90000"/>
              </a:lnSpc>
              <a:buClr>
                <a:schemeClr val="tx1">
                  <a:lumMod val="50000"/>
                  <a:lumOff val="50000"/>
                </a:schemeClr>
              </a:buClr>
              <a:buNone/>
            </a:pPr>
            <a:r>
              <a:rPr lang="en-GB" sz="1800" dirty="0"/>
              <a:t>4.10	What would you do?</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4</a:t>
            </a:fld>
            <a:endParaRPr lang="en-US"/>
          </a:p>
        </p:txBody>
      </p:sp>
      <p:pic>
        <p:nvPicPr>
          <p:cNvPr id="8" name="Picture 7">
            <a:extLst>
              <a:ext uri="{FF2B5EF4-FFF2-40B4-BE49-F238E27FC236}">
                <a16:creationId xmlns:a16="http://schemas.microsoft.com/office/drawing/2014/main" xmlns="" id="{84490A97-3FC0-F745-A671-EB68494519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842362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4.1 </a:t>
            </a:r>
            <a:r>
              <a:rPr lang="en-US" sz="2800" dirty="0" err="1">
                <a:solidFill>
                  <a:srgbClr val="00633F"/>
                </a:solidFill>
              </a:rPr>
              <a:t>CoG</a:t>
            </a:r>
            <a:r>
              <a:rPr lang="en-US" sz="2800" dirty="0">
                <a:solidFill>
                  <a:srgbClr val="00633F"/>
                </a:solidFill>
              </a:rPr>
              <a:t> Meetings</a:t>
            </a:r>
          </a:p>
        </p:txBody>
      </p:sp>
      <p:sp>
        <p:nvSpPr>
          <p:cNvPr id="3" name="Content Placeholder 2"/>
          <p:cNvSpPr>
            <a:spLocks noGrp="1"/>
          </p:cNvSpPr>
          <p:nvPr>
            <p:ph idx="1"/>
          </p:nvPr>
        </p:nvSpPr>
        <p:spPr>
          <a:xfrm>
            <a:off x="228600" y="1442313"/>
            <a:ext cx="8674619" cy="3157904"/>
          </a:xfrm>
        </p:spPr>
        <p:txBody>
          <a:bodyPr>
            <a:noAutofit/>
          </a:bodyPr>
          <a:lstStyle/>
          <a:p>
            <a:pPr>
              <a:lnSpc>
                <a:spcPct val="90000"/>
              </a:lnSpc>
              <a:spcAft>
                <a:spcPts val="1200"/>
              </a:spcAft>
              <a:buFont typeface="Arial" panose="020B0604020202020204" pitchFamily="34" charset="0"/>
              <a:buChar char="•"/>
            </a:pPr>
            <a:r>
              <a:rPr lang="en-GB" sz="2000" dirty="0"/>
              <a:t>Council meetings are where governors receive information and make decisions</a:t>
            </a:r>
          </a:p>
          <a:p>
            <a:pPr>
              <a:lnSpc>
                <a:spcPct val="90000"/>
              </a:lnSpc>
              <a:spcAft>
                <a:spcPts val="1200"/>
              </a:spcAft>
              <a:buFont typeface="Arial" panose="020B0604020202020204" pitchFamily="34" charset="0"/>
              <a:buChar char="•"/>
            </a:pPr>
            <a:r>
              <a:rPr lang="en-GB" sz="2000" dirty="0"/>
              <a:t>On average, councils </a:t>
            </a:r>
            <a:r>
              <a:rPr lang="en-GB" sz="2000" dirty="0" smtClean="0"/>
              <a:t>meet on a formal basis </a:t>
            </a:r>
            <a:r>
              <a:rPr lang="en-GB" sz="2000" dirty="0"/>
              <a:t>four times a year</a:t>
            </a:r>
          </a:p>
          <a:p>
            <a:pPr>
              <a:lnSpc>
                <a:spcPct val="90000"/>
              </a:lnSpc>
              <a:spcAft>
                <a:spcPts val="1200"/>
              </a:spcAft>
              <a:buFont typeface="Arial" panose="020B0604020202020204" pitchFamily="34" charset="0"/>
              <a:buChar char="•"/>
            </a:pPr>
            <a:r>
              <a:rPr lang="en-GB" sz="2000" dirty="0"/>
              <a:t>Council meetings have limited time so it is important to be well-prepared and prioritise the key issues</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5</a:t>
            </a:fld>
            <a:endParaRPr lang="en-US"/>
          </a:p>
        </p:txBody>
      </p:sp>
      <p:pic>
        <p:nvPicPr>
          <p:cNvPr id="8" name="Picture 7">
            <a:extLst>
              <a:ext uri="{FF2B5EF4-FFF2-40B4-BE49-F238E27FC236}">
                <a16:creationId xmlns:a16="http://schemas.microsoft.com/office/drawing/2014/main" xmlns="" id="{1666C9DC-9EF1-7443-BC12-DEA209A5D2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878614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4.2 Sub-committees and groups</a:t>
            </a:r>
          </a:p>
        </p:txBody>
      </p:sp>
      <p:sp>
        <p:nvSpPr>
          <p:cNvPr id="3" name="Content Placeholder 2"/>
          <p:cNvSpPr>
            <a:spLocks noGrp="1"/>
          </p:cNvSpPr>
          <p:nvPr>
            <p:ph idx="1"/>
          </p:nvPr>
        </p:nvSpPr>
        <p:spPr>
          <a:xfrm>
            <a:off x="228600" y="1442313"/>
            <a:ext cx="8674619" cy="3157904"/>
          </a:xfrm>
        </p:spPr>
        <p:txBody>
          <a:bodyPr>
            <a:noAutofit/>
          </a:bodyPr>
          <a:lstStyle/>
          <a:p>
            <a:pPr>
              <a:lnSpc>
                <a:spcPct val="90000"/>
              </a:lnSpc>
              <a:spcAft>
                <a:spcPts val="1200"/>
              </a:spcAft>
            </a:pPr>
            <a:r>
              <a:rPr lang="en-GB" sz="2000" dirty="0"/>
              <a:t>Councils can delegate tasks to sub-committees or working groups </a:t>
            </a:r>
            <a:br>
              <a:rPr lang="en-GB" sz="2000" dirty="0"/>
            </a:br>
            <a:r>
              <a:rPr lang="en-GB" sz="2000" dirty="0"/>
              <a:t>(sometimes called task and finish groups)</a:t>
            </a:r>
          </a:p>
          <a:p>
            <a:pPr>
              <a:lnSpc>
                <a:spcPct val="90000"/>
              </a:lnSpc>
              <a:spcAft>
                <a:spcPts val="1200"/>
              </a:spcAft>
            </a:pPr>
            <a:r>
              <a:rPr lang="en-GB" sz="2000" dirty="0"/>
              <a:t>These sub-committees discuss a particular issue and then make recommendations to the whole council for a decision</a:t>
            </a:r>
          </a:p>
          <a:p>
            <a:pPr>
              <a:lnSpc>
                <a:spcPct val="90000"/>
              </a:lnSpc>
              <a:spcAft>
                <a:spcPts val="1200"/>
              </a:spcAft>
            </a:pPr>
            <a:r>
              <a:rPr lang="en-GB" sz="2000" dirty="0"/>
              <a:t>Some sub-committees are statutory (required by law) and others </a:t>
            </a:r>
            <a:br>
              <a:rPr lang="en-GB" sz="2000" dirty="0"/>
            </a:br>
            <a:r>
              <a:rPr lang="en-GB" sz="2000" dirty="0"/>
              <a:t>are decided by each trust</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6</a:t>
            </a:fld>
            <a:endParaRPr lang="en-US"/>
          </a:p>
        </p:txBody>
      </p:sp>
      <p:pic>
        <p:nvPicPr>
          <p:cNvPr id="8" name="Picture 7">
            <a:extLst>
              <a:ext uri="{FF2B5EF4-FFF2-40B4-BE49-F238E27FC236}">
                <a16:creationId xmlns:a16="http://schemas.microsoft.com/office/drawing/2014/main" xmlns="" id="{A93B1C0E-5B33-F242-A2EB-46F4E38EBB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210884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4.3 Annual members’ meeting</a:t>
            </a:r>
          </a:p>
        </p:txBody>
      </p:sp>
      <p:sp>
        <p:nvSpPr>
          <p:cNvPr id="3" name="Content Placeholder 2"/>
          <p:cNvSpPr>
            <a:spLocks noGrp="1"/>
          </p:cNvSpPr>
          <p:nvPr>
            <p:ph idx="1"/>
          </p:nvPr>
        </p:nvSpPr>
        <p:spPr>
          <a:xfrm>
            <a:off x="228600" y="1442313"/>
            <a:ext cx="8674619" cy="3157904"/>
          </a:xfrm>
        </p:spPr>
        <p:txBody>
          <a:bodyPr>
            <a:noAutofit/>
          </a:bodyPr>
          <a:lstStyle/>
          <a:p>
            <a:pPr>
              <a:lnSpc>
                <a:spcPct val="90000"/>
              </a:lnSpc>
              <a:spcAft>
                <a:spcPts val="1200"/>
              </a:spcAft>
              <a:buFont typeface="Arial" panose="020B0604020202020204" pitchFamily="34" charset="0"/>
              <a:buChar char="•"/>
            </a:pPr>
            <a:r>
              <a:rPr lang="en-GB" sz="2000" dirty="0"/>
              <a:t>The trust must hold an annual members’ meeting.</a:t>
            </a:r>
          </a:p>
          <a:p>
            <a:pPr>
              <a:lnSpc>
                <a:spcPct val="90000"/>
              </a:lnSpc>
              <a:spcAft>
                <a:spcPts val="1200"/>
              </a:spcAft>
              <a:buFont typeface="Arial" panose="020B0604020202020204" pitchFamily="34" charset="0"/>
              <a:buChar char="•"/>
            </a:pPr>
            <a:r>
              <a:rPr lang="en-GB" sz="2000" dirty="0"/>
              <a:t>Members’ meetings are open to all members of the trust, governors, </a:t>
            </a:r>
            <a:br>
              <a:rPr lang="en-GB" sz="2000" dirty="0"/>
            </a:br>
            <a:r>
              <a:rPr lang="en-GB" sz="2000" dirty="0"/>
              <a:t>and directors. Auditors and consultants may be invited. Usually trusts open </a:t>
            </a:r>
            <a:br>
              <a:rPr lang="en-GB" sz="2000" dirty="0"/>
            </a:br>
            <a:r>
              <a:rPr lang="en-GB" sz="2000" dirty="0"/>
              <a:t>the meetings to the public as well.</a:t>
            </a:r>
          </a:p>
          <a:p>
            <a:pPr>
              <a:lnSpc>
                <a:spcPct val="90000"/>
              </a:lnSpc>
              <a:spcAft>
                <a:spcPts val="1200"/>
              </a:spcAft>
              <a:buFont typeface="Arial" panose="020B0604020202020204" pitchFamily="34" charset="0"/>
              <a:buChar char="•"/>
            </a:pPr>
            <a:r>
              <a:rPr lang="en-GB" sz="2000" dirty="0"/>
              <a:t>Where there has been an amendment to the constitution which affects the governors, at least one governor must attend the next members’ meeting </a:t>
            </a:r>
            <a:br>
              <a:rPr lang="en-GB" sz="2000" dirty="0"/>
            </a:br>
            <a:r>
              <a:rPr lang="en-GB" sz="2000" dirty="0"/>
              <a:t>to present the change.</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7</a:t>
            </a:fld>
            <a:endParaRPr lang="en-US"/>
          </a:p>
        </p:txBody>
      </p:sp>
      <p:pic>
        <p:nvPicPr>
          <p:cNvPr id="8" name="Picture 7">
            <a:extLst>
              <a:ext uri="{FF2B5EF4-FFF2-40B4-BE49-F238E27FC236}">
                <a16:creationId xmlns:a16="http://schemas.microsoft.com/office/drawing/2014/main" xmlns="" id="{7295F000-76F3-0E49-AC93-5BE6C389C0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023281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4.4 Code of conduct</a:t>
            </a:r>
          </a:p>
        </p:txBody>
      </p:sp>
      <p:sp>
        <p:nvSpPr>
          <p:cNvPr id="3" name="Content Placeholder 2"/>
          <p:cNvSpPr>
            <a:spLocks noGrp="1"/>
          </p:cNvSpPr>
          <p:nvPr>
            <p:ph idx="1"/>
          </p:nvPr>
        </p:nvSpPr>
        <p:spPr>
          <a:xfrm>
            <a:off x="228600" y="1442313"/>
            <a:ext cx="8098277" cy="3157904"/>
          </a:xfrm>
        </p:spPr>
        <p:txBody>
          <a:bodyPr>
            <a:noAutofit/>
          </a:bodyPr>
          <a:lstStyle/>
          <a:p>
            <a:pPr>
              <a:lnSpc>
                <a:spcPct val="90000"/>
              </a:lnSpc>
              <a:spcAft>
                <a:spcPts val="1200"/>
              </a:spcAft>
              <a:buFont typeface="Arial" panose="020B0604020202020204" pitchFamily="34" charset="0"/>
              <a:buChar char="•"/>
            </a:pPr>
            <a:r>
              <a:rPr lang="en-GB" sz="2000" dirty="0"/>
              <a:t>Every trust has a code of conduct which its governors are expected to sign and abide by</a:t>
            </a:r>
          </a:p>
          <a:p>
            <a:pPr>
              <a:lnSpc>
                <a:spcPct val="90000"/>
              </a:lnSpc>
              <a:spcAft>
                <a:spcPts val="1200"/>
              </a:spcAft>
              <a:buFont typeface="Arial" panose="020B0604020202020204" pitchFamily="34" charset="0"/>
              <a:buChar char="•"/>
            </a:pPr>
            <a:r>
              <a:rPr lang="en-GB" sz="2000" dirty="0"/>
              <a:t>The code of conduct sets out how governors are expected to behave whilst carrying out your duties for the trust</a:t>
            </a:r>
          </a:p>
          <a:p>
            <a:pPr>
              <a:lnSpc>
                <a:spcPct val="90000"/>
              </a:lnSpc>
              <a:spcAft>
                <a:spcPts val="1200"/>
              </a:spcAft>
              <a:buFont typeface="Arial" panose="020B0604020202020204" pitchFamily="34" charset="0"/>
              <a:buChar char="•"/>
            </a:pPr>
            <a:r>
              <a:rPr lang="en-GB" sz="2000" dirty="0"/>
              <a:t>The aim of the code is to ensure that everyone employed by, appointed to, or elected to the trust behave with integrity, honesty and in accordance with the law</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8</a:t>
            </a:fld>
            <a:endParaRPr lang="en-US"/>
          </a:p>
        </p:txBody>
      </p:sp>
      <p:pic>
        <p:nvPicPr>
          <p:cNvPr id="8" name="Picture 7">
            <a:extLst>
              <a:ext uri="{FF2B5EF4-FFF2-40B4-BE49-F238E27FC236}">
                <a16:creationId xmlns:a16="http://schemas.microsoft.com/office/drawing/2014/main" xmlns="" id="{8DEEB136-6A1A-7649-9FEF-5C951E86DD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761618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4.5 Nolan principles</a:t>
            </a:r>
          </a:p>
        </p:txBody>
      </p:sp>
      <p:sp>
        <p:nvSpPr>
          <p:cNvPr id="3" name="Content Placeholder 2"/>
          <p:cNvSpPr>
            <a:spLocks noGrp="1"/>
          </p:cNvSpPr>
          <p:nvPr>
            <p:ph idx="1"/>
          </p:nvPr>
        </p:nvSpPr>
        <p:spPr>
          <a:xfrm>
            <a:off x="228601" y="1442313"/>
            <a:ext cx="8163128" cy="3157904"/>
          </a:xfrm>
        </p:spPr>
        <p:txBody>
          <a:bodyPr>
            <a:noAutofit/>
          </a:bodyPr>
          <a:lstStyle/>
          <a:p>
            <a:pPr>
              <a:lnSpc>
                <a:spcPct val="90000"/>
              </a:lnSpc>
              <a:spcAft>
                <a:spcPts val="1200"/>
              </a:spcAft>
              <a:buFont typeface="Arial" panose="020B0604020202020204" pitchFamily="34" charset="0"/>
              <a:buChar char="•"/>
            </a:pPr>
            <a:r>
              <a:rPr lang="en-GB" sz="2000" dirty="0"/>
              <a:t>As a public body there are certain ethical standards the council of governors is expected to meet</a:t>
            </a:r>
          </a:p>
          <a:p>
            <a:pPr>
              <a:lnSpc>
                <a:spcPct val="90000"/>
              </a:lnSpc>
              <a:spcAft>
                <a:spcPts val="1200"/>
              </a:spcAft>
              <a:buFont typeface="Arial" panose="020B0604020202020204" pitchFamily="34" charset="0"/>
              <a:buChar char="•"/>
            </a:pPr>
            <a:r>
              <a:rPr lang="en-GB" sz="2000" dirty="0"/>
              <a:t>The Nolan principles, or </a:t>
            </a:r>
            <a:r>
              <a:rPr lang="en-GB" sz="2000" i="1" dirty="0"/>
              <a:t>Seven principles of public life</a:t>
            </a:r>
            <a:r>
              <a:rPr lang="en-GB" sz="2000" dirty="0"/>
              <a:t>, are a good reminder of how a person holding a public office should act</a:t>
            </a:r>
          </a:p>
          <a:p>
            <a:pPr>
              <a:lnSpc>
                <a:spcPct val="90000"/>
              </a:lnSpc>
              <a:spcAft>
                <a:spcPts val="1200"/>
              </a:spcAft>
              <a:buFont typeface="Arial" panose="020B0604020202020204" pitchFamily="34" charset="0"/>
              <a:buChar char="•"/>
            </a:pPr>
            <a:r>
              <a:rPr lang="en-GB" sz="2000" dirty="0"/>
              <a:t>Selflessness, integrity, objectivity, accountability, openness, </a:t>
            </a:r>
            <a:br>
              <a:rPr lang="en-GB" sz="2000" dirty="0"/>
            </a:br>
            <a:r>
              <a:rPr lang="en-GB" sz="2000" dirty="0"/>
              <a:t>honesty and leadership</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9</a:t>
            </a:fld>
            <a:endParaRPr lang="en-US"/>
          </a:p>
        </p:txBody>
      </p:sp>
      <p:pic>
        <p:nvPicPr>
          <p:cNvPr id="8" name="Picture 7">
            <a:extLst>
              <a:ext uri="{FF2B5EF4-FFF2-40B4-BE49-F238E27FC236}">
                <a16:creationId xmlns:a16="http://schemas.microsoft.com/office/drawing/2014/main" xmlns="" id="{C10C232C-F76F-854C-8758-7002902279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401472143"/>
      </p:ext>
    </p:extLst>
  </p:cSld>
  <p:clrMapOvr>
    <a:masterClrMapping/>
  </p:clrMapOvr>
</p:sld>
</file>

<file path=ppt/theme/theme1.xml><?xml version="1.0" encoding="utf-8"?>
<a:theme xmlns:a="http://schemas.openxmlformats.org/drawingml/2006/main" name="NHSP theme 1a">
  <a:themeElements>
    <a:clrScheme name="Custom 8">
      <a:dk1>
        <a:srgbClr val="000000"/>
      </a:dk1>
      <a:lt1>
        <a:srgbClr val="FFFFFF"/>
      </a:lt1>
      <a:dk2>
        <a:srgbClr val="3E505A"/>
      </a:dk2>
      <a:lt2>
        <a:srgbClr val="CED8DD"/>
      </a:lt2>
      <a:accent1>
        <a:srgbClr val="F0532D"/>
      </a:accent1>
      <a:accent2>
        <a:srgbClr val="29398F"/>
      </a:accent2>
      <a:accent3>
        <a:srgbClr val="C00848"/>
      </a:accent3>
      <a:accent4>
        <a:srgbClr val="F79131"/>
      </a:accent4>
      <a:accent5>
        <a:srgbClr val="00A89C"/>
      </a:accent5>
      <a:accent6>
        <a:srgbClr val="00633F"/>
      </a:accent6>
      <a:hlink>
        <a:srgbClr val="F79131"/>
      </a:hlink>
      <a:folHlink>
        <a:srgbClr val="9DA6A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NHSP theme 1a.thmx</Template>
  <TotalTime>852</TotalTime>
  <Words>1938</Words>
  <Application>Microsoft Office PowerPoint</Application>
  <PresentationFormat>On-screen Show (16:9)</PresentationFormat>
  <Paragraphs>223</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NHSP theme 1a</vt:lpstr>
      <vt:lpstr>PowerPoint Presentation</vt:lpstr>
      <vt:lpstr>Toolkit overview</vt:lpstr>
      <vt:lpstr>Objectives</vt:lpstr>
      <vt:lpstr>Contents</vt:lpstr>
      <vt:lpstr>4.1 CoG Meetings</vt:lpstr>
      <vt:lpstr>4.2 Sub-committees and groups</vt:lpstr>
      <vt:lpstr>4.3 Annual members’ meeting</vt:lpstr>
      <vt:lpstr>4.4 Code of conduct</vt:lpstr>
      <vt:lpstr>4.5 Nolan principles</vt:lpstr>
      <vt:lpstr>4.6 Confidentiality</vt:lpstr>
      <vt:lpstr>4.7 Conflicts of interest</vt:lpstr>
      <vt:lpstr>4.8 Media policies</vt:lpstr>
      <vt:lpstr>4.9 Good meeting etiquette</vt:lpstr>
      <vt:lpstr>4.10 What would you do?</vt:lpstr>
      <vt:lpstr>4.10 What would you do?</vt:lpstr>
      <vt:lpstr>4.10 What would you do?</vt:lpstr>
      <vt:lpstr>4.10 What would you do?</vt:lpstr>
      <vt:lpstr>4.10 What would you do?</vt:lpstr>
      <vt:lpstr>Reflection questions</vt:lpstr>
    </vt:vector>
  </TitlesOfParts>
  <Company>Jimage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Edwin Magombe</dc:creator>
  <cp:lastModifiedBy>Jake Lashbrook Admin</cp:lastModifiedBy>
  <cp:revision>124</cp:revision>
  <dcterms:created xsi:type="dcterms:W3CDTF">2014-12-03T15:59:55Z</dcterms:created>
  <dcterms:modified xsi:type="dcterms:W3CDTF">2020-03-09T14:39:11Z</dcterms:modified>
</cp:coreProperties>
</file>