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3"/>
  </p:notesMasterIdLst>
  <p:handoutMasterIdLst>
    <p:handoutMasterId r:id="rId34"/>
  </p:handoutMasterIdLst>
  <p:sldIdLst>
    <p:sldId id="258" r:id="rId2"/>
    <p:sldId id="260" r:id="rId3"/>
    <p:sldId id="269" r:id="rId4"/>
    <p:sldId id="270" r:id="rId5"/>
    <p:sldId id="305" r:id="rId6"/>
    <p:sldId id="281" r:id="rId7"/>
    <p:sldId id="280" r:id="rId8"/>
    <p:sldId id="283" r:id="rId9"/>
    <p:sldId id="284" r:id="rId10"/>
    <p:sldId id="285" r:id="rId11"/>
    <p:sldId id="286" r:id="rId12"/>
    <p:sldId id="287" r:id="rId13"/>
    <p:sldId id="288" r:id="rId14"/>
    <p:sldId id="289" r:id="rId15"/>
    <p:sldId id="290" r:id="rId16"/>
    <p:sldId id="306" r:id="rId17"/>
    <p:sldId id="307" r:id="rId18"/>
    <p:sldId id="308" r:id="rId19"/>
    <p:sldId id="303" r:id="rId20"/>
    <p:sldId id="309" r:id="rId21"/>
    <p:sldId id="310" r:id="rId22"/>
    <p:sldId id="311" r:id="rId23"/>
    <p:sldId id="312" r:id="rId24"/>
    <p:sldId id="313" r:id="rId25"/>
    <p:sldId id="314" r:id="rId26"/>
    <p:sldId id="315" r:id="rId27"/>
    <p:sldId id="316" r:id="rId28"/>
    <p:sldId id="317" r:id="rId29"/>
    <p:sldId id="318" r:id="rId30"/>
    <p:sldId id="319" r:id="rId31"/>
    <p:sldId id="320" r:id="rId3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6749" autoAdjust="0"/>
  </p:normalViewPr>
  <p:slideViewPr>
    <p:cSldViewPr snapToGrid="0" snapToObjects="1">
      <p:cViewPr>
        <p:scale>
          <a:sx n="156" d="100"/>
          <a:sy n="156" d="100"/>
        </p:scale>
        <p:origin x="-330" y="-9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2FCE95-2976-344E-94D9-10B6D0D38487}" type="datetimeFigureOut">
              <a:rPr lang="en-US" smtClean="0"/>
              <a:t>3/9/2020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74689F-AE04-C145-B338-EFD8FC06E429}" type="slidenum">
              <a:rPr lang="en-US" smtClean="0"/>
              <a:t>‹#›</a:t>
            </a:fld>
            <a:endParaRPr lang="en-US"/>
          </a:p>
        </p:txBody>
      </p:sp>
    </p:spTree>
    <p:extLst>
      <p:ext uri="{BB962C8B-B14F-4D97-AF65-F5344CB8AC3E}">
        <p14:creationId xmlns:p14="http://schemas.microsoft.com/office/powerpoint/2010/main" val="3991037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AC6525-6644-4A0F-9A2E-971A285577E3}" type="datetimeFigureOut">
              <a:rPr lang="en-GB" smtClean="0"/>
              <a:t>09/03/2020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95023A-A5BC-4D98-95C4-99010BDCB6E5}" type="slidenum">
              <a:rPr lang="en-GB" smtClean="0"/>
              <a:t>‹#›</a:t>
            </a:fld>
            <a:endParaRPr lang="en-GB"/>
          </a:p>
        </p:txBody>
      </p:sp>
    </p:spTree>
    <p:extLst>
      <p:ext uri="{BB962C8B-B14F-4D97-AF65-F5344CB8AC3E}">
        <p14:creationId xmlns:p14="http://schemas.microsoft.com/office/powerpoint/2010/main" val="3522456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Welcome the group.</a:t>
            </a:r>
          </a:p>
          <a:p>
            <a:pPr marL="171450" indent="-171450">
              <a:buFont typeface="Arial" pitchFamily="34" charset="0"/>
              <a:buChar char="•"/>
            </a:pPr>
            <a:r>
              <a:rPr lang="en-GB" dirty="0"/>
              <a:t>Tell them what the</a:t>
            </a:r>
            <a:r>
              <a:rPr lang="en-GB" baseline="0" dirty="0"/>
              <a:t> session is about today.</a:t>
            </a:r>
          </a:p>
          <a:p>
            <a:pPr marL="171450" indent="-171450">
              <a:buFont typeface="Arial" pitchFamily="34" charset="0"/>
              <a:buChar char="•"/>
            </a:pPr>
            <a:r>
              <a:rPr lang="en-GB" baseline="0" dirty="0"/>
              <a:t>Tell them how long the session will take.</a:t>
            </a:r>
            <a:endParaRPr lang="en-GB" dirty="0"/>
          </a:p>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1</a:t>
            </a:fld>
            <a:endParaRPr lang="en-GB"/>
          </a:p>
        </p:txBody>
      </p:sp>
    </p:spTree>
    <p:extLst>
      <p:ext uri="{BB962C8B-B14F-4D97-AF65-F5344CB8AC3E}">
        <p14:creationId xmlns:p14="http://schemas.microsoft.com/office/powerpoint/2010/main" val="2743981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Explain whether / why practice at your trust differs from this list (if it does)</a:t>
            </a:r>
          </a:p>
        </p:txBody>
      </p:sp>
      <p:sp>
        <p:nvSpPr>
          <p:cNvPr id="4" name="Slide Number Placeholder 3"/>
          <p:cNvSpPr>
            <a:spLocks noGrp="1"/>
          </p:cNvSpPr>
          <p:nvPr>
            <p:ph type="sldNum" sz="quarter" idx="10"/>
          </p:nvPr>
        </p:nvSpPr>
        <p:spPr/>
        <p:txBody>
          <a:bodyPr/>
          <a:lstStyle/>
          <a:p>
            <a:fld id="{D095023A-A5BC-4D98-95C4-99010BDCB6E5}" type="slidenum">
              <a:rPr lang="en-GB" smtClean="0"/>
              <a:t>10</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Explain the board committee structure at your trust – just the main ones at this stage</a:t>
            </a:r>
          </a:p>
          <a:p>
            <a:pPr marL="171450" indent="-171450">
              <a:buFont typeface="Arial" pitchFamily="34" charset="0"/>
              <a:buChar char="•"/>
            </a:pPr>
            <a:r>
              <a:rPr lang="en-GB" baseline="0" dirty="0"/>
              <a:t>Show the Governors some examples of reports from Board committees </a:t>
            </a:r>
          </a:p>
          <a:p>
            <a:pPr marL="171450" indent="-171450">
              <a:buFont typeface="Arial" pitchFamily="34" charset="0"/>
              <a:buChar char="•"/>
            </a:pPr>
            <a:r>
              <a:rPr lang="en-GB" baseline="0" dirty="0"/>
              <a:t>Explain the kinds of things your committees can do for themselves and which they need to refer to the board</a:t>
            </a:r>
          </a:p>
        </p:txBody>
      </p:sp>
      <p:sp>
        <p:nvSpPr>
          <p:cNvPr id="4" name="Slide Number Placeholder 3"/>
          <p:cNvSpPr>
            <a:spLocks noGrp="1"/>
          </p:cNvSpPr>
          <p:nvPr>
            <p:ph type="sldNum" sz="quarter" idx="10"/>
          </p:nvPr>
        </p:nvSpPr>
        <p:spPr/>
        <p:txBody>
          <a:bodyPr/>
          <a:lstStyle/>
          <a:p>
            <a:fld id="{D095023A-A5BC-4D98-95C4-99010BDCB6E5}" type="slidenum">
              <a:rPr lang="en-GB" smtClean="0"/>
              <a:t>11</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Tell the Governors how long your trust has been holding public meetings</a:t>
            </a:r>
          </a:p>
          <a:p>
            <a:pPr marL="171450" indent="-171450">
              <a:buFont typeface="Arial" pitchFamily="34" charset="0"/>
              <a:buChar char="•"/>
            </a:pPr>
            <a:r>
              <a:rPr lang="en-GB" baseline="0" dirty="0"/>
              <a:t>Tell the Governors when any private parts of the board meeting are held (</a:t>
            </a:r>
            <a:r>
              <a:rPr lang="en-GB" baseline="0" dirty="0" err="1"/>
              <a:t>eg</a:t>
            </a:r>
            <a:r>
              <a:rPr lang="en-GB" baseline="0" dirty="0"/>
              <a:t> at the end of beginning)</a:t>
            </a:r>
          </a:p>
          <a:p>
            <a:pPr marL="171450" indent="-171450">
              <a:buFont typeface="Arial" pitchFamily="34" charset="0"/>
              <a:buChar char="•"/>
            </a:pPr>
            <a:r>
              <a:rPr lang="en-GB" baseline="0" dirty="0"/>
              <a:t>Tell the Governors how many members of the public generally attend  </a:t>
            </a:r>
          </a:p>
          <a:p>
            <a:pPr marL="171450" indent="-171450">
              <a:buFont typeface="Arial" pitchFamily="34" charset="0"/>
              <a:buChar char="•"/>
            </a:pPr>
            <a:r>
              <a:rPr lang="en-GB" baseline="0" dirty="0"/>
              <a:t>Explain that it’s only formal business meetings which need to be in public.  If you have regular board away days or workshops, explain how these are different from formal board meetings.</a:t>
            </a:r>
          </a:p>
        </p:txBody>
      </p:sp>
      <p:sp>
        <p:nvSpPr>
          <p:cNvPr id="4" name="Slide Number Placeholder 3"/>
          <p:cNvSpPr>
            <a:spLocks noGrp="1"/>
          </p:cNvSpPr>
          <p:nvPr>
            <p:ph type="sldNum" sz="quarter" idx="10"/>
          </p:nvPr>
        </p:nvSpPr>
        <p:spPr/>
        <p:txBody>
          <a:bodyPr/>
          <a:lstStyle/>
          <a:p>
            <a:fld id="{D095023A-A5BC-4D98-95C4-99010BDCB6E5}" type="slidenum">
              <a:rPr lang="en-GB" smtClean="0"/>
              <a:t>12</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Explain practice at your trust</a:t>
            </a:r>
          </a:p>
        </p:txBody>
      </p:sp>
      <p:sp>
        <p:nvSpPr>
          <p:cNvPr id="4" name="Slide Number Placeholder 3"/>
          <p:cNvSpPr>
            <a:spLocks noGrp="1"/>
          </p:cNvSpPr>
          <p:nvPr>
            <p:ph type="sldNum" sz="quarter" idx="10"/>
          </p:nvPr>
        </p:nvSpPr>
        <p:spPr/>
        <p:txBody>
          <a:bodyPr/>
          <a:lstStyle/>
          <a:p>
            <a:fld id="{D095023A-A5BC-4D98-95C4-99010BDCB6E5}" type="slidenum">
              <a:rPr lang="en-GB" smtClean="0"/>
              <a:t>13</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Tell the Governors about practice at your trust in respect of private board reports</a:t>
            </a:r>
          </a:p>
        </p:txBody>
      </p:sp>
      <p:sp>
        <p:nvSpPr>
          <p:cNvPr id="4" name="Slide Number Placeholder 3"/>
          <p:cNvSpPr>
            <a:spLocks noGrp="1"/>
          </p:cNvSpPr>
          <p:nvPr>
            <p:ph type="sldNum" sz="quarter" idx="10"/>
          </p:nvPr>
        </p:nvSpPr>
        <p:spPr/>
        <p:txBody>
          <a:bodyPr/>
          <a:lstStyle/>
          <a:p>
            <a:fld id="{D095023A-A5BC-4D98-95C4-99010BDCB6E5}" type="slidenum">
              <a:rPr lang="en-GB" smtClean="0"/>
              <a:t>14</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Show the governors your latest Annual report and accounts</a:t>
            </a:r>
          </a:p>
          <a:p>
            <a:pPr marL="171450" indent="-171450">
              <a:buFont typeface="Arial" pitchFamily="34" charset="0"/>
              <a:buChar char="•"/>
            </a:pPr>
            <a:r>
              <a:rPr lang="en-GB" baseline="0" dirty="0"/>
              <a:t>Explain a bit about the process </a:t>
            </a:r>
          </a:p>
        </p:txBody>
      </p:sp>
      <p:sp>
        <p:nvSpPr>
          <p:cNvPr id="4" name="Slide Number Placeholder 3"/>
          <p:cNvSpPr>
            <a:spLocks noGrp="1"/>
          </p:cNvSpPr>
          <p:nvPr>
            <p:ph type="sldNum" sz="quarter" idx="10"/>
          </p:nvPr>
        </p:nvSpPr>
        <p:spPr/>
        <p:txBody>
          <a:bodyPr/>
          <a:lstStyle/>
          <a:p>
            <a:fld id="{D095023A-A5BC-4D98-95C4-99010BDCB6E5}" type="slidenum">
              <a:rPr lang="en-GB" smtClean="0"/>
              <a:t>15</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8000" indent="-198000">
              <a:buFont typeface="Arial" pitchFamily="34" charset="0"/>
              <a:buChar char="•"/>
            </a:pPr>
            <a:r>
              <a:rPr lang="en-GB" baseline="0" dirty="0"/>
              <a:t>Direct the governors to the relevant bits of the report and accounts which show the profit and loss</a:t>
            </a:r>
          </a:p>
        </p:txBody>
      </p:sp>
      <p:sp>
        <p:nvSpPr>
          <p:cNvPr id="4" name="Slide Number Placeholder 3"/>
          <p:cNvSpPr>
            <a:spLocks noGrp="1"/>
          </p:cNvSpPr>
          <p:nvPr>
            <p:ph type="sldNum" sz="quarter" idx="10"/>
          </p:nvPr>
        </p:nvSpPr>
        <p:spPr/>
        <p:txBody>
          <a:bodyPr/>
          <a:lstStyle/>
          <a:p>
            <a:fld id="{D095023A-A5BC-4D98-95C4-99010BDCB6E5}" type="slidenum">
              <a:rPr lang="en-GB" smtClean="0"/>
              <a:t>16</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Show the governors your summary (if you have one) </a:t>
            </a:r>
          </a:p>
        </p:txBody>
      </p:sp>
      <p:sp>
        <p:nvSpPr>
          <p:cNvPr id="4" name="Slide Number Placeholder 3"/>
          <p:cNvSpPr>
            <a:spLocks noGrp="1"/>
          </p:cNvSpPr>
          <p:nvPr>
            <p:ph type="sldNum" sz="quarter" idx="10"/>
          </p:nvPr>
        </p:nvSpPr>
        <p:spPr/>
        <p:txBody>
          <a:bodyPr/>
          <a:lstStyle/>
          <a:p>
            <a:fld id="{D095023A-A5BC-4D98-95C4-99010BDCB6E5}" type="slidenum">
              <a:rPr lang="en-GB" smtClean="0"/>
              <a:t>17</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Have a few copies of the latest quality account available to show inductees</a:t>
            </a:r>
          </a:p>
        </p:txBody>
      </p:sp>
      <p:sp>
        <p:nvSpPr>
          <p:cNvPr id="4" name="Slide Number Placeholder 3"/>
          <p:cNvSpPr>
            <a:spLocks noGrp="1"/>
          </p:cNvSpPr>
          <p:nvPr>
            <p:ph type="sldNum" sz="quarter" idx="10"/>
          </p:nvPr>
        </p:nvSpPr>
        <p:spPr/>
        <p:txBody>
          <a:bodyPr/>
          <a:lstStyle/>
          <a:p>
            <a:fld id="{D095023A-A5BC-4D98-95C4-99010BDCB6E5}" type="slidenum">
              <a:rPr lang="en-GB" smtClean="0"/>
              <a:t>18</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Explain that the content of Quality Accounts is also very strictly prescribed</a:t>
            </a:r>
          </a:p>
        </p:txBody>
      </p:sp>
      <p:sp>
        <p:nvSpPr>
          <p:cNvPr id="4" name="Slide Number Placeholder 3"/>
          <p:cNvSpPr>
            <a:spLocks noGrp="1"/>
          </p:cNvSpPr>
          <p:nvPr>
            <p:ph type="sldNum" sz="quarter" idx="10"/>
          </p:nvPr>
        </p:nvSpPr>
        <p:spPr/>
        <p:txBody>
          <a:bodyPr/>
          <a:lstStyle/>
          <a:p>
            <a:fld id="{D095023A-A5BC-4D98-95C4-99010BDCB6E5}" type="slidenum">
              <a:rPr lang="en-GB" smtClean="0"/>
              <a:t>19</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dirty="0"/>
              <a:t>If you</a:t>
            </a:r>
            <a:r>
              <a:rPr lang="en-GB" baseline="0" dirty="0"/>
              <a:t> have governors who haven’t used the toolkit yet:</a:t>
            </a:r>
            <a:endParaRPr lang="en-GB" dirty="0"/>
          </a:p>
          <a:p>
            <a:pPr marL="171450" indent="-171450">
              <a:buFont typeface="Arial" pitchFamily="34" charset="0"/>
              <a:buChar char="•"/>
            </a:pPr>
            <a:r>
              <a:rPr lang="en-GB" dirty="0"/>
              <a:t>Give them a short overview of the GovernWell induction</a:t>
            </a:r>
            <a:r>
              <a:rPr lang="en-GB" baseline="0" dirty="0"/>
              <a:t> toolkit.</a:t>
            </a:r>
          </a:p>
          <a:p>
            <a:pPr marL="171450" indent="-171450">
              <a:buFont typeface="Arial" pitchFamily="34" charset="0"/>
              <a:buChar char="•"/>
            </a:pPr>
            <a:r>
              <a:rPr lang="en-GB" baseline="0" dirty="0"/>
              <a:t>Explain that it aims to complement the trust’s local induction by bringing the national perspective and attempts to answer some of the Frequently Asked Questions about the governor role. </a:t>
            </a:r>
          </a:p>
          <a:p>
            <a:pPr marL="171450" indent="-171450">
              <a:buFont typeface="Arial" pitchFamily="34" charset="0"/>
              <a:buChar char="•"/>
            </a:pPr>
            <a:r>
              <a:rPr lang="en-GB" baseline="0" dirty="0"/>
              <a:t>Each section has a separate workbook. </a:t>
            </a:r>
          </a:p>
          <a:p>
            <a:pPr marL="171450" indent="-171450">
              <a:buFont typeface="Arial" pitchFamily="34" charset="0"/>
              <a:buChar char="•"/>
            </a:pPr>
            <a:r>
              <a:rPr lang="en-GB" baseline="0" dirty="0"/>
              <a:t>Explain how you intend to work through them in your trust (when, will they be linked to other events, will they do it all in groups or some on their own etc.)</a:t>
            </a:r>
          </a:p>
          <a:p>
            <a:pPr marL="171450" indent="-171450">
              <a:buFont typeface="Arial" pitchFamily="34" charset="0"/>
              <a:buChar char="•"/>
            </a:pPr>
            <a:endParaRPr lang="en-GB" baseline="0" dirty="0"/>
          </a:p>
          <a:p>
            <a:pPr marL="0" indent="0">
              <a:buFont typeface="Arial" pitchFamily="34" charset="0"/>
              <a:buNone/>
            </a:pPr>
            <a:r>
              <a:rPr lang="en-GB" baseline="0" dirty="0"/>
              <a:t>If you have governors who have already used the toolkit:</a:t>
            </a:r>
          </a:p>
          <a:p>
            <a:pPr marL="171450" indent="-171450">
              <a:buFont typeface="Arial" pitchFamily="34" charset="0"/>
              <a:buChar char="•"/>
            </a:pPr>
            <a:r>
              <a:rPr lang="en-GB" baseline="0" dirty="0"/>
              <a:t>Remind them of the toolkit structure and where this session fits</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2</a:t>
            </a:fld>
            <a:endParaRPr lang="en-GB"/>
          </a:p>
        </p:txBody>
      </p:sp>
    </p:spTree>
    <p:extLst>
      <p:ext uri="{BB962C8B-B14F-4D97-AF65-F5344CB8AC3E}">
        <p14:creationId xmlns:p14="http://schemas.microsoft.com/office/powerpoint/2010/main" val="8613496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Explain that the Annual Plan required by NHSI  is a spread-sheet which does not lend itself to being printed out</a:t>
            </a:r>
          </a:p>
          <a:p>
            <a:pPr marL="171450" indent="-171450">
              <a:buFont typeface="Arial" pitchFamily="34" charset="0"/>
              <a:buChar char="•"/>
            </a:pPr>
            <a:r>
              <a:rPr lang="en-GB" baseline="0" dirty="0"/>
              <a:t>If you have a summarised version for public consumption, provide a few copies</a:t>
            </a:r>
          </a:p>
          <a:p>
            <a:pPr marL="171450" indent="-171450">
              <a:buFont typeface="Arial" pitchFamily="34" charset="0"/>
              <a:buChar char="•"/>
            </a:pPr>
            <a:r>
              <a:rPr lang="en-GB" baseline="0" dirty="0"/>
              <a:t>Explain how your governors are / will be involved in forward planning</a:t>
            </a:r>
          </a:p>
        </p:txBody>
      </p:sp>
      <p:sp>
        <p:nvSpPr>
          <p:cNvPr id="4" name="Slide Number Placeholder 3"/>
          <p:cNvSpPr>
            <a:spLocks noGrp="1"/>
          </p:cNvSpPr>
          <p:nvPr>
            <p:ph type="sldNum" sz="quarter" idx="10"/>
          </p:nvPr>
        </p:nvSpPr>
        <p:spPr/>
        <p:txBody>
          <a:bodyPr/>
          <a:lstStyle/>
          <a:p>
            <a:fld id="{D095023A-A5BC-4D98-95C4-99010BDCB6E5}" type="slidenum">
              <a:rPr lang="en-GB" smtClean="0"/>
              <a:t>20</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Give some examples of other types of information your Council of Governors has received recently</a:t>
            </a:r>
          </a:p>
        </p:txBody>
      </p:sp>
      <p:sp>
        <p:nvSpPr>
          <p:cNvPr id="4" name="Slide Number Placeholder 3"/>
          <p:cNvSpPr>
            <a:spLocks noGrp="1"/>
          </p:cNvSpPr>
          <p:nvPr>
            <p:ph type="sldNum" sz="quarter" idx="10"/>
          </p:nvPr>
        </p:nvSpPr>
        <p:spPr/>
        <p:txBody>
          <a:bodyPr/>
          <a:lstStyle/>
          <a:p>
            <a:fld id="{D095023A-A5BC-4D98-95C4-99010BDCB6E5}" type="slidenum">
              <a:rPr lang="en-GB" smtClean="0"/>
              <a:t>21</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Give some examples of other information your governors have been given </a:t>
            </a:r>
          </a:p>
        </p:txBody>
      </p:sp>
      <p:sp>
        <p:nvSpPr>
          <p:cNvPr id="4" name="Slide Number Placeholder 3"/>
          <p:cNvSpPr>
            <a:spLocks noGrp="1"/>
          </p:cNvSpPr>
          <p:nvPr>
            <p:ph type="sldNum" sz="quarter" idx="10"/>
          </p:nvPr>
        </p:nvSpPr>
        <p:spPr/>
        <p:txBody>
          <a:bodyPr/>
          <a:lstStyle/>
          <a:p>
            <a:fld id="{D095023A-A5BC-4D98-95C4-99010BDCB6E5}" type="slidenum">
              <a:rPr lang="en-GB" smtClean="0"/>
              <a:t>22</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Warn governors that members of the public may share personal information with them, but that they will be expected to apply the rules of good IG when deciding what to do with that information </a:t>
            </a:r>
          </a:p>
        </p:txBody>
      </p:sp>
      <p:sp>
        <p:nvSpPr>
          <p:cNvPr id="4" name="Slide Number Placeholder 3"/>
          <p:cNvSpPr>
            <a:spLocks noGrp="1"/>
          </p:cNvSpPr>
          <p:nvPr>
            <p:ph type="sldNum" sz="quarter" idx="10"/>
          </p:nvPr>
        </p:nvSpPr>
        <p:spPr/>
        <p:txBody>
          <a:bodyPr/>
          <a:lstStyle/>
          <a:p>
            <a:fld id="{D095023A-A5BC-4D98-95C4-99010BDCB6E5}" type="slidenum">
              <a:rPr lang="en-GB" smtClean="0"/>
              <a:t>23</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Warn governors that members of the public may share personal information with them, but that they will be expected to apply the rules of good IG when deciding what to do with that information </a:t>
            </a:r>
          </a:p>
        </p:txBody>
      </p:sp>
      <p:sp>
        <p:nvSpPr>
          <p:cNvPr id="4" name="Slide Number Placeholder 3"/>
          <p:cNvSpPr>
            <a:spLocks noGrp="1"/>
          </p:cNvSpPr>
          <p:nvPr>
            <p:ph type="sldNum" sz="quarter" idx="10"/>
          </p:nvPr>
        </p:nvSpPr>
        <p:spPr/>
        <p:txBody>
          <a:bodyPr/>
          <a:lstStyle/>
          <a:p>
            <a:fld id="{D095023A-A5BC-4D98-95C4-99010BDCB6E5}" type="slidenum">
              <a:rPr lang="en-GB" smtClean="0"/>
              <a:t>24</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Warn governors that members of the public may share personal information with them, but that they will be expected to apply the rules of good IG when deciding what to do with that information </a:t>
            </a:r>
          </a:p>
        </p:txBody>
      </p:sp>
      <p:sp>
        <p:nvSpPr>
          <p:cNvPr id="4" name="Slide Number Placeholder 3"/>
          <p:cNvSpPr>
            <a:spLocks noGrp="1"/>
          </p:cNvSpPr>
          <p:nvPr>
            <p:ph type="sldNum" sz="quarter" idx="10"/>
          </p:nvPr>
        </p:nvSpPr>
        <p:spPr/>
        <p:txBody>
          <a:bodyPr/>
          <a:lstStyle/>
          <a:p>
            <a:fld id="{D095023A-A5BC-4D98-95C4-99010BDCB6E5}" type="slidenum">
              <a:rPr lang="en-GB" smtClean="0"/>
              <a:t>25</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baseline="0" dirty="0"/>
              <a:t>Identify the Trust’s IG Lead, or tell them to whom they should go if they have IG concerns (you may want them to get advice from you rather than directly from the IG Lead</a:t>
            </a:r>
          </a:p>
        </p:txBody>
      </p:sp>
      <p:sp>
        <p:nvSpPr>
          <p:cNvPr id="4" name="Slide Number Placeholder 3"/>
          <p:cNvSpPr>
            <a:spLocks noGrp="1"/>
          </p:cNvSpPr>
          <p:nvPr>
            <p:ph type="sldNum" sz="quarter" idx="10"/>
          </p:nvPr>
        </p:nvSpPr>
        <p:spPr/>
        <p:txBody>
          <a:bodyPr/>
          <a:lstStyle/>
          <a:p>
            <a:fld id="{D095023A-A5BC-4D98-95C4-99010BDCB6E5}" type="slidenum">
              <a:rPr lang="en-GB" smtClean="0"/>
              <a:t>26</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Remind Governors that chapter 4 and the workbooks include more details about IG </a:t>
            </a:r>
          </a:p>
          <a:p>
            <a:pPr marL="171450" indent="-171450">
              <a:buFont typeface="Arial" pitchFamily="34" charset="0"/>
              <a:buChar char="•"/>
            </a:pPr>
            <a:r>
              <a:rPr lang="en-GB" baseline="0" dirty="0"/>
              <a:t>Remind governors where they can get help and advice about IG issues </a:t>
            </a:r>
          </a:p>
        </p:txBody>
      </p:sp>
      <p:sp>
        <p:nvSpPr>
          <p:cNvPr id="4" name="Slide Number Placeholder 3"/>
          <p:cNvSpPr>
            <a:spLocks noGrp="1"/>
          </p:cNvSpPr>
          <p:nvPr>
            <p:ph type="sldNum" sz="quarter" idx="10"/>
          </p:nvPr>
        </p:nvSpPr>
        <p:spPr/>
        <p:txBody>
          <a:bodyPr/>
          <a:lstStyle/>
          <a:p>
            <a:fld id="{D095023A-A5BC-4D98-95C4-99010BDCB6E5}" type="slidenum">
              <a:rPr lang="en-GB" smtClean="0"/>
              <a:t>27</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Comment on any recent data quality reports your board or governors have received </a:t>
            </a:r>
          </a:p>
        </p:txBody>
      </p:sp>
      <p:sp>
        <p:nvSpPr>
          <p:cNvPr id="4" name="Slide Number Placeholder 3"/>
          <p:cNvSpPr>
            <a:spLocks noGrp="1"/>
          </p:cNvSpPr>
          <p:nvPr>
            <p:ph type="sldNum" sz="quarter" idx="10"/>
          </p:nvPr>
        </p:nvSpPr>
        <p:spPr/>
        <p:txBody>
          <a:bodyPr/>
          <a:lstStyle/>
          <a:p>
            <a:fld id="{D095023A-A5BC-4D98-95C4-99010BDCB6E5}" type="slidenum">
              <a:rPr lang="en-GB" smtClean="0"/>
              <a:t>28</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Tell the inductees about ways in which your existing governors have held the board to account using information</a:t>
            </a:r>
          </a:p>
          <a:p>
            <a:pPr marL="171450" indent="-171450">
              <a:buFont typeface="Arial" pitchFamily="34" charset="0"/>
              <a:buChar char="•"/>
            </a:pPr>
            <a:r>
              <a:rPr lang="en-GB" baseline="0" dirty="0"/>
              <a:t>Identify some upcoming board decisions which will include data analysis   </a:t>
            </a:r>
          </a:p>
        </p:txBody>
      </p:sp>
      <p:sp>
        <p:nvSpPr>
          <p:cNvPr id="4" name="Slide Number Placeholder 3"/>
          <p:cNvSpPr>
            <a:spLocks noGrp="1"/>
          </p:cNvSpPr>
          <p:nvPr>
            <p:ph type="sldNum" sz="quarter" idx="10"/>
          </p:nvPr>
        </p:nvSpPr>
        <p:spPr/>
        <p:txBody>
          <a:bodyPr/>
          <a:lstStyle/>
          <a:p>
            <a:fld id="{D095023A-A5BC-4D98-95C4-99010BDCB6E5}" type="slidenum">
              <a:rPr lang="en-GB" smtClean="0"/>
              <a:t>29</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Go over the objectives for the session and make sure they are clear about what the aim</a:t>
            </a:r>
            <a:r>
              <a:rPr lang="en-GB" baseline="0" dirty="0"/>
              <a:t> of the session is</a:t>
            </a:r>
            <a:r>
              <a:rPr lang="en-GB" dirty="0"/>
              <a:t>.</a:t>
            </a:r>
          </a:p>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3</a:t>
            </a:fld>
            <a:endParaRPr lang="en-GB"/>
          </a:p>
        </p:txBody>
      </p:sp>
    </p:spTree>
    <p:extLst>
      <p:ext uri="{BB962C8B-B14F-4D97-AF65-F5344CB8AC3E}">
        <p14:creationId xmlns:p14="http://schemas.microsoft.com/office/powerpoint/2010/main" val="13888338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GB" baseline="0" dirty="0"/>
          </a:p>
        </p:txBody>
      </p:sp>
      <p:sp>
        <p:nvSpPr>
          <p:cNvPr id="4" name="Slide Number Placeholder 3"/>
          <p:cNvSpPr>
            <a:spLocks noGrp="1"/>
          </p:cNvSpPr>
          <p:nvPr>
            <p:ph type="sldNum" sz="quarter" idx="10"/>
          </p:nvPr>
        </p:nvSpPr>
        <p:spPr/>
        <p:txBody>
          <a:bodyPr/>
          <a:lstStyle/>
          <a:p>
            <a:fld id="{D095023A-A5BC-4D98-95C4-99010BDCB6E5}" type="slidenum">
              <a:rPr lang="en-GB" smtClean="0"/>
              <a:t>30</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Give them 5 minutes to reflect</a:t>
            </a:r>
            <a:r>
              <a:rPr lang="en-GB" baseline="0" dirty="0"/>
              <a:t> on the session</a:t>
            </a:r>
          </a:p>
          <a:p>
            <a:pPr marL="171450" indent="-171450">
              <a:buFont typeface="Arial" pitchFamily="34" charset="0"/>
              <a:buChar char="•"/>
            </a:pPr>
            <a:r>
              <a:rPr lang="en-GB" baseline="0"/>
              <a:t>Ask if there are any further questions</a:t>
            </a: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31</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4</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a:t>Go over the objectives for the session and make sure they are clear about what the aim</a:t>
            </a:r>
            <a:r>
              <a:rPr lang="en-GB" baseline="0" dirty="0"/>
              <a:t> of the session is</a:t>
            </a:r>
            <a:r>
              <a:rPr lang="en-GB" dirty="0"/>
              <a:t>.</a:t>
            </a:r>
          </a:p>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095023A-A5BC-4D98-95C4-99010BDCB6E5}" type="slidenum">
              <a:rPr lang="en-GB" smtClean="0"/>
              <a:t>5</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GB" dirty="0"/>
              <a:t>You might like to have samples of these to show your Governors at this point – don’t go through them in detail though</a:t>
            </a:r>
          </a:p>
        </p:txBody>
      </p:sp>
      <p:sp>
        <p:nvSpPr>
          <p:cNvPr id="4" name="Slide Number Placeholder 3"/>
          <p:cNvSpPr>
            <a:spLocks noGrp="1"/>
          </p:cNvSpPr>
          <p:nvPr>
            <p:ph type="sldNum" sz="quarter" idx="10"/>
          </p:nvPr>
        </p:nvSpPr>
        <p:spPr/>
        <p:txBody>
          <a:bodyPr/>
          <a:lstStyle/>
          <a:p>
            <a:fld id="{D095023A-A5BC-4D98-95C4-99010BDCB6E5}" type="slidenum">
              <a:rPr lang="en-GB" smtClean="0"/>
              <a:t>6</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Remind Governors that we are talking about reports to the Board of Directors</a:t>
            </a:r>
          </a:p>
          <a:p>
            <a:pPr marL="171450" indent="-171450">
              <a:buFont typeface="Arial" pitchFamily="34" charset="0"/>
              <a:buChar char="•"/>
            </a:pPr>
            <a:r>
              <a:rPr lang="en-GB" baseline="0" dirty="0"/>
              <a:t>Consider having a few copies of the last set of Board papers to hand so that your governors can see the local format</a:t>
            </a:r>
          </a:p>
          <a:p>
            <a:pPr marL="171450" indent="-171450">
              <a:buFont typeface="Arial" pitchFamily="34" charset="0"/>
              <a:buChar char="•"/>
            </a:pPr>
            <a:r>
              <a:rPr lang="en-GB" baseline="0" dirty="0"/>
              <a:t>Draw attention to your reports to show whether it indicates that someone else has written the report</a:t>
            </a:r>
          </a:p>
          <a:p>
            <a:pPr marL="171450" indent="-171450">
              <a:buFont typeface="Arial" pitchFamily="34" charset="0"/>
              <a:buChar char="•"/>
            </a:pPr>
            <a:r>
              <a:rPr lang="en-GB" baseline="0" dirty="0"/>
              <a:t>Draw attention to the exec summary and recommendation sections  </a:t>
            </a:r>
          </a:p>
        </p:txBody>
      </p:sp>
      <p:sp>
        <p:nvSpPr>
          <p:cNvPr id="4" name="Slide Number Placeholder 3"/>
          <p:cNvSpPr>
            <a:spLocks noGrp="1"/>
          </p:cNvSpPr>
          <p:nvPr>
            <p:ph type="sldNum" sz="quarter" idx="10"/>
          </p:nvPr>
        </p:nvSpPr>
        <p:spPr/>
        <p:txBody>
          <a:bodyPr/>
          <a:lstStyle/>
          <a:p>
            <a:fld id="{D095023A-A5BC-4D98-95C4-99010BDCB6E5}" type="slidenum">
              <a:rPr lang="en-GB" smtClean="0"/>
              <a:t>7</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Explain whether / why practice at your trust differs from this list (if it does)</a:t>
            </a:r>
          </a:p>
        </p:txBody>
      </p:sp>
      <p:sp>
        <p:nvSpPr>
          <p:cNvPr id="4" name="Slide Number Placeholder 3"/>
          <p:cNvSpPr>
            <a:spLocks noGrp="1"/>
          </p:cNvSpPr>
          <p:nvPr>
            <p:ph type="sldNum" sz="quarter" idx="10"/>
          </p:nvPr>
        </p:nvSpPr>
        <p:spPr/>
        <p:txBody>
          <a:bodyPr/>
          <a:lstStyle/>
          <a:p>
            <a:fld id="{D095023A-A5BC-4D98-95C4-99010BDCB6E5}" type="slidenum">
              <a:rPr lang="en-GB" smtClean="0"/>
              <a:t>8</a:t>
            </a:fld>
            <a:endParaRPr lang="en-GB"/>
          </a:p>
        </p:txBody>
      </p:sp>
    </p:spTree>
    <p:extLst>
      <p:ext uri="{BB962C8B-B14F-4D97-AF65-F5344CB8AC3E}">
        <p14:creationId xmlns:p14="http://schemas.microsoft.com/office/powerpoint/2010/main" val="2212873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aseline="0" dirty="0"/>
              <a:t>Explain whether / why practice at your trust differs from this list (if it does)</a:t>
            </a:r>
          </a:p>
        </p:txBody>
      </p:sp>
      <p:sp>
        <p:nvSpPr>
          <p:cNvPr id="4" name="Slide Number Placeholder 3"/>
          <p:cNvSpPr>
            <a:spLocks noGrp="1"/>
          </p:cNvSpPr>
          <p:nvPr>
            <p:ph type="sldNum" sz="quarter" idx="10"/>
          </p:nvPr>
        </p:nvSpPr>
        <p:spPr/>
        <p:txBody>
          <a:bodyPr/>
          <a:lstStyle/>
          <a:p>
            <a:fld id="{D095023A-A5BC-4D98-95C4-99010BDCB6E5}" type="slidenum">
              <a:rPr lang="en-GB" smtClean="0"/>
              <a:t>9</a:t>
            </a:fld>
            <a:endParaRPr lang="en-GB"/>
          </a:p>
        </p:txBody>
      </p:sp>
    </p:spTree>
    <p:extLst>
      <p:ext uri="{BB962C8B-B14F-4D97-AF65-F5344CB8AC3E}">
        <p14:creationId xmlns:p14="http://schemas.microsoft.com/office/powerpoint/2010/main" val="2212873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9360" y="1597820"/>
            <a:ext cx="8527143" cy="1102519"/>
          </a:xfrm>
        </p:spPr>
        <p:txBody>
          <a:bodyPr/>
          <a:lstStyle/>
          <a:p>
            <a:r>
              <a:rPr lang="en-GB"/>
              <a:t>Click to edit Master title style</a:t>
            </a:r>
            <a:endParaRPr lang="en-US"/>
          </a:p>
        </p:txBody>
      </p:sp>
      <p:sp>
        <p:nvSpPr>
          <p:cNvPr id="3" name="Subtitle 2"/>
          <p:cNvSpPr>
            <a:spLocks noGrp="1"/>
          </p:cNvSpPr>
          <p:nvPr>
            <p:ph type="subTitle" idx="1"/>
          </p:nvPr>
        </p:nvSpPr>
        <p:spPr>
          <a:xfrm>
            <a:off x="299360" y="2914650"/>
            <a:ext cx="8527143" cy="1314450"/>
          </a:xfrm>
        </p:spPr>
        <p:txBody>
          <a:bodyPr>
            <a:normAutofit/>
          </a:bodyPr>
          <a:lstStyle>
            <a:lvl1pPr marL="198000" indent="-198000" algn="l">
              <a:buFont typeface="Arial"/>
              <a:buChar char="•"/>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255020F-EFF9-45E3-9F16-C86368939683}"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AF1BF31-D412-489C-89D5-002591836962}"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ACCE440A-0238-414C-80E5-1AD26623DE20}"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marL="198000" indent="-198000">
              <a:buFont typeface="Arial"/>
              <a:buChar char="•"/>
              <a:defRPr/>
            </a:lvl1pPr>
            <a:lvl2pPr>
              <a:defRPr sz="2000"/>
            </a:lvl2pPr>
            <a:lvl3pPr>
              <a:defRPr sz="2000"/>
            </a:lvl3pPr>
            <a:lvl4pPr>
              <a:defRPr sz="2000"/>
            </a:lvl4pPr>
            <a:lvl5pPr>
              <a:defRPr sz="20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905D5796-9116-4621-BA75-5A41DE75E8FF}"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78080" y="4767264"/>
            <a:ext cx="2373086" cy="273844"/>
          </a:xfrm>
        </p:spPr>
        <p:txBody>
          <a:bodyPr/>
          <a:lstStyle>
            <a:lvl1pPr>
              <a:defRPr sz="1000"/>
            </a:lvl1pPr>
          </a:lstStyle>
          <a:p>
            <a:fld id="{4C4AFE59-3830-674D-8C76-C2A107404CE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1135" y="734786"/>
            <a:ext cx="3804330" cy="956853"/>
          </a:xfrm>
        </p:spPr>
        <p:txBody>
          <a:bodyPr anchor="t">
            <a:noAutofit/>
          </a:bodyPr>
          <a:lstStyle>
            <a:lvl1pPr algn="l">
              <a:lnSpc>
                <a:spcPct val="70000"/>
              </a:lnSpc>
              <a:defRPr sz="4000" b="0" kern="900" cap="all">
                <a:solidFill>
                  <a:schemeClr val="accent2"/>
                </a:solidFill>
                <a:latin typeface="+mj-lt"/>
              </a:defRPr>
            </a:lvl1pPr>
          </a:lstStyle>
          <a:p>
            <a:r>
              <a:rPr lang="en-GB"/>
              <a:t>Click to edit Master title style</a:t>
            </a:r>
            <a:endParaRPr lang="en-US"/>
          </a:p>
        </p:txBody>
      </p:sp>
      <p:sp>
        <p:nvSpPr>
          <p:cNvPr id="3" name="Text Placeholder 2"/>
          <p:cNvSpPr>
            <a:spLocks noGrp="1"/>
          </p:cNvSpPr>
          <p:nvPr>
            <p:ph type="body" idx="1"/>
          </p:nvPr>
        </p:nvSpPr>
        <p:spPr>
          <a:xfrm>
            <a:off x="5361217" y="2347232"/>
            <a:ext cx="3441927" cy="2283108"/>
          </a:xfrm>
        </p:spPr>
        <p:txBody>
          <a:bodyPr anchor="b">
            <a:normAutofit/>
          </a:bodyPr>
          <a:lstStyle>
            <a:lvl1pPr marL="0" indent="0" algn="r">
              <a:lnSpc>
                <a:spcPct val="70000"/>
              </a:lnSpc>
              <a:spcBef>
                <a:spcPts val="0"/>
              </a:spcBef>
              <a:buNone/>
              <a:defRPr sz="2200" b="1">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a:p>
            <a:pPr lvl="1"/>
            <a:r>
              <a:rPr lang="en-GB"/>
              <a:t>Second level</a:t>
            </a:r>
          </a:p>
          <a:p>
            <a:pPr lvl="2"/>
            <a:r>
              <a:rPr lang="en-GB"/>
              <a:t>Third level</a:t>
            </a:r>
          </a:p>
        </p:txBody>
      </p:sp>
      <p:sp>
        <p:nvSpPr>
          <p:cNvPr id="4" name="Date Placeholder 3"/>
          <p:cNvSpPr>
            <a:spLocks noGrp="1"/>
          </p:cNvSpPr>
          <p:nvPr>
            <p:ph type="dt" sz="half" idx="10"/>
          </p:nvPr>
        </p:nvSpPr>
        <p:spPr/>
        <p:txBody>
          <a:bodyPr/>
          <a:lstStyle/>
          <a:p>
            <a:fld id="{B0932D53-06E0-4D34-B036-B8454EFFFA29}" type="datetime1">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45CAB1F5-3F51-4440-837D-BD1A8B895554}" type="datetime1">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3CEC3B30-7916-4F0F-8849-5E9EFEE24A58}" type="datetime1">
              <a:rPr lang="en-US" smtClean="0"/>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17D1447F-62B5-4994-BEDF-27768A14EB08}" type="datetime1">
              <a:rPr lang="en-US" smtClean="0"/>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86556-0FF4-4560-AD85-3061283D6D5F}" type="datetime1">
              <a:rPr lang="en-US" smtClean="0"/>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572A66F-25B0-45E1-A3CF-401392C29CE2}" type="datetime1">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EB1197E-C185-4E46-BBC2-E0DEF194B738}" type="datetime1">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4AFE59-3830-674D-8C76-C2A107404CE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674" y="708290"/>
            <a:ext cx="8674619" cy="379362"/>
          </a:xfrm>
          <a:prstGeom prst="rect">
            <a:avLst/>
          </a:prstGeom>
        </p:spPr>
        <p:txBody>
          <a:bodyPr vert="horz" lIns="91440" tIns="45720" rIns="91440" bIns="45720" rtlCol="0" anchor="t">
            <a:noAutofit/>
          </a:bodyPr>
          <a:lstStyle/>
          <a:p>
            <a:r>
              <a:rPr lang="en-GB" dirty="0"/>
              <a:t>Click to edit Master title style</a:t>
            </a:r>
            <a:endParaRPr lang="en-US" dirty="0"/>
          </a:p>
        </p:txBody>
      </p:sp>
      <p:sp>
        <p:nvSpPr>
          <p:cNvPr id="3" name="Text Placeholder 2"/>
          <p:cNvSpPr>
            <a:spLocks noGrp="1"/>
          </p:cNvSpPr>
          <p:nvPr>
            <p:ph type="body" idx="1"/>
          </p:nvPr>
        </p:nvSpPr>
        <p:spPr>
          <a:xfrm>
            <a:off x="179098" y="1200151"/>
            <a:ext cx="8674619" cy="33944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C30267B-E13E-4F34-85A5-F38906799BFB}" type="datetime1">
              <a:rPr lang="en-US" smtClean="0"/>
              <a:t>3/9/2020</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C4AFE59-3830-674D-8C76-C2A107404CE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457200" rtl="0" eaLnBrk="1" latinLnBrk="0" hangingPunct="1">
        <a:spcBef>
          <a:spcPct val="0"/>
        </a:spcBef>
        <a:buNone/>
        <a:defRPr sz="2900" kern="1200" spc="-100">
          <a:solidFill>
            <a:schemeClr val="accent2"/>
          </a:solidFill>
          <a:latin typeface="+mj-lt"/>
          <a:ea typeface="+mj-ea"/>
          <a:cs typeface="+mj-cs"/>
        </a:defRPr>
      </a:lvl1pPr>
    </p:titleStyle>
    <p:bodyStyle>
      <a:lvl1pPr marL="198000" indent="-198000" algn="l" defTabSz="457200" rtl="0" eaLnBrk="1" latinLnBrk="0" hangingPunct="1">
        <a:spcBef>
          <a:spcPts val="0"/>
        </a:spcBef>
        <a:buClr>
          <a:schemeClr val="accent1"/>
        </a:buClr>
        <a:buFont typeface="Arial"/>
        <a:buChar char="•"/>
        <a:defRPr sz="2200" kern="1200">
          <a:solidFill>
            <a:schemeClr val="tx1"/>
          </a:solidFill>
          <a:latin typeface="+mn-lt"/>
          <a:ea typeface="+mn-ea"/>
          <a:cs typeface="+mn-cs"/>
        </a:defRPr>
      </a:lvl1pPr>
      <a:lvl2pPr marL="427038" indent="-209550"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2pPr>
      <a:lvl3pPr marL="635000" indent="-190500"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3pPr>
      <a:lvl4pPr marL="906463" indent="-217488"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4pPr>
      <a:lvl5pPr marL="1133475" indent="-217488" algn="l" defTabSz="457200" rtl="0" eaLnBrk="1" latinLnBrk="0" hangingPunct="1">
        <a:spcBef>
          <a:spcPts val="0"/>
        </a:spcBef>
        <a:buClr>
          <a:schemeClr val="accent1"/>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W wide P2 X2HIGH_1.jpg"/>
          <p:cNvPicPr>
            <a:picLocks noChangeAspect="1"/>
          </p:cNvPicPr>
          <p:nvPr/>
        </p:nvPicPr>
        <p:blipFill>
          <a:blip r:embed="rId3">
            <a:alphaModFix amt="24000"/>
            <a:extLst>
              <a:ext uri="{28A0092B-C50C-407E-A947-70E740481C1C}">
                <a14:useLocalDpi xmlns:a14="http://schemas.microsoft.com/office/drawing/2010/main" val="0"/>
              </a:ext>
            </a:extLst>
          </a:blip>
          <a:stretch>
            <a:fillRect/>
          </a:stretch>
        </p:blipFill>
        <p:spPr>
          <a:xfrm rot="10800000">
            <a:off x="0" y="0"/>
            <a:ext cx="9143433" cy="5143500"/>
          </a:xfrm>
          <a:prstGeom prst="rect">
            <a:avLst/>
          </a:prstGeom>
        </p:spPr>
      </p:pic>
      <p:cxnSp>
        <p:nvCxnSpPr>
          <p:cNvPr id="10" name="Straight Connector 9"/>
          <p:cNvCxnSpPr/>
          <p:nvPr/>
        </p:nvCxnSpPr>
        <p:spPr>
          <a:xfrm>
            <a:off x="228600" y="1562405"/>
            <a:ext cx="8686800" cy="1191"/>
          </a:xfrm>
          <a:prstGeom prst="line">
            <a:avLst/>
          </a:prstGeom>
          <a:ln w="6350" cap="flat" cmpd="sng" algn="ctr">
            <a:solidFill>
              <a:schemeClr val="accent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28600" y="4681486"/>
            <a:ext cx="8686800" cy="1191"/>
          </a:xfrm>
          <a:prstGeom prst="line">
            <a:avLst/>
          </a:prstGeom>
          <a:ln w="6350" cap="flat" cmpd="sng" algn="ctr">
            <a:solidFill>
              <a:schemeClr val="accent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14" name="Picture 13">
            <a:extLst>
              <a:ext uri="{FF2B5EF4-FFF2-40B4-BE49-F238E27FC236}">
                <a16:creationId xmlns:a16="http://schemas.microsoft.com/office/drawing/2014/main" xmlns="" id="{E879055B-ACE5-40D8-AE41-4619B81254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450494"/>
            <a:ext cx="2391229" cy="890708"/>
          </a:xfrm>
          <a:prstGeom prst="rect">
            <a:avLst/>
          </a:prstGeom>
        </p:spPr>
      </p:pic>
      <p:pic>
        <p:nvPicPr>
          <p:cNvPr id="15" name="Picture 14">
            <a:extLst>
              <a:ext uri="{FF2B5EF4-FFF2-40B4-BE49-F238E27FC236}">
                <a16:creationId xmlns:a16="http://schemas.microsoft.com/office/drawing/2014/main" xmlns="" id="{E2B0A99C-FFB0-44E7-B1CE-C9035A5FBE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51932" y="733000"/>
            <a:ext cx="4510922" cy="742047"/>
          </a:xfrm>
          <a:prstGeom prst="rect">
            <a:avLst/>
          </a:prstGeom>
        </p:spPr>
      </p:pic>
      <p:sp>
        <p:nvSpPr>
          <p:cNvPr id="16" name="Title 1">
            <a:extLst>
              <a:ext uri="{FF2B5EF4-FFF2-40B4-BE49-F238E27FC236}">
                <a16:creationId xmlns:a16="http://schemas.microsoft.com/office/drawing/2014/main" xmlns="" id="{3E1F8B04-7D53-AD4B-BEB9-CE3B0E121FE3}"/>
              </a:ext>
            </a:extLst>
          </p:cNvPr>
          <p:cNvSpPr txBox="1">
            <a:spLocks/>
          </p:cNvSpPr>
          <p:nvPr/>
        </p:nvSpPr>
        <p:spPr bwMode="auto">
          <a:xfrm>
            <a:off x="114351" y="2208048"/>
            <a:ext cx="8591873" cy="20771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70000"/>
              </a:lnSpc>
              <a:spcBef>
                <a:spcPct val="0"/>
              </a:spcBef>
              <a:spcAft>
                <a:spcPts val="0"/>
              </a:spcAft>
              <a:buClrTx/>
              <a:buSzTx/>
              <a:buFontTx/>
              <a:buNone/>
              <a:tabLst/>
              <a:defRPr/>
            </a:pPr>
            <a:r>
              <a:rPr kumimoji="0" lang="en-GB" sz="4000" b="0" i="0" u="none" strike="noStrike" kern="0" spc="-100" normalizeH="0" noProof="0" dirty="0">
                <a:ln>
                  <a:noFill/>
                </a:ln>
                <a:solidFill>
                  <a:schemeClr val="accent6"/>
                </a:solidFill>
                <a:effectLst/>
                <a:uLnTx/>
                <a:uFillTx/>
                <a:latin typeface="Calibri"/>
                <a:ea typeface="+mj-ea"/>
                <a:cs typeface="Calibri"/>
              </a:rPr>
              <a:t>Induction toolkit</a:t>
            </a:r>
          </a:p>
          <a:p>
            <a:pPr marL="0" marR="0" lvl="0" indent="0" algn="l" defTabSz="914400" rtl="0" eaLnBrk="0" fontAlgn="base" latinLnBrk="0" hangingPunct="0">
              <a:spcBef>
                <a:spcPct val="0"/>
              </a:spcBef>
              <a:spcAft>
                <a:spcPts val="600"/>
              </a:spcAft>
              <a:buClrTx/>
              <a:buSzTx/>
              <a:buFontTx/>
              <a:buNone/>
              <a:tabLst/>
              <a:defRPr/>
            </a:pPr>
            <a:endParaRPr kumimoji="0" lang="en-GB" sz="1600" b="0" i="0" u="none" strike="noStrike" kern="0" spc="-100" normalizeH="0" noProof="0" dirty="0">
              <a:ln>
                <a:noFill/>
              </a:ln>
              <a:solidFill>
                <a:schemeClr val="accent1"/>
              </a:solidFill>
              <a:effectLst/>
              <a:uLnTx/>
              <a:uFillTx/>
              <a:latin typeface="Calibri"/>
              <a:ea typeface="+mj-ea"/>
              <a:cs typeface="Calibri"/>
            </a:endParaRPr>
          </a:p>
          <a:p>
            <a:pPr marL="0" marR="0" lvl="0" indent="0" algn="l" defTabSz="914400" rtl="0" eaLnBrk="0" fontAlgn="base" latinLnBrk="0" hangingPunct="0">
              <a:lnSpc>
                <a:spcPct val="0"/>
              </a:lnSpc>
              <a:spcBef>
                <a:spcPct val="0"/>
              </a:spcBef>
              <a:spcAft>
                <a:spcPts val="0"/>
              </a:spcAft>
              <a:buClrTx/>
              <a:buSzTx/>
              <a:buFontTx/>
              <a:buNone/>
              <a:tabLst/>
              <a:defRPr/>
            </a:pPr>
            <a:endParaRPr lang="en-GB" sz="4000" kern="0" cap="all" spc="-100" dirty="0">
              <a:solidFill>
                <a:srgbClr val="00633F"/>
              </a:solidFill>
              <a:latin typeface="Calibri"/>
              <a:ea typeface="+mj-ea"/>
              <a:cs typeface="Calibri"/>
            </a:endParaRPr>
          </a:p>
          <a:p>
            <a:pPr marL="522000" marR="0" lvl="0" indent="-522000" defTabSz="914400" rtl="0" eaLnBrk="0" fontAlgn="base" latinLnBrk="0" hangingPunct="0">
              <a:lnSpc>
                <a:spcPct val="70000"/>
              </a:lnSpc>
              <a:spcBef>
                <a:spcPct val="0"/>
              </a:spcBef>
              <a:spcAft>
                <a:spcPts val="0"/>
              </a:spcAft>
              <a:buClrTx/>
              <a:buSzTx/>
              <a:buFontTx/>
              <a:buNone/>
              <a:tabLst/>
              <a:defRPr/>
            </a:pPr>
            <a:r>
              <a:rPr kumimoji="0" lang="en-GB" sz="4400" b="0" i="0" u="none" strike="noStrike" kern="0" cap="all" spc="-100" normalizeH="0" baseline="0" noProof="0" dirty="0">
                <a:ln>
                  <a:noFill/>
                </a:ln>
                <a:solidFill>
                  <a:schemeClr val="accent1"/>
                </a:solidFill>
                <a:effectLst/>
                <a:uLnTx/>
                <a:uFillTx/>
                <a:latin typeface="Calibri"/>
                <a:ea typeface="+mj-ea"/>
                <a:cs typeface="Calibri"/>
              </a:rPr>
              <a:t>5. What type of information </a:t>
            </a:r>
            <a:br>
              <a:rPr kumimoji="0" lang="en-GB" sz="4400" b="0" i="0" u="none" strike="noStrike" kern="0" cap="all" spc="-100" normalizeH="0" baseline="0" noProof="0" dirty="0">
                <a:ln>
                  <a:noFill/>
                </a:ln>
                <a:solidFill>
                  <a:schemeClr val="accent1"/>
                </a:solidFill>
                <a:effectLst/>
                <a:uLnTx/>
                <a:uFillTx/>
                <a:latin typeface="Calibri"/>
                <a:ea typeface="+mj-ea"/>
                <a:cs typeface="Calibri"/>
              </a:rPr>
            </a:br>
            <a:r>
              <a:rPr kumimoji="0" lang="en-GB" sz="4400" b="0" i="0" u="none" strike="noStrike" kern="0" cap="all" spc="-100" normalizeH="0" baseline="0" noProof="0" dirty="0">
                <a:ln>
                  <a:noFill/>
                </a:ln>
                <a:solidFill>
                  <a:schemeClr val="accent1"/>
                </a:solidFill>
                <a:effectLst/>
                <a:uLnTx/>
                <a:uFillTx/>
                <a:latin typeface="Calibri"/>
                <a:ea typeface="+mj-ea"/>
                <a:cs typeface="Calibri"/>
              </a:rPr>
              <a:t>am I going to see?</a:t>
            </a:r>
            <a:br>
              <a:rPr kumimoji="0" lang="en-GB" sz="4400" b="0" i="0" u="none" strike="noStrike" kern="0" cap="all" spc="-100" normalizeH="0" baseline="0" noProof="0" dirty="0">
                <a:ln>
                  <a:noFill/>
                </a:ln>
                <a:solidFill>
                  <a:schemeClr val="accent1"/>
                </a:solidFill>
                <a:effectLst/>
                <a:uLnTx/>
                <a:uFillTx/>
                <a:latin typeface="Calibri"/>
                <a:ea typeface="+mj-ea"/>
                <a:cs typeface="Calibri"/>
              </a:rPr>
            </a:br>
            <a:r>
              <a:rPr kumimoji="0" lang="en-GB" sz="4400" b="0" i="0" u="none" strike="noStrike" kern="0" cap="all" spc="-100" normalizeH="0" baseline="0" noProof="0" dirty="0">
                <a:ln>
                  <a:noFill/>
                </a:ln>
                <a:solidFill>
                  <a:schemeClr val="accent1"/>
                </a:solidFill>
                <a:effectLst/>
                <a:uLnTx/>
                <a:uFillTx/>
                <a:latin typeface="Calibri"/>
                <a:ea typeface="+mj-ea"/>
                <a:cs typeface="Calibri"/>
              </a:rPr>
              <a:t/>
            </a:r>
            <a:br>
              <a:rPr kumimoji="0" lang="en-GB" sz="4400" b="0" i="0" u="none" strike="noStrike" kern="0" cap="all" spc="-100" normalizeH="0" baseline="0" noProof="0" dirty="0">
                <a:ln>
                  <a:noFill/>
                </a:ln>
                <a:solidFill>
                  <a:schemeClr val="accent1"/>
                </a:solidFill>
                <a:effectLst/>
                <a:uLnTx/>
                <a:uFillTx/>
                <a:latin typeface="Calibri"/>
                <a:ea typeface="+mj-ea"/>
                <a:cs typeface="Calibri"/>
              </a:rPr>
            </a:br>
            <a:endParaRPr kumimoji="0" lang="en-US" sz="4400" b="0" i="0" u="none" strike="noStrike" kern="0" cap="all" spc="-100" normalizeH="0" baseline="0" noProof="0" dirty="0">
              <a:ln>
                <a:noFill/>
              </a:ln>
              <a:solidFill>
                <a:schemeClr val="accent1"/>
              </a:solidFill>
              <a:effectLst/>
              <a:uLnTx/>
              <a:uFillTx/>
              <a:latin typeface="Calibri" charset="0"/>
              <a:ea typeface="+mj-ea"/>
              <a:cs typeface="Calibri"/>
            </a:endParaRPr>
          </a:p>
        </p:txBody>
      </p:sp>
      <p:sp>
        <p:nvSpPr>
          <p:cNvPr id="17" name="Title 1">
            <a:extLst>
              <a:ext uri="{FF2B5EF4-FFF2-40B4-BE49-F238E27FC236}">
                <a16:creationId xmlns:a16="http://schemas.microsoft.com/office/drawing/2014/main" xmlns="" id="{8C677627-BACE-D54A-9D72-89C1E99D8FDB}"/>
              </a:ext>
            </a:extLst>
          </p:cNvPr>
          <p:cNvSpPr txBox="1">
            <a:spLocks/>
          </p:cNvSpPr>
          <p:nvPr/>
        </p:nvSpPr>
        <p:spPr bwMode="auto">
          <a:xfrm>
            <a:off x="6452127" y="4861414"/>
            <a:ext cx="2574195" cy="3119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lnSpc>
                <a:spcPts val="5000"/>
              </a:lnSpc>
              <a:spcBef>
                <a:spcPct val="0"/>
              </a:spcBef>
              <a:spcAft>
                <a:spcPts val="1200"/>
              </a:spcAft>
              <a:defRPr sz="5000" b="0" cap="all" spc="-100">
                <a:solidFill>
                  <a:srgbClr val="E84621"/>
                </a:solidFill>
                <a:latin typeface="Calibri"/>
                <a:ea typeface="+mj-ea"/>
                <a:cs typeface="Calibri"/>
              </a:defRPr>
            </a:lvl1pPr>
            <a:lvl2pPr algn="l" rtl="0" eaLnBrk="0" fontAlgn="base" hangingPunct="0">
              <a:spcBef>
                <a:spcPct val="0"/>
              </a:spcBef>
              <a:spcAft>
                <a:spcPct val="0"/>
              </a:spcAft>
              <a:defRPr sz="3200">
                <a:solidFill>
                  <a:srgbClr val="C00848"/>
                </a:solidFill>
                <a:latin typeface="Calibri" charset="0"/>
                <a:ea typeface="Geneva" charset="0"/>
                <a:cs typeface="Geneva" charset="0"/>
              </a:defRPr>
            </a:lvl2pPr>
            <a:lvl3pPr algn="l" rtl="0" eaLnBrk="0" fontAlgn="base" hangingPunct="0">
              <a:spcBef>
                <a:spcPct val="0"/>
              </a:spcBef>
              <a:spcAft>
                <a:spcPct val="0"/>
              </a:spcAft>
              <a:defRPr sz="3200">
                <a:solidFill>
                  <a:srgbClr val="C00848"/>
                </a:solidFill>
                <a:latin typeface="Calibri" charset="0"/>
                <a:ea typeface="Geneva" charset="0"/>
                <a:cs typeface="Geneva" charset="0"/>
              </a:defRPr>
            </a:lvl3pPr>
            <a:lvl4pPr algn="l" rtl="0" eaLnBrk="0" fontAlgn="base" hangingPunct="0">
              <a:spcBef>
                <a:spcPct val="0"/>
              </a:spcBef>
              <a:spcAft>
                <a:spcPct val="0"/>
              </a:spcAft>
              <a:defRPr sz="3200">
                <a:solidFill>
                  <a:srgbClr val="C00848"/>
                </a:solidFill>
                <a:latin typeface="Calibri" charset="0"/>
                <a:ea typeface="Geneva" charset="0"/>
                <a:cs typeface="Geneva" charset="0"/>
              </a:defRPr>
            </a:lvl4pPr>
            <a:lvl5pPr algn="l" rtl="0" eaLnBrk="0" fontAlgn="base" hangingPunct="0">
              <a:spcBef>
                <a:spcPct val="0"/>
              </a:spcBef>
              <a:spcAft>
                <a:spcPct val="0"/>
              </a:spcAft>
              <a:defRPr sz="3200">
                <a:solidFill>
                  <a:srgbClr val="C00848"/>
                </a:solidFill>
                <a:latin typeface="Calibri" charset="0"/>
                <a:ea typeface="Geneva" charset="0"/>
                <a:cs typeface="Geneva" charset="0"/>
              </a:defRPr>
            </a:lvl5pPr>
            <a:lvl6pPr marL="457200" algn="l" rtl="0" fontAlgn="base">
              <a:spcBef>
                <a:spcPct val="0"/>
              </a:spcBef>
              <a:spcAft>
                <a:spcPct val="0"/>
              </a:spcAft>
              <a:defRPr sz="3200" b="1">
                <a:solidFill>
                  <a:schemeClr val="tx2"/>
                </a:solidFill>
                <a:latin typeface="Arial" charset="0"/>
                <a:ea typeface="Geneva" charset="0"/>
                <a:cs typeface="Geneva" charset="0"/>
              </a:defRPr>
            </a:lvl6pPr>
            <a:lvl7pPr marL="914400" algn="l" rtl="0" fontAlgn="base">
              <a:spcBef>
                <a:spcPct val="0"/>
              </a:spcBef>
              <a:spcAft>
                <a:spcPct val="0"/>
              </a:spcAft>
              <a:defRPr sz="3200" b="1">
                <a:solidFill>
                  <a:schemeClr val="tx2"/>
                </a:solidFill>
                <a:latin typeface="Arial" charset="0"/>
                <a:ea typeface="Geneva" charset="0"/>
                <a:cs typeface="Geneva" charset="0"/>
              </a:defRPr>
            </a:lvl7pPr>
            <a:lvl8pPr marL="1371600" algn="l" rtl="0" fontAlgn="base">
              <a:spcBef>
                <a:spcPct val="0"/>
              </a:spcBef>
              <a:spcAft>
                <a:spcPct val="0"/>
              </a:spcAft>
              <a:defRPr sz="3200" b="1">
                <a:solidFill>
                  <a:schemeClr val="tx2"/>
                </a:solidFill>
                <a:latin typeface="Arial" charset="0"/>
                <a:ea typeface="Geneva" charset="0"/>
                <a:cs typeface="Geneva" charset="0"/>
              </a:defRPr>
            </a:lvl8pPr>
            <a:lvl9pPr marL="1828800" algn="l" rtl="0" fontAlgn="base">
              <a:spcBef>
                <a:spcPct val="0"/>
              </a:spcBef>
              <a:spcAft>
                <a:spcPct val="0"/>
              </a:spcAft>
              <a:defRPr sz="3200" b="1">
                <a:solidFill>
                  <a:schemeClr val="tx2"/>
                </a:solidFill>
                <a:latin typeface="Arial" charset="0"/>
                <a:ea typeface="Geneva" charset="0"/>
                <a:cs typeface="Geneva" charset="0"/>
              </a:defRPr>
            </a:lvl9pPr>
          </a:lstStyle>
          <a:p>
            <a:pPr algn="r">
              <a:lnSpc>
                <a:spcPct val="70000"/>
              </a:lnSpc>
              <a:spcAft>
                <a:spcPts val="0"/>
              </a:spcAft>
            </a:pPr>
            <a:r>
              <a:rPr lang="en-GB" sz="900" cap="none" spc="-50" dirty="0">
                <a:solidFill>
                  <a:schemeClr val="bg1">
                    <a:lumMod val="75000"/>
                  </a:schemeClr>
                </a:solidFill>
              </a:rPr>
              <a:t>© GovernWell </a:t>
            </a:r>
            <a:r>
              <a:rPr lang="en-GB" sz="900" cap="none" spc="-50" dirty="0" smtClean="0">
                <a:solidFill>
                  <a:schemeClr val="bg1">
                    <a:lumMod val="75000"/>
                  </a:schemeClr>
                </a:solidFill>
              </a:rPr>
              <a:t>2020. </a:t>
            </a:r>
            <a:r>
              <a:rPr lang="en-GB" sz="900" cap="none" spc="-50" dirty="0">
                <a:solidFill>
                  <a:schemeClr val="bg1">
                    <a:lumMod val="75000"/>
                  </a:schemeClr>
                </a:solidFill>
              </a:rPr>
              <a:t>All Rights Reserved.</a:t>
            </a:r>
            <a:endParaRPr lang="en-US" sz="900" cap="none" spc="-50" dirty="0">
              <a:solidFill>
                <a:schemeClr val="bg1">
                  <a:lumMod val="75000"/>
                </a:schemeClr>
              </a:solidFill>
              <a:latin typeface="Calibri"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5.2 Board reports (</a:t>
            </a:r>
            <a:r>
              <a:rPr lang="en-US" sz="2800" dirty="0" err="1">
                <a:solidFill>
                  <a:srgbClr val="00633F"/>
                </a:solidFill>
              </a:rPr>
              <a:t>cont</a:t>
            </a:r>
            <a:r>
              <a:rPr lang="en-US" sz="2800" dirty="0">
                <a:solidFill>
                  <a:srgbClr val="00633F"/>
                </a:solidFill>
              </a:rPr>
              <a:t>)</a:t>
            </a:r>
          </a:p>
        </p:txBody>
      </p:sp>
      <p:sp>
        <p:nvSpPr>
          <p:cNvPr id="3" name="Content Placeholder 2"/>
          <p:cNvSpPr>
            <a:spLocks noGrp="1"/>
          </p:cNvSpPr>
          <p:nvPr>
            <p:ph idx="1"/>
          </p:nvPr>
        </p:nvSpPr>
        <p:spPr>
          <a:xfrm>
            <a:off x="228600" y="1429410"/>
            <a:ext cx="8674619" cy="3235429"/>
          </a:xfrm>
        </p:spPr>
        <p:txBody>
          <a:bodyPr>
            <a:noAutofit/>
          </a:bodyPr>
          <a:lstStyle/>
          <a:p>
            <a:pPr marL="0" indent="0">
              <a:lnSpc>
                <a:spcPct val="90000"/>
              </a:lnSpc>
              <a:spcAft>
                <a:spcPts val="900"/>
              </a:spcAft>
              <a:buNone/>
            </a:pPr>
            <a:r>
              <a:rPr lang="en-GB" sz="2000" dirty="0"/>
              <a:t>Other subjects likely to come up annually include </a:t>
            </a:r>
          </a:p>
          <a:p>
            <a:pPr marL="198000" lvl="1" indent="-198000">
              <a:lnSpc>
                <a:spcPct val="90000"/>
              </a:lnSpc>
              <a:spcAft>
                <a:spcPts val="300"/>
              </a:spcAft>
            </a:pPr>
            <a:r>
              <a:rPr lang="en-GB" dirty="0"/>
              <a:t>performance against the information governance toolkit  </a:t>
            </a:r>
          </a:p>
          <a:p>
            <a:pPr marL="198000" lvl="1" indent="-198000">
              <a:lnSpc>
                <a:spcPct val="90000"/>
              </a:lnSpc>
              <a:spcAft>
                <a:spcPts val="300"/>
              </a:spcAft>
            </a:pPr>
            <a:r>
              <a:rPr lang="en-GB" dirty="0"/>
              <a:t>infection control statement</a:t>
            </a:r>
          </a:p>
          <a:p>
            <a:pPr marL="198000" lvl="1" indent="-198000">
              <a:lnSpc>
                <a:spcPct val="90000"/>
              </a:lnSpc>
              <a:spcAft>
                <a:spcPts val="300"/>
              </a:spcAft>
            </a:pPr>
            <a:r>
              <a:rPr lang="en-GB" dirty="0"/>
              <a:t>approval of the annual report and accounts</a:t>
            </a:r>
          </a:p>
          <a:p>
            <a:pPr marL="198000" lvl="1" indent="-198000">
              <a:lnSpc>
                <a:spcPct val="90000"/>
              </a:lnSpc>
              <a:spcAft>
                <a:spcPts val="300"/>
              </a:spcAft>
            </a:pPr>
            <a:r>
              <a:rPr lang="en-GB" dirty="0"/>
              <a:t>approval of the quality account </a:t>
            </a:r>
          </a:p>
          <a:p>
            <a:pPr marL="198000" lvl="1" indent="-198000">
              <a:lnSpc>
                <a:spcPct val="90000"/>
              </a:lnSpc>
              <a:spcAft>
                <a:spcPts val="300"/>
              </a:spcAft>
            </a:pPr>
            <a:r>
              <a:rPr lang="en-GB" dirty="0"/>
              <a:t>approval of the annual plan/operational plan  </a:t>
            </a:r>
          </a:p>
          <a:p>
            <a:pPr marL="198000" lvl="1" indent="-198000">
              <a:lnSpc>
                <a:spcPct val="90000"/>
              </a:lnSpc>
            </a:pPr>
            <a:r>
              <a:rPr lang="en-GB" dirty="0"/>
              <a:t>emergency planning and resilience</a:t>
            </a:r>
          </a:p>
          <a:p>
            <a:pPr marL="342900" lvl="0" indent="-342900">
              <a:lnSpc>
                <a:spcPct val="90000"/>
              </a:lnSpc>
            </a:pPr>
            <a:endParaRPr lang="en-GB" sz="2000" dirty="0"/>
          </a:p>
          <a:p>
            <a:pPr marL="0" lvl="0" indent="0">
              <a:lnSpc>
                <a:spcPct val="90000"/>
              </a:lnSpc>
              <a:buNone/>
            </a:pPr>
            <a:r>
              <a:rPr lang="en-GB" sz="2000" dirty="0"/>
              <a:t>The trust secretary generally maintains the board work programme and ensures that nothing is missed</a:t>
            </a:r>
          </a:p>
          <a:p>
            <a:pPr marL="342900" lvl="0" indent="-342900"/>
            <a:endParaRPr lang="en-GB" sz="2000" dirty="0"/>
          </a:p>
          <a:p>
            <a:pPr marL="0" indent="0">
              <a:buNone/>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10</a:t>
            </a:fld>
            <a:endParaRPr lang="en-US"/>
          </a:p>
        </p:txBody>
      </p:sp>
      <p:pic>
        <p:nvPicPr>
          <p:cNvPr id="7" name="Picture 6">
            <a:extLst>
              <a:ext uri="{FF2B5EF4-FFF2-40B4-BE49-F238E27FC236}">
                <a16:creationId xmlns:a16="http://schemas.microsoft.com/office/drawing/2014/main" xmlns="" id="{C8E50F15-7D52-472C-9A24-477B4AEC91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919699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5.2 Board committee reports</a:t>
            </a:r>
          </a:p>
        </p:txBody>
      </p:sp>
      <p:sp>
        <p:nvSpPr>
          <p:cNvPr id="3" name="Content Placeholder 2"/>
          <p:cNvSpPr>
            <a:spLocks noGrp="1"/>
          </p:cNvSpPr>
          <p:nvPr>
            <p:ph idx="1"/>
          </p:nvPr>
        </p:nvSpPr>
        <p:spPr>
          <a:xfrm>
            <a:off x="228600" y="1458383"/>
            <a:ext cx="8352064" cy="3157904"/>
          </a:xfrm>
        </p:spPr>
        <p:txBody>
          <a:bodyPr>
            <a:noAutofit/>
          </a:bodyPr>
          <a:lstStyle/>
          <a:p>
            <a:pPr>
              <a:lnSpc>
                <a:spcPct val="90000"/>
              </a:lnSpc>
              <a:spcAft>
                <a:spcPts val="1200"/>
              </a:spcAft>
            </a:pPr>
            <a:r>
              <a:rPr lang="en-GB" sz="2000" dirty="0"/>
              <a:t>Some subjects will have been discussed at board committees before they reach the board </a:t>
            </a:r>
          </a:p>
          <a:p>
            <a:pPr>
              <a:lnSpc>
                <a:spcPct val="90000"/>
              </a:lnSpc>
              <a:spcAft>
                <a:spcPts val="1200"/>
              </a:spcAft>
            </a:pPr>
            <a:r>
              <a:rPr lang="en-GB" sz="2000" dirty="0"/>
              <a:t>This means that a small group of board members can scrutinise the information in greater detail than would be possible at the wider board</a:t>
            </a:r>
          </a:p>
          <a:p>
            <a:pPr>
              <a:lnSpc>
                <a:spcPct val="90000"/>
              </a:lnSpc>
              <a:spcAft>
                <a:spcPts val="1200"/>
              </a:spcAft>
            </a:pPr>
            <a:r>
              <a:rPr lang="en-GB" sz="2000" dirty="0"/>
              <a:t>The committee chair provides feedback from the committee about what it </a:t>
            </a:r>
            <a:br>
              <a:rPr lang="en-GB" sz="2000" dirty="0"/>
            </a:br>
            <a:r>
              <a:rPr lang="en-GB" sz="2000" dirty="0"/>
              <a:t>has discussed, and the recommendations it is making to the board. Committees generally have limited decision making powers in their own right</a:t>
            </a:r>
          </a:p>
          <a:p>
            <a:pPr>
              <a:lnSpc>
                <a:spcPct val="90000"/>
              </a:lnSpc>
              <a:spcAft>
                <a:spcPts val="1200"/>
              </a:spcAft>
            </a:pPr>
            <a:r>
              <a:rPr lang="en-GB" sz="2000" dirty="0"/>
              <a:t>Committees will often also be responsible for following up on matters initially discussed at the board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11</a:t>
            </a:fld>
            <a:endParaRPr lang="en-US"/>
          </a:p>
        </p:txBody>
      </p:sp>
      <p:pic>
        <p:nvPicPr>
          <p:cNvPr id="7" name="Picture 6">
            <a:extLst>
              <a:ext uri="{FF2B5EF4-FFF2-40B4-BE49-F238E27FC236}">
                <a16:creationId xmlns:a16="http://schemas.microsoft.com/office/drawing/2014/main" xmlns="" id="{09697115-0A58-48A2-886E-7360518D70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593294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5.2 Public/private reports</a:t>
            </a:r>
          </a:p>
        </p:txBody>
      </p:sp>
      <p:sp>
        <p:nvSpPr>
          <p:cNvPr id="3" name="Content Placeholder 2"/>
          <p:cNvSpPr>
            <a:spLocks noGrp="1"/>
          </p:cNvSpPr>
          <p:nvPr>
            <p:ph idx="1"/>
          </p:nvPr>
        </p:nvSpPr>
        <p:spPr>
          <a:xfrm>
            <a:off x="228600" y="1458383"/>
            <a:ext cx="7798699" cy="3157904"/>
          </a:xfrm>
        </p:spPr>
        <p:txBody>
          <a:bodyPr>
            <a:noAutofit/>
          </a:bodyPr>
          <a:lstStyle/>
          <a:p>
            <a:pPr lvl="0">
              <a:lnSpc>
                <a:spcPct val="90000"/>
              </a:lnSpc>
              <a:spcAft>
                <a:spcPts val="1200"/>
              </a:spcAft>
            </a:pPr>
            <a:r>
              <a:rPr lang="en-GB" sz="2000" dirty="0"/>
              <a:t>Since April 2013 foundation trusts have had to hold their board meetings in public</a:t>
            </a:r>
          </a:p>
          <a:p>
            <a:pPr lvl="0">
              <a:lnSpc>
                <a:spcPct val="90000"/>
              </a:lnSpc>
              <a:spcAft>
                <a:spcPts val="1200"/>
              </a:spcAft>
            </a:pPr>
            <a:r>
              <a:rPr lang="en-GB" sz="2000" dirty="0"/>
              <a:t>Non-foundation trusts have always been obliged to hold their board meetings in </a:t>
            </a:r>
            <a:r>
              <a:rPr lang="en-GB" sz="2000" dirty="0" smtClean="0"/>
              <a:t>public. </a:t>
            </a:r>
            <a:endParaRPr lang="en-GB" sz="2000" dirty="0"/>
          </a:p>
          <a:p>
            <a:pPr>
              <a:lnSpc>
                <a:spcPct val="90000"/>
              </a:lnSpc>
              <a:spcAft>
                <a:spcPts val="1200"/>
              </a:spcAft>
            </a:pPr>
            <a:r>
              <a:rPr lang="en-GB" sz="2000" dirty="0"/>
              <a:t>Boards may legally exclude the press and public from board meetings if there are grounds to do so. Reasons might include discussion of confidential information – for example information about individuals or the trust’s commercial intentions</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12</a:t>
            </a:fld>
            <a:endParaRPr lang="en-US"/>
          </a:p>
        </p:txBody>
      </p:sp>
      <p:pic>
        <p:nvPicPr>
          <p:cNvPr id="7" name="Picture 6">
            <a:extLst>
              <a:ext uri="{FF2B5EF4-FFF2-40B4-BE49-F238E27FC236}">
                <a16:creationId xmlns:a16="http://schemas.microsoft.com/office/drawing/2014/main" xmlns="" id="{AC80A87D-8C06-41FA-94B6-DE5294A25F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494942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5.2 Publishing reports</a:t>
            </a:r>
          </a:p>
        </p:txBody>
      </p:sp>
      <p:sp>
        <p:nvSpPr>
          <p:cNvPr id="3" name="Content Placeholder 2"/>
          <p:cNvSpPr>
            <a:spLocks noGrp="1"/>
          </p:cNvSpPr>
          <p:nvPr>
            <p:ph idx="1"/>
          </p:nvPr>
        </p:nvSpPr>
        <p:spPr>
          <a:xfrm>
            <a:off x="228600" y="1458383"/>
            <a:ext cx="8170933" cy="3157904"/>
          </a:xfrm>
        </p:spPr>
        <p:txBody>
          <a:bodyPr>
            <a:noAutofit/>
          </a:bodyPr>
          <a:lstStyle/>
          <a:p>
            <a:pPr marL="198900" indent="-198900">
              <a:lnSpc>
                <a:spcPct val="90000"/>
              </a:lnSpc>
              <a:spcAft>
                <a:spcPts val="1200"/>
              </a:spcAft>
            </a:pPr>
            <a:r>
              <a:rPr lang="en-GB" sz="2000" dirty="0"/>
              <a:t>Trusts are not required to publish their public board agendas, reports and minutes, but most do so (usually on the trust web-site)</a:t>
            </a:r>
          </a:p>
          <a:p>
            <a:pPr marL="198900" indent="-198900">
              <a:lnSpc>
                <a:spcPct val="90000"/>
              </a:lnSpc>
              <a:spcAft>
                <a:spcPts val="1200"/>
              </a:spcAft>
            </a:pPr>
            <a:r>
              <a:rPr lang="en-GB" sz="2000" dirty="0"/>
              <a:t>Governors are legally entitled to advance copies of the agenda, and a copy of the approved minutes as soon as practicably after the minutes have been agreed</a:t>
            </a:r>
          </a:p>
          <a:p>
            <a:pPr marL="198900" indent="-198900">
              <a:lnSpc>
                <a:spcPct val="90000"/>
              </a:lnSpc>
              <a:spcAft>
                <a:spcPts val="1200"/>
              </a:spcAft>
            </a:pPr>
            <a:r>
              <a:rPr lang="en-GB" sz="2000" dirty="0"/>
              <a:t>The Act which requires the governors to be given the agenda and minutes says nothing about the board reports being given to governors, although most trusts do, often electronically</a:t>
            </a:r>
          </a:p>
          <a:p>
            <a:pPr marL="198900" indent="-198900">
              <a:lnSpc>
                <a:spcPct val="90000"/>
              </a:lnSpc>
              <a:spcAft>
                <a:spcPts val="1200"/>
              </a:spcAft>
              <a:buNone/>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13</a:t>
            </a:fld>
            <a:endParaRPr lang="en-US"/>
          </a:p>
        </p:txBody>
      </p:sp>
      <p:pic>
        <p:nvPicPr>
          <p:cNvPr id="7" name="Picture 6">
            <a:extLst>
              <a:ext uri="{FF2B5EF4-FFF2-40B4-BE49-F238E27FC236}">
                <a16:creationId xmlns:a16="http://schemas.microsoft.com/office/drawing/2014/main" xmlns="" id="{7516E277-176A-42AB-A6D6-3C372BF79A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633462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5.2 Publishing reports (</a:t>
            </a:r>
            <a:r>
              <a:rPr lang="en-US" sz="2800" dirty="0" err="1">
                <a:solidFill>
                  <a:srgbClr val="00633F"/>
                </a:solidFill>
              </a:rPr>
              <a:t>cont</a:t>
            </a:r>
            <a:r>
              <a:rPr lang="en-US" sz="2800" dirty="0">
                <a:solidFill>
                  <a:srgbClr val="00633F"/>
                </a:solidFill>
              </a:rPr>
              <a:t>)</a:t>
            </a:r>
          </a:p>
        </p:txBody>
      </p:sp>
      <p:sp>
        <p:nvSpPr>
          <p:cNvPr id="3" name="Content Placeholder 2"/>
          <p:cNvSpPr>
            <a:spLocks noGrp="1"/>
          </p:cNvSpPr>
          <p:nvPr>
            <p:ph idx="1"/>
          </p:nvPr>
        </p:nvSpPr>
        <p:spPr>
          <a:xfrm>
            <a:off x="228600" y="1458383"/>
            <a:ext cx="8674619" cy="3157904"/>
          </a:xfrm>
        </p:spPr>
        <p:txBody>
          <a:bodyPr>
            <a:noAutofit/>
          </a:bodyPr>
          <a:lstStyle/>
          <a:p>
            <a:pPr marL="198900" indent="-198900">
              <a:lnSpc>
                <a:spcPct val="90000"/>
              </a:lnSpc>
              <a:spcAft>
                <a:spcPts val="1200"/>
              </a:spcAft>
            </a:pPr>
            <a:r>
              <a:rPr lang="en-GB" sz="2000" dirty="0"/>
              <a:t>No express entitlement for governors to have the agenda, reports and minutes of any private part of the board meeting</a:t>
            </a:r>
          </a:p>
          <a:p>
            <a:pPr marL="198900" indent="-198900">
              <a:lnSpc>
                <a:spcPct val="90000"/>
              </a:lnSpc>
              <a:spcAft>
                <a:spcPts val="1200"/>
              </a:spcAft>
            </a:pPr>
            <a:r>
              <a:rPr lang="en-GB" sz="2000" dirty="0"/>
              <a:t>Most trusts provide at least the agenda, and some provide the reports as well, as far as it is possible to do so without breaching Data Protection Act rules about personal data</a:t>
            </a:r>
          </a:p>
          <a:p>
            <a:pPr marL="198900" indent="-198900">
              <a:lnSpc>
                <a:spcPct val="90000"/>
              </a:lnSpc>
              <a:spcAft>
                <a:spcPts val="1200"/>
              </a:spcAft>
            </a:pPr>
            <a:r>
              <a:rPr lang="en-GB" sz="2000" dirty="0"/>
              <a:t>Monitor’s guidance (now NHSI) is that private board material should be included in the papers given to governors</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14</a:t>
            </a:fld>
            <a:endParaRPr lang="en-US"/>
          </a:p>
        </p:txBody>
      </p:sp>
      <p:pic>
        <p:nvPicPr>
          <p:cNvPr id="7" name="Picture 6">
            <a:extLst>
              <a:ext uri="{FF2B5EF4-FFF2-40B4-BE49-F238E27FC236}">
                <a16:creationId xmlns:a16="http://schemas.microsoft.com/office/drawing/2014/main" xmlns="" id="{D36ED354-1943-4DAA-A655-06428BE833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07921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5.3 Annual report and accounts</a:t>
            </a:r>
          </a:p>
        </p:txBody>
      </p:sp>
      <p:sp>
        <p:nvSpPr>
          <p:cNvPr id="3" name="Content Placeholder 2"/>
          <p:cNvSpPr>
            <a:spLocks noGrp="1"/>
          </p:cNvSpPr>
          <p:nvPr>
            <p:ph idx="1"/>
          </p:nvPr>
        </p:nvSpPr>
        <p:spPr>
          <a:xfrm>
            <a:off x="228600" y="1458383"/>
            <a:ext cx="8674619" cy="3157904"/>
          </a:xfrm>
        </p:spPr>
        <p:txBody>
          <a:bodyPr>
            <a:noAutofit/>
          </a:bodyPr>
          <a:lstStyle/>
          <a:p>
            <a:pPr marL="198900" indent="-198900">
              <a:lnSpc>
                <a:spcPct val="90000"/>
              </a:lnSpc>
              <a:spcAft>
                <a:spcPts val="1200"/>
              </a:spcAft>
            </a:pPr>
            <a:r>
              <a:rPr lang="en-US" sz="2000" dirty="0"/>
              <a:t>Key tools for governors to hold directors accountable on behalf of stakeholders</a:t>
            </a:r>
          </a:p>
          <a:p>
            <a:pPr marL="198900" indent="-198900">
              <a:lnSpc>
                <a:spcPct val="90000"/>
              </a:lnSpc>
              <a:spcAft>
                <a:spcPts val="1200"/>
              </a:spcAft>
            </a:pPr>
            <a:r>
              <a:rPr lang="en-US" sz="2000" dirty="0"/>
              <a:t>Addressed to the trust’s stakeholders</a:t>
            </a:r>
          </a:p>
          <a:p>
            <a:pPr marL="198900" indent="-198900">
              <a:lnSpc>
                <a:spcPct val="90000"/>
              </a:lnSpc>
              <a:spcAft>
                <a:spcPts val="1200"/>
              </a:spcAft>
            </a:pPr>
            <a:r>
              <a:rPr lang="en-US" sz="2000" dirty="0"/>
              <a:t>Help all interested parties assess how well the organisation has been governed and managed</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15</a:t>
            </a:fld>
            <a:endParaRPr lang="en-US"/>
          </a:p>
        </p:txBody>
      </p:sp>
      <p:pic>
        <p:nvPicPr>
          <p:cNvPr id="7" name="Picture 6">
            <a:extLst>
              <a:ext uri="{FF2B5EF4-FFF2-40B4-BE49-F238E27FC236}">
                <a16:creationId xmlns:a16="http://schemas.microsoft.com/office/drawing/2014/main" xmlns="" id="{D40214FC-C111-457B-9DC2-7EF6B45E37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926240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5.3 Annual report and accounts (</a:t>
            </a:r>
            <a:r>
              <a:rPr lang="en-US" sz="2800" dirty="0" err="1">
                <a:solidFill>
                  <a:srgbClr val="00633F"/>
                </a:solidFill>
              </a:rPr>
              <a:t>cont</a:t>
            </a:r>
            <a:r>
              <a:rPr lang="en-US" sz="2800" dirty="0">
                <a:solidFill>
                  <a:srgbClr val="00633F"/>
                </a:solidFill>
              </a:rPr>
              <a:t>)</a:t>
            </a:r>
          </a:p>
        </p:txBody>
      </p:sp>
      <p:sp>
        <p:nvSpPr>
          <p:cNvPr id="3" name="Content Placeholder 2"/>
          <p:cNvSpPr>
            <a:spLocks noGrp="1"/>
          </p:cNvSpPr>
          <p:nvPr>
            <p:ph idx="1"/>
          </p:nvPr>
        </p:nvSpPr>
        <p:spPr>
          <a:xfrm>
            <a:off x="228600" y="1458383"/>
            <a:ext cx="8674619" cy="3157904"/>
          </a:xfrm>
        </p:spPr>
        <p:txBody>
          <a:bodyPr>
            <a:noAutofit/>
          </a:bodyPr>
          <a:lstStyle/>
          <a:p>
            <a:pPr>
              <a:lnSpc>
                <a:spcPct val="90000"/>
              </a:lnSpc>
              <a:spcAft>
                <a:spcPts val="600"/>
              </a:spcAft>
              <a:buNone/>
            </a:pPr>
            <a:r>
              <a:rPr lang="en-US" sz="2000" dirty="0"/>
              <a:t>Should include an explanation of:</a:t>
            </a:r>
          </a:p>
          <a:p>
            <a:pPr>
              <a:lnSpc>
                <a:spcPct val="90000"/>
              </a:lnSpc>
              <a:spcAft>
                <a:spcPts val="300"/>
              </a:spcAft>
            </a:pPr>
            <a:r>
              <a:rPr lang="en-US" sz="2000" dirty="0"/>
              <a:t>the basis on which the trust generates revenue and makes a surplus (or loss)</a:t>
            </a:r>
          </a:p>
          <a:p>
            <a:pPr>
              <a:lnSpc>
                <a:spcPct val="90000"/>
              </a:lnSpc>
            </a:pPr>
            <a:r>
              <a:rPr lang="en-US" sz="2000" dirty="0"/>
              <a:t>its overall financial strategy </a:t>
            </a:r>
            <a:br>
              <a:rPr lang="en-US" sz="2000" dirty="0"/>
            </a:br>
            <a:endParaRPr lang="en-US" sz="2000" dirty="0"/>
          </a:p>
          <a:p>
            <a:pPr>
              <a:lnSpc>
                <a:spcPct val="90000"/>
              </a:lnSpc>
              <a:spcAft>
                <a:spcPts val="600"/>
              </a:spcAft>
              <a:buNone/>
            </a:pPr>
            <a:r>
              <a:rPr lang="en-US" sz="2000" dirty="0"/>
              <a:t>Must be:</a:t>
            </a:r>
          </a:p>
          <a:p>
            <a:pPr>
              <a:lnSpc>
                <a:spcPct val="90000"/>
              </a:lnSpc>
              <a:spcAft>
                <a:spcPts val="300"/>
              </a:spcAft>
            </a:pPr>
            <a:r>
              <a:rPr lang="en-US" sz="2000" dirty="0"/>
              <a:t>clear and understandable to a reader with reasonable financial awareness</a:t>
            </a:r>
          </a:p>
          <a:p>
            <a:pPr>
              <a:lnSpc>
                <a:spcPct val="90000"/>
              </a:lnSpc>
              <a:spcAft>
                <a:spcPts val="300"/>
              </a:spcAft>
            </a:pPr>
            <a:r>
              <a:rPr lang="en-US" sz="2000" dirty="0"/>
              <a:t>reliable and truthful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16</a:t>
            </a:fld>
            <a:endParaRPr lang="en-US"/>
          </a:p>
        </p:txBody>
      </p:sp>
      <p:pic>
        <p:nvPicPr>
          <p:cNvPr id="7" name="Picture 6">
            <a:extLst>
              <a:ext uri="{FF2B5EF4-FFF2-40B4-BE49-F238E27FC236}">
                <a16:creationId xmlns:a16="http://schemas.microsoft.com/office/drawing/2014/main" xmlns="" id="{C78AA184-B642-40B4-B363-C77D2ACE4A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4041406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5.3 Annual report and accounts (</a:t>
            </a:r>
            <a:r>
              <a:rPr lang="en-US" sz="2800" dirty="0" err="1">
                <a:solidFill>
                  <a:srgbClr val="00633F"/>
                </a:solidFill>
              </a:rPr>
              <a:t>cont</a:t>
            </a:r>
            <a:r>
              <a:rPr lang="en-US" sz="2800" dirty="0">
                <a:solidFill>
                  <a:srgbClr val="00633F"/>
                </a:solidFill>
              </a:rPr>
              <a:t>)</a:t>
            </a:r>
          </a:p>
        </p:txBody>
      </p:sp>
      <p:sp>
        <p:nvSpPr>
          <p:cNvPr id="3" name="Content Placeholder 2"/>
          <p:cNvSpPr>
            <a:spLocks noGrp="1"/>
          </p:cNvSpPr>
          <p:nvPr>
            <p:ph idx="1"/>
          </p:nvPr>
        </p:nvSpPr>
        <p:spPr>
          <a:xfrm>
            <a:off x="228600" y="1458383"/>
            <a:ext cx="8674619" cy="3157904"/>
          </a:xfrm>
        </p:spPr>
        <p:txBody>
          <a:bodyPr>
            <a:noAutofit/>
          </a:bodyPr>
          <a:lstStyle/>
          <a:p>
            <a:pPr marL="198900" indent="-198900">
              <a:lnSpc>
                <a:spcPct val="90000"/>
              </a:lnSpc>
              <a:spcAft>
                <a:spcPts val="1200"/>
              </a:spcAft>
            </a:pPr>
            <a:r>
              <a:rPr lang="en-US" sz="2000" dirty="0"/>
              <a:t>Content heavily prescribed by NHSI and the UK Parliament</a:t>
            </a:r>
          </a:p>
          <a:p>
            <a:pPr marL="198900" indent="-198900">
              <a:lnSpc>
                <a:spcPct val="90000"/>
              </a:lnSpc>
              <a:spcAft>
                <a:spcPts val="1200"/>
              </a:spcAft>
            </a:pPr>
            <a:r>
              <a:rPr lang="en-US" sz="2000" dirty="0"/>
              <a:t>Foundation trusts are required to make a significant number of ’disclosures’ about their financial and corporate governance</a:t>
            </a:r>
          </a:p>
          <a:p>
            <a:pPr marL="198900" indent="-198900">
              <a:lnSpc>
                <a:spcPct val="90000"/>
              </a:lnSpc>
              <a:spcAft>
                <a:spcPts val="1200"/>
              </a:spcAft>
            </a:pPr>
            <a:r>
              <a:rPr lang="en-US" sz="2000" dirty="0"/>
              <a:t>As a result of the technical nature of the required information, foundation trust reports can be very factual documents</a:t>
            </a:r>
          </a:p>
          <a:p>
            <a:pPr marL="198900" indent="-198900">
              <a:lnSpc>
                <a:spcPct val="90000"/>
              </a:lnSpc>
              <a:spcAft>
                <a:spcPts val="1200"/>
              </a:spcAft>
            </a:pPr>
            <a:r>
              <a:rPr lang="en-US" sz="2000" dirty="0"/>
              <a:t>Some trusts produce a summary including more ’human interest’ stories about the trust, its staff and patients/service users</a:t>
            </a:r>
          </a:p>
          <a:p>
            <a:pPr marL="0" indent="0">
              <a:buNone/>
            </a:pPr>
            <a:endParaRPr lang="en-GB" sz="2000" dirty="0"/>
          </a:p>
          <a:p>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17</a:t>
            </a:fld>
            <a:endParaRPr lang="en-US"/>
          </a:p>
        </p:txBody>
      </p:sp>
      <p:pic>
        <p:nvPicPr>
          <p:cNvPr id="7" name="Picture 6">
            <a:extLst>
              <a:ext uri="{FF2B5EF4-FFF2-40B4-BE49-F238E27FC236}">
                <a16:creationId xmlns:a16="http://schemas.microsoft.com/office/drawing/2014/main" xmlns="" id="{E214BF49-C1B3-4DF4-91AF-0C7270FA7D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258632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5.4 Quality </a:t>
            </a:r>
            <a:r>
              <a:rPr lang="en-US" sz="2800" dirty="0" smtClean="0">
                <a:solidFill>
                  <a:srgbClr val="00633F"/>
                </a:solidFill>
              </a:rPr>
              <a:t>account</a:t>
            </a:r>
            <a:endParaRPr lang="en-US" sz="2800" dirty="0">
              <a:solidFill>
                <a:srgbClr val="00633F"/>
              </a:solidFill>
            </a:endParaRPr>
          </a:p>
        </p:txBody>
      </p:sp>
      <p:sp>
        <p:nvSpPr>
          <p:cNvPr id="3" name="Content Placeholder 2"/>
          <p:cNvSpPr>
            <a:spLocks noGrp="1"/>
          </p:cNvSpPr>
          <p:nvPr>
            <p:ph idx="1"/>
          </p:nvPr>
        </p:nvSpPr>
        <p:spPr>
          <a:xfrm>
            <a:off x="228601" y="1458383"/>
            <a:ext cx="8114288" cy="3157904"/>
          </a:xfrm>
        </p:spPr>
        <p:txBody>
          <a:bodyPr>
            <a:noAutofit/>
          </a:bodyPr>
          <a:lstStyle/>
          <a:p>
            <a:pPr marL="0" indent="0">
              <a:lnSpc>
                <a:spcPct val="90000"/>
              </a:lnSpc>
              <a:spcAft>
                <a:spcPts val="1200"/>
              </a:spcAft>
              <a:buNone/>
            </a:pPr>
            <a:r>
              <a:rPr lang="en-US" sz="2000" dirty="0"/>
              <a:t>The quality account is an annual report about the quality of services provided by an NHS healthcare service:</a:t>
            </a:r>
            <a:endParaRPr lang="en-US" sz="2000" b="1" dirty="0"/>
          </a:p>
          <a:p>
            <a:pPr>
              <a:lnSpc>
                <a:spcPct val="90000"/>
              </a:lnSpc>
              <a:spcAft>
                <a:spcPts val="500"/>
              </a:spcAft>
              <a:buNone/>
            </a:pPr>
            <a:r>
              <a:rPr lang="en-US" sz="2000" dirty="0"/>
              <a:t>‘Quality’ covers… </a:t>
            </a:r>
          </a:p>
          <a:p>
            <a:pPr marL="198000" lvl="1" indent="-198000">
              <a:lnSpc>
                <a:spcPct val="90000"/>
              </a:lnSpc>
              <a:spcAft>
                <a:spcPts val="200"/>
              </a:spcAft>
            </a:pPr>
            <a:r>
              <a:rPr lang="en-US" dirty="0"/>
              <a:t>patient safety </a:t>
            </a:r>
          </a:p>
          <a:p>
            <a:pPr marL="198000" lvl="1" indent="-198000">
              <a:lnSpc>
                <a:spcPct val="90000"/>
              </a:lnSpc>
              <a:spcAft>
                <a:spcPts val="200"/>
              </a:spcAft>
            </a:pPr>
            <a:r>
              <a:rPr lang="en-US" dirty="0"/>
              <a:t>the effectiveness of treatments that patients receive </a:t>
            </a:r>
          </a:p>
          <a:p>
            <a:pPr marL="198000" lvl="1" indent="-198000">
              <a:lnSpc>
                <a:spcPct val="90000"/>
              </a:lnSpc>
              <a:spcAft>
                <a:spcPts val="1800"/>
              </a:spcAft>
            </a:pPr>
            <a:r>
              <a:rPr lang="en-US" dirty="0"/>
              <a:t>patient feedback about the care provided </a:t>
            </a:r>
          </a:p>
          <a:p>
            <a:pPr>
              <a:lnSpc>
                <a:spcPct val="90000"/>
              </a:lnSpc>
              <a:spcAft>
                <a:spcPts val="500"/>
              </a:spcAft>
              <a:buNone/>
            </a:pPr>
            <a:r>
              <a:rPr lang="en-US" sz="2000" dirty="0"/>
              <a:t>Every quality account will include: </a:t>
            </a:r>
          </a:p>
          <a:p>
            <a:pPr marL="198000" lvl="1" indent="-198000">
              <a:lnSpc>
                <a:spcPct val="90000"/>
              </a:lnSpc>
              <a:spcAft>
                <a:spcPts val="200"/>
              </a:spcAft>
            </a:pPr>
            <a:r>
              <a:rPr lang="en-US" dirty="0"/>
              <a:t>a signed statement from the most senior manager  </a:t>
            </a:r>
          </a:p>
          <a:p>
            <a:pPr marL="198000" lvl="1" indent="-198000">
              <a:lnSpc>
                <a:spcPct val="90000"/>
              </a:lnSpc>
              <a:spcAft>
                <a:spcPts val="200"/>
              </a:spcAft>
            </a:pPr>
            <a:r>
              <a:rPr lang="en-US" dirty="0"/>
              <a:t>answers to a series of mandatory questions  </a:t>
            </a:r>
          </a:p>
          <a:p>
            <a:pPr marL="198000" lvl="1" indent="-198000">
              <a:lnSpc>
                <a:spcPct val="90000"/>
              </a:lnSpc>
              <a:spcAft>
                <a:spcPts val="1200"/>
              </a:spcAft>
            </a:pPr>
            <a:r>
              <a:rPr lang="en-US" dirty="0"/>
              <a:t>a statement detailing the quality of services provided </a:t>
            </a:r>
          </a:p>
          <a:p>
            <a:endParaRPr lang="en-US" sz="2000" dirty="0"/>
          </a:p>
          <a:p>
            <a:pPr marL="0" indent="0">
              <a:buNone/>
            </a:pPr>
            <a:endParaRPr lang="en-GB" sz="2000" dirty="0"/>
          </a:p>
          <a:p>
            <a:pPr marL="0" indent="0">
              <a:buNone/>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18</a:t>
            </a:fld>
            <a:endParaRPr lang="en-US"/>
          </a:p>
        </p:txBody>
      </p:sp>
      <p:pic>
        <p:nvPicPr>
          <p:cNvPr id="7" name="Picture 6">
            <a:extLst>
              <a:ext uri="{FF2B5EF4-FFF2-40B4-BE49-F238E27FC236}">
                <a16:creationId xmlns:a16="http://schemas.microsoft.com/office/drawing/2014/main" xmlns="" id="{BF69456F-7897-4C46-9E77-05AB065FB0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415802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5.4 Quality </a:t>
            </a:r>
            <a:r>
              <a:rPr lang="en-US" sz="2800" dirty="0" smtClean="0">
                <a:solidFill>
                  <a:srgbClr val="00633F"/>
                </a:solidFill>
              </a:rPr>
              <a:t>account</a:t>
            </a:r>
            <a:endParaRPr lang="en-US" sz="2800" dirty="0">
              <a:solidFill>
                <a:srgbClr val="00633F"/>
              </a:solidFill>
            </a:endParaRPr>
          </a:p>
        </p:txBody>
      </p:sp>
      <p:sp>
        <p:nvSpPr>
          <p:cNvPr id="3" name="Content Placeholder 2"/>
          <p:cNvSpPr>
            <a:spLocks noGrp="1"/>
          </p:cNvSpPr>
          <p:nvPr>
            <p:ph idx="1"/>
          </p:nvPr>
        </p:nvSpPr>
        <p:spPr>
          <a:xfrm>
            <a:off x="228601" y="1450291"/>
            <a:ext cx="8429878" cy="3157904"/>
          </a:xfrm>
        </p:spPr>
        <p:txBody>
          <a:bodyPr>
            <a:noAutofit/>
          </a:bodyPr>
          <a:lstStyle/>
          <a:p>
            <a:pPr marL="0" indent="0">
              <a:lnSpc>
                <a:spcPct val="90000"/>
              </a:lnSpc>
              <a:spcAft>
                <a:spcPts val="900"/>
              </a:spcAft>
              <a:buNone/>
            </a:pPr>
            <a:r>
              <a:rPr lang="en-US" sz="2000" dirty="0"/>
              <a:t>The document will also include:</a:t>
            </a:r>
          </a:p>
          <a:p>
            <a:pPr>
              <a:lnSpc>
                <a:spcPct val="90000"/>
              </a:lnSpc>
              <a:spcAft>
                <a:spcPts val="400"/>
              </a:spcAft>
            </a:pPr>
            <a:r>
              <a:rPr lang="en-US" sz="2000" dirty="0"/>
              <a:t>information about how many services the trust reviewed for quality purposes in the last financial year</a:t>
            </a:r>
          </a:p>
          <a:p>
            <a:pPr>
              <a:lnSpc>
                <a:spcPct val="90000"/>
              </a:lnSpc>
              <a:spcAft>
                <a:spcPts val="400"/>
              </a:spcAft>
            </a:pPr>
            <a:r>
              <a:rPr lang="en-US" sz="2000" dirty="0"/>
              <a:t>identify at least three areas the trust is planning to improve and explain how </a:t>
            </a:r>
          </a:p>
          <a:p>
            <a:pPr>
              <a:lnSpc>
                <a:spcPct val="90000"/>
              </a:lnSpc>
              <a:spcAft>
                <a:spcPts val="400"/>
              </a:spcAft>
            </a:pPr>
            <a:r>
              <a:rPr lang="en-US" sz="2000" dirty="0"/>
              <a:t>set out the results of the previous year’s quality improvement plans</a:t>
            </a:r>
          </a:p>
          <a:p>
            <a:pPr>
              <a:lnSpc>
                <a:spcPct val="90000"/>
              </a:lnSpc>
              <a:spcAft>
                <a:spcPts val="400"/>
              </a:spcAft>
            </a:pPr>
            <a:r>
              <a:rPr lang="en-US" sz="2000" dirty="0"/>
              <a:t>provide information about clinical audit and clinical research</a:t>
            </a:r>
          </a:p>
          <a:p>
            <a:pPr>
              <a:lnSpc>
                <a:spcPct val="90000"/>
              </a:lnSpc>
              <a:spcAft>
                <a:spcPts val="400"/>
              </a:spcAft>
            </a:pPr>
            <a:r>
              <a:rPr lang="en-US" sz="2000" dirty="0"/>
              <a:t>indicate the goals that have been agreed with commissioners</a:t>
            </a:r>
          </a:p>
          <a:p>
            <a:pPr>
              <a:lnSpc>
                <a:spcPct val="90000"/>
              </a:lnSpc>
              <a:spcAft>
                <a:spcPts val="400"/>
              </a:spcAft>
            </a:pPr>
            <a:r>
              <a:rPr lang="en-US" sz="2000" dirty="0" err="1"/>
              <a:t>summarise</a:t>
            </a:r>
            <a:r>
              <a:rPr lang="en-US" sz="2000" dirty="0"/>
              <a:t> what the Care Quality Commission (CQC) says about the trust</a:t>
            </a:r>
          </a:p>
          <a:p>
            <a:pPr>
              <a:lnSpc>
                <a:spcPct val="90000"/>
              </a:lnSpc>
            </a:pPr>
            <a:r>
              <a:rPr lang="en-US" sz="2000" dirty="0"/>
              <a:t>make a statement about the accuracy of trust data</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19</a:t>
            </a:fld>
            <a:endParaRPr lang="en-US"/>
          </a:p>
        </p:txBody>
      </p:sp>
      <p:pic>
        <p:nvPicPr>
          <p:cNvPr id="7" name="Picture 6">
            <a:extLst>
              <a:ext uri="{FF2B5EF4-FFF2-40B4-BE49-F238E27FC236}">
                <a16:creationId xmlns:a16="http://schemas.microsoft.com/office/drawing/2014/main" xmlns="" id="{95487B4E-5745-4F39-910F-F4B66F9031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25761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Toolkit overview</a:t>
            </a:r>
          </a:p>
        </p:txBody>
      </p:sp>
      <p:sp>
        <p:nvSpPr>
          <p:cNvPr id="3" name="Content Placeholder 2"/>
          <p:cNvSpPr>
            <a:spLocks noGrp="1"/>
          </p:cNvSpPr>
          <p:nvPr>
            <p:ph idx="1"/>
          </p:nvPr>
        </p:nvSpPr>
        <p:spPr>
          <a:xfrm>
            <a:off x="234690" y="1567963"/>
            <a:ext cx="8674619" cy="3157904"/>
          </a:xfrm>
        </p:spPr>
        <p:txBody>
          <a:bodyPr>
            <a:noAutofit/>
          </a:bodyPr>
          <a:lstStyle/>
          <a:p>
            <a:pPr marL="342900" indent="-342900">
              <a:buFont typeface="+mj-lt"/>
              <a:buAutoNum type="arabicPeriod"/>
            </a:pPr>
            <a:r>
              <a:rPr lang="en-US" sz="2000" dirty="0"/>
              <a:t>Introduction</a:t>
            </a:r>
          </a:p>
          <a:p>
            <a:pPr marL="342900" indent="-342900">
              <a:lnSpc>
                <a:spcPct val="200000"/>
              </a:lnSpc>
              <a:buAutoNum type="arabicPeriod"/>
            </a:pPr>
            <a:r>
              <a:rPr lang="en-GB" sz="2000" dirty="0"/>
              <a:t>What does my trust look like?</a:t>
            </a:r>
          </a:p>
          <a:p>
            <a:pPr marL="342900" indent="-342900">
              <a:lnSpc>
                <a:spcPct val="200000"/>
              </a:lnSpc>
              <a:buAutoNum type="arabicPeriod"/>
            </a:pPr>
            <a:r>
              <a:rPr lang="en-GB" sz="2000" dirty="0"/>
              <a:t>What is my role?</a:t>
            </a:r>
          </a:p>
          <a:p>
            <a:pPr marL="342900" indent="-342900">
              <a:lnSpc>
                <a:spcPct val="200000"/>
              </a:lnSpc>
              <a:buAutoNum type="arabicPeriod"/>
            </a:pPr>
            <a:r>
              <a:rPr lang="en-GB" sz="2000" dirty="0"/>
              <a:t>How do I carry out my role?</a:t>
            </a:r>
          </a:p>
          <a:p>
            <a:pPr marL="342900" indent="-342900">
              <a:lnSpc>
                <a:spcPct val="200000"/>
              </a:lnSpc>
              <a:buAutoNum type="arabicPeriod"/>
            </a:pPr>
            <a:r>
              <a:rPr lang="en-GB" sz="2000" b="1" dirty="0"/>
              <a:t>What type of information am I going to see?</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a:t>
            </a:fld>
            <a:endParaRPr lang="en-US"/>
          </a:p>
        </p:txBody>
      </p:sp>
      <p:pic>
        <p:nvPicPr>
          <p:cNvPr id="7" name="Picture 6">
            <a:extLst>
              <a:ext uri="{FF2B5EF4-FFF2-40B4-BE49-F238E27FC236}">
                <a16:creationId xmlns:a16="http://schemas.microsoft.com/office/drawing/2014/main" xmlns="" id="{172A7D8B-A13B-4AFC-AC9F-BE6392B5E5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5.5 Forward plan - </a:t>
            </a:r>
            <a:r>
              <a:rPr lang="en-US" sz="2800">
                <a:solidFill>
                  <a:srgbClr val="00633F"/>
                </a:solidFill>
              </a:rPr>
              <a:t>annual plan - operational </a:t>
            </a:r>
            <a:r>
              <a:rPr lang="en-US" sz="2800" dirty="0">
                <a:solidFill>
                  <a:srgbClr val="00633F"/>
                </a:solidFill>
              </a:rPr>
              <a:t>plan</a:t>
            </a:r>
          </a:p>
        </p:txBody>
      </p:sp>
      <p:sp>
        <p:nvSpPr>
          <p:cNvPr id="3" name="Content Placeholder 2"/>
          <p:cNvSpPr>
            <a:spLocks noGrp="1"/>
          </p:cNvSpPr>
          <p:nvPr>
            <p:ph idx="1"/>
          </p:nvPr>
        </p:nvSpPr>
        <p:spPr>
          <a:xfrm>
            <a:off x="228600" y="1458383"/>
            <a:ext cx="8674619" cy="3157904"/>
          </a:xfrm>
        </p:spPr>
        <p:txBody>
          <a:bodyPr>
            <a:noAutofit/>
          </a:bodyPr>
          <a:lstStyle/>
          <a:p>
            <a:pPr marL="198900" indent="-198900">
              <a:lnSpc>
                <a:spcPct val="90000"/>
              </a:lnSpc>
              <a:spcAft>
                <a:spcPts val="1200"/>
              </a:spcAft>
            </a:pPr>
            <a:r>
              <a:rPr lang="en-US" sz="2000" dirty="0"/>
              <a:t>Forward plans are prescribed documents that all foundation trusts must present to NHSI and NHS England each year</a:t>
            </a:r>
          </a:p>
          <a:p>
            <a:pPr marL="198900" indent="-198900">
              <a:lnSpc>
                <a:spcPct val="90000"/>
              </a:lnSpc>
              <a:spcAft>
                <a:spcPts val="1200"/>
              </a:spcAft>
            </a:pPr>
            <a:r>
              <a:rPr lang="en-US" sz="2000" dirty="0"/>
              <a:t>Foundation trusts held to account for performance against the targets set out in their plans</a:t>
            </a:r>
          </a:p>
          <a:p>
            <a:pPr marL="198900" indent="-198900">
              <a:lnSpc>
                <a:spcPct val="90000"/>
              </a:lnSpc>
              <a:spcAft>
                <a:spcPts val="300"/>
              </a:spcAft>
            </a:pPr>
            <a:r>
              <a:rPr lang="en-US" sz="2000" dirty="0"/>
              <a:t>Requirements change from time to time – current position:</a:t>
            </a:r>
          </a:p>
          <a:p>
            <a:pPr marL="396000" lvl="2" indent="-198900">
              <a:lnSpc>
                <a:spcPct val="90000"/>
              </a:lnSpc>
            </a:pPr>
            <a:r>
              <a:rPr lang="en-US" dirty="0"/>
              <a:t>April: submission of a two-year operational plan</a:t>
            </a:r>
          </a:p>
          <a:p>
            <a:pPr marL="396000" lvl="2" indent="-198900">
              <a:lnSpc>
                <a:spcPct val="90000"/>
              </a:lnSpc>
            </a:pPr>
            <a:r>
              <a:rPr lang="en-US" dirty="0"/>
              <a:t>June: submission of five-year strategic plan</a:t>
            </a:r>
          </a:p>
          <a:p>
            <a:pPr marL="396000" lvl="2" indent="-198900">
              <a:lnSpc>
                <a:spcPct val="90000"/>
              </a:lnSpc>
              <a:spcAft>
                <a:spcPts val="1200"/>
              </a:spcAft>
            </a:pPr>
            <a:r>
              <a:rPr lang="en-US" dirty="0"/>
              <a:t>To be updated each year</a:t>
            </a:r>
          </a:p>
          <a:p>
            <a:pPr marL="198900" indent="-198900">
              <a:lnSpc>
                <a:spcPct val="90000"/>
              </a:lnSpc>
            </a:pPr>
            <a:r>
              <a:rPr lang="en-US" sz="2000" dirty="0"/>
              <a:t>Trusts must involve governors in the development of the plan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20</a:t>
            </a:fld>
            <a:endParaRPr lang="en-US"/>
          </a:p>
        </p:txBody>
      </p:sp>
      <p:pic>
        <p:nvPicPr>
          <p:cNvPr id="7" name="Picture 6">
            <a:extLst>
              <a:ext uri="{FF2B5EF4-FFF2-40B4-BE49-F238E27FC236}">
                <a16:creationId xmlns:a16="http://schemas.microsoft.com/office/drawing/2014/main" xmlns="" id="{6CBA3196-F623-40FE-BEBC-329D310F4B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51375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5.6 Other information</a:t>
            </a:r>
          </a:p>
        </p:txBody>
      </p:sp>
      <p:sp>
        <p:nvSpPr>
          <p:cNvPr id="3" name="Content Placeholder 2"/>
          <p:cNvSpPr>
            <a:spLocks noGrp="1"/>
          </p:cNvSpPr>
          <p:nvPr>
            <p:ph idx="1"/>
          </p:nvPr>
        </p:nvSpPr>
        <p:spPr>
          <a:xfrm>
            <a:off x="228600" y="1458382"/>
            <a:ext cx="8674619" cy="3478197"/>
          </a:xfrm>
        </p:spPr>
        <p:txBody>
          <a:bodyPr>
            <a:noAutofit/>
          </a:bodyPr>
          <a:lstStyle/>
          <a:p>
            <a:pPr marL="0" indent="0">
              <a:lnSpc>
                <a:spcPct val="90000"/>
              </a:lnSpc>
              <a:spcAft>
                <a:spcPts val="1200"/>
              </a:spcAft>
              <a:buClr>
                <a:schemeClr val="tx1">
                  <a:lumMod val="50000"/>
                  <a:lumOff val="50000"/>
                </a:schemeClr>
              </a:buClr>
              <a:buNone/>
            </a:pPr>
            <a:r>
              <a:rPr lang="en-US" sz="2000" dirty="0"/>
              <a:t>From time to time the trust will present governors with other information about the trust or the context in which it operates.</a:t>
            </a:r>
          </a:p>
          <a:p>
            <a:pPr>
              <a:lnSpc>
                <a:spcPct val="90000"/>
              </a:lnSpc>
              <a:spcAft>
                <a:spcPts val="600"/>
              </a:spcAft>
              <a:buClr>
                <a:schemeClr val="tx1">
                  <a:lumMod val="50000"/>
                  <a:lumOff val="50000"/>
                </a:schemeClr>
              </a:buClr>
              <a:buNone/>
            </a:pPr>
            <a:r>
              <a:rPr lang="en-US" sz="2000" dirty="0"/>
              <a:t>Such information might include:</a:t>
            </a:r>
          </a:p>
          <a:p>
            <a:pPr marL="198000" lvl="2" indent="-198000">
              <a:lnSpc>
                <a:spcPct val="90000"/>
              </a:lnSpc>
            </a:pPr>
            <a:r>
              <a:rPr lang="en-US" dirty="0"/>
              <a:t>survey results </a:t>
            </a:r>
          </a:p>
          <a:p>
            <a:pPr marL="198000" lvl="2" indent="-198000">
              <a:lnSpc>
                <a:spcPct val="90000"/>
              </a:lnSpc>
            </a:pPr>
            <a:r>
              <a:rPr lang="en-US" dirty="0"/>
              <a:t>external reviews </a:t>
            </a:r>
          </a:p>
          <a:p>
            <a:pPr marL="198000" lvl="2" indent="-198000">
              <a:lnSpc>
                <a:spcPct val="90000"/>
              </a:lnSpc>
            </a:pPr>
            <a:r>
              <a:rPr lang="en-US" dirty="0"/>
              <a:t>policies </a:t>
            </a:r>
          </a:p>
          <a:p>
            <a:pPr marL="198000" lvl="2" indent="-198000">
              <a:lnSpc>
                <a:spcPct val="90000"/>
              </a:lnSpc>
            </a:pPr>
            <a:r>
              <a:rPr lang="en-US" dirty="0"/>
              <a:t>strategies </a:t>
            </a:r>
          </a:p>
          <a:p>
            <a:pPr marL="198000" lvl="2" indent="-198000">
              <a:lnSpc>
                <a:spcPct val="90000"/>
              </a:lnSpc>
            </a:pPr>
            <a:r>
              <a:rPr lang="en-US" dirty="0"/>
              <a:t>self assessments </a:t>
            </a:r>
          </a:p>
          <a:p>
            <a:pPr marL="198000" lvl="2" indent="-198000">
              <a:lnSpc>
                <a:spcPct val="90000"/>
              </a:lnSpc>
            </a:pPr>
            <a:r>
              <a:rPr lang="en-US" dirty="0"/>
              <a:t>feedback from service users </a:t>
            </a:r>
          </a:p>
          <a:p>
            <a:pPr marL="198000" lvl="2" indent="-198000">
              <a:lnSpc>
                <a:spcPct val="90000"/>
              </a:lnSpc>
            </a:pPr>
            <a:r>
              <a:rPr lang="en-US" dirty="0"/>
              <a:t>consultation exercises </a:t>
            </a:r>
          </a:p>
          <a:p>
            <a:pPr marL="198000" lvl="2" indent="-198000">
              <a:lnSpc>
                <a:spcPct val="90000"/>
              </a:lnSpc>
            </a:pPr>
            <a:r>
              <a:rPr lang="en-US" dirty="0"/>
              <a:t>presentations </a:t>
            </a:r>
          </a:p>
          <a:p>
            <a:pPr>
              <a:buClr>
                <a:schemeClr val="tx1">
                  <a:lumMod val="50000"/>
                  <a:lumOff val="50000"/>
                </a:schemeClr>
              </a:buClr>
            </a:pPr>
            <a:endParaRPr lang="en-US" sz="2000" dirty="0"/>
          </a:p>
          <a:p>
            <a:pPr>
              <a:buClr>
                <a:schemeClr val="tx1">
                  <a:lumMod val="50000"/>
                  <a:lumOff val="50000"/>
                </a:schemeClr>
              </a:buClr>
            </a:pPr>
            <a:endParaRPr lang="en-US" sz="2000" dirty="0"/>
          </a:p>
          <a:p>
            <a:pPr marL="457200" indent="-457200">
              <a:buClr>
                <a:schemeClr val="tx1">
                  <a:lumMod val="50000"/>
                  <a:lumOff val="50000"/>
                </a:schemeClr>
              </a:buClr>
              <a:buFont typeface="Calibri" pitchFamily="34" charset="0"/>
              <a:buChar char="‒"/>
            </a:pPr>
            <a:endParaRPr lang="en-US" sz="2000" dirty="0"/>
          </a:p>
          <a:p>
            <a:pPr marL="457200" indent="-457200">
              <a:buClr>
                <a:schemeClr val="tx1">
                  <a:lumMod val="50000"/>
                  <a:lumOff val="50000"/>
                </a:schemeClr>
              </a:buClr>
              <a:buFont typeface="Calibri" pitchFamily="34" charset="0"/>
              <a:buChar char="‒"/>
            </a:pPr>
            <a:endParaRPr lang="en-US"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21</a:t>
            </a:fld>
            <a:endParaRPr lang="en-US"/>
          </a:p>
        </p:txBody>
      </p:sp>
      <p:pic>
        <p:nvPicPr>
          <p:cNvPr id="7" name="Picture 6">
            <a:extLst>
              <a:ext uri="{FF2B5EF4-FFF2-40B4-BE49-F238E27FC236}">
                <a16:creationId xmlns:a16="http://schemas.microsoft.com/office/drawing/2014/main" xmlns="" id="{11F5E052-70FD-46E9-ADB7-819C1BCF02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541557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5.6 Other information</a:t>
            </a:r>
          </a:p>
        </p:txBody>
      </p:sp>
      <p:sp>
        <p:nvSpPr>
          <p:cNvPr id="3" name="Content Placeholder 2"/>
          <p:cNvSpPr>
            <a:spLocks noGrp="1"/>
          </p:cNvSpPr>
          <p:nvPr>
            <p:ph idx="1"/>
          </p:nvPr>
        </p:nvSpPr>
        <p:spPr>
          <a:xfrm>
            <a:off x="228601" y="1458383"/>
            <a:ext cx="8405602" cy="3157904"/>
          </a:xfrm>
        </p:spPr>
        <p:txBody>
          <a:bodyPr>
            <a:noAutofit/>
          </a:bodyPr>
          <a:lstStyle/>
          <a:p>
            <a:pPr marL="198900" indent="-198900">
              <a:lnSpc>
                <a:spcPct val="90000"/>
              </a:lnSpc>
              <a:spcAft>
                <a:spcPts val="300"/>
              </a:spcAft>
            </a:pPr>
            <a:r>
              <a:rPr lang="en-US" sz="2000" dirty="0"/>
              <a:t>Other information can be provided </a:t>
            </a:r>
          </a:p>
          <a:p>
            <a:pPr marL="396000" lvl="1" indent="-198900">
              <a:lnSpc>
                <a:spcPct val="90000"/>
              </a:lnSpc>
            </a:pPr>
            <a:r>
              <a:rPr lang="en-US" dirty="0"/>
              <a:t>for comment </a:t>
            </a:r>
          </a:p>
          <a:p>
            <a:pPr marL="396000" lvl="1" indent="-198900">
              <a:lnSpc>
                <a:spcPct val="90000"/>
              </a:lnSpc>
            </a:pPr>
            <a:r>
              <a:rPr lang="en-US" dirty="0"/>
              <a:t>as explanation for matters previously raised </a:t>
            </a:r>
          </a:p>
          <a:p>
            <a:pPr marL="396000" lvl="1" indent="-198900">
              <a:lnSpc>
                <a:spcPct val="90000"/>
              </a:lnSpc>
            </a:pPr>
            <a:r>
              <a:rPr lang="en-US" dirty="0"/>
              <a:t>as assurance</a:t>
            </a:r>
          </a:p>
          <a:p>
            <a:pPr marL="396000" lvl="1" indent="-198900">
              <a:lnSpc>
                <a:spcPct val="90000"/>
              </a:lnSpc>
            </a:pPr>
            <a:r>
              <a:rPr lang="en-US" dirty="0"/>
              <a:t>as guidance </a:t>
            </a:r>
          </a:p>
          <a:p>
            <a:pPr marL="396000" lvl="1" indent="-198900">
              <a:lnSpc>
                <a:spcPct val="90000"/>
              </a:lnSpc>
              <a:spcAft>
                <a:spcPts val="1200"/>
              </a:spcAft>
            </a:pPr>
            <a:r>
              <a:rPr lang="en-US" dirty="0"/>
              <a:t>for explaining how governors should behave in certain circumstances (notably policies, e.g. on health and safety)</a:t>
            </a:r>
            <a:endParaRPr lang="en-US" sz="2000" dirty="0"/>
          </a:p>
          <a:p>
            <a:pPr marL="198900" indent="-198900">
              <a:lnSpc>
                <a:spcPct val="90000"/>
              </a:lnSpc>
              <a:spcAft>
                <a:spcPts val="1200"/>
              </a:spcAft>
            </a:pPr>
            <a:r>
              <a:rPr lang="en-US" sz="2000" dirty="0"/>
              <a:t>Make sure you know what you’re expected to do with information presented to you – if in doubt, ask the company secretary</a:t>
            </a:r>
          </a:p>
          <a:p>
            <a:pPr marL="198900" indent="-198900">
              <a:lnSpc>
                <a:spcPct val="90000"/>
              </a:lnSpc>
            </a:pPr>
            <a:r>
              <a:rPr lang="en-US" sz="2000" dirty="0"/>
              <a:t>Don’t forget that “information” comes in many forms, not just written reports </a:t>
            </a:r>
          </a:p>
          <a:p>
            <a:endParaRPr lang="en-US"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22</a:t>
            </a:fld>
            <a:endParaRPr lang="en-US"/>
          </a:p>
        </p:txBody>
      </p:sp>
      <p:pic>
        <p:nvPicPr>
          <p:cNvPr id="7" name="Picture 6">
            <a:extLst>
              <a:ext uri="{FF2B5EF4-FFF2-40B4-BE49-F238E27FC236}">
                <a16:creationId xmlns:a16="http://schemas.microsoft.com/office/drawing/2014/main" xmlns="" id="{B5503809-E7D4-4374-993B-BC1109A354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4194621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5.6 Other information</a:t>
            </a:r>
          </a:p>
        </p:txBody>
      </p:sp>
      <p:sp>
        <p:nvSpPr>
          <p:cNvPr id="3" name="Content Placeholder 2"/>
          <p:cNvSpPr>
            <a:spLocks noGrp="1"/>
          </p:cNvSpPr>
          <p:nvPr>
            <p:ph idx="1"/>
          </p:nvPr>
        </p:nvSpPr>
        <p:spPr>
          <a:xfrm>
            <a:off x="228600" y="1442312"/>
            <a:ext cx="8292313" cy="3597493"/>
          </a:xfrm>
        </p:spPr>
        <p:txBody>
          <a:bodyPr>
            <a:noAutofit/>
          </a:bodyPr>
          <a:lstStyle/>
          <a:p>
            <a:pPr marL="198900" indent="-198900">
              <a:lnSpc>
                <a:spcPct val="90000"/>
              </a:lnSpc>
              <a:spcAft>
                <a:spcPts val="300"/>
              </a:spcAft>
            </a:pPr>
            <a:r>
              <a:rPr lang="en-US" sz="2000" dirty="0"/>
              <a:t>Governors may also acquire information (in its widest sense) from sources outside the trust, including, for example: </a:t>
            </a:r>
          </a:p>
          <a:p>
            <a:pPr marL="396000" lvl="1" indent="-198900">
              <a:lnSpc>
                <a:spcPct val="90000"/>
              </a:lnSpc>
            </a:pPr>
            <a:r>
              <a:rPr lang="en-US" dirty="0"/>
              <a:t>NHS Providers</a:t>
            </a:r>
          </a:p>
          <a:p>
            <a:pPr marL="396000" lvl="1" indent="-198900">
              <a:lnSpc>
                <a:spcPct val="90000"/>
              </a:lnSpc>
            </a:pPr>
            <a:r>
              <a:rPr lang="en-US" dirty="0"/>
              <a:t>the trust’s partners and stakeholders</a:t>
            </a:r>
          </a:p>
          <a:p>
            <a:pPr marL="396000" lvl="1" indent="-198900">
              <a:lnSpc>
                <a:spcPct val="90000"/>
              </a:lnSpc>
            </a:pPr>
            <a:r>
              <a:rPr lang="en-US" dirty="0"/>
              <a:t>patients and service </a:t>
            </a:r>
            <a:r>
              <a:rPr lang="en-US"/>
              <a:t>user </a:t>
            </a:r>
            <a:r>
              <a:rPr lang="en-US" smtClean="0"/>
              <a:t>forum</a:t>
            </a:r>
            <a:endParaRPr lang="en-US" dirty="0"/>
          </a:p>
          <a:p>
            <a:pPr marL="396000" lvl="1" indent="-198900">
              <a:lnSpc>
                <a:spcPct val="90000"/>
              </a:lnSpc>
            </a:pPr>
            <a:r>
              <a:rPr lang="en-US" dirty="0"/>
              <a:t>regulators</a:t>
            </a:r>
          </a:p>
          <a:p>
            <a:pPr marL="396000" lvl="1" indent="-198900">
              <a:lnSpc>
                <a:spcPct val="90000"/>
              </a:lnSpc>
              <a:spcAft>
                <a:spcPts val="1200"/>
              </a:spcAft>
            </a:pPr>
            <a:r>
              <a:rPr lang="en-US" dirty="0"/>
              <a:t>the local authority</a:t>
            </a:r>
            <a:endParaRPr lang="en-US" sz="2000" dirty="0"/>
          </a:p>
          <a:p>
            <a:pPr marL="198900" indent="-198900">
              <a:lnSpc>
                <a:spcPct val="90000"/>
              </a:lnSpc>
              <a:spcAft>
                <a:spcPts val="1200"/>
              </a:spcAft>
            </a:pPr>
            <a:r>
              <a:rPr lang="en-US" sz="2000" dirty="0"/>
              <a:t>Information like this can be very helpful governors to understand the trust and its external environment, and in holding the NEDs to account for the performance of the board</a:t>
            </a:r>
          </a:p>
          <a:p>
            <a:pPr marL="198900" indent="-198900">
              <a:lnSpc>
                <a:spcPct val="90000"/>
              </a:lnSpc>
            </a:pPr>
            <a:r>
              <a:rPr lang="en-US" sz="2000" dirty="0"/>
              <a:t>Be careful about personal information, however….</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23</a:t>
            </a:fld>
            <a:endParaRPr lang="en-US"/>
          </a:p>
        </p:txBody>
      </p:sp>
      <p:pic>
        <p:nvPicPr>
          <p:cNvPr id="7" name="Picture 6">
            <a:extLst>
              <a:ext uri="{FF2B5EF4-FFF2-40B4-BE49-F238E27FC236}">
                <a16:creationId xmlns:a16="http://schemas.microsoft.com/office/drawing/2014/main" xmlns="" id="{426500AD-EF0D-47AA-8E9F-6B284B30B2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31424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5.6 Other information</a:t>
            </a:r>
          </a:p>
        </p:txBody>
      </p:sp>
      <p:sp>
        <p:nvSpPr>
          <p:cNvPr id="3" name="Content Placeholder 2"/>
          <p:cNvSpPr>
            <a:spLocks noGrp="1"/>
          </p:cNvSpPr>
          <p:nvPr>
            <p:ph idx="1"/>
          </p:nvPr>
        </p:nvSpPr>
        <p:spPr>
          <a:xfrm>
            <a:off x="228600" y="1431753"/>
            <a:ext cx="8674619" cy="3157904"/>
          </a:xfrm>
        </p:spPr>
        <p:txBody>
          <a:bodyPr>
            <a:noAutofit/>
          </a:bodyPr>
          <a:lstStyle/>
          <a:p>
            <a:pPr marL="0" indent="0">
              <a:lnSpc>
                <a:spcPct val="90000"/>
              </a:lnSpc>
              <a:spcAft>
                <a:spcPts val="600"/>
              </a:spcAft>
              <a:buNone/>
            </a:pPr>
            <a:r>
              <a:rPr lang="en-GB" sz="2000" dirty="0"/>
              <a:t>A ‘strategy’ is a statement of what a trust wants to achieve in respect of a particular subject, and how it intends to do so. The strategies each trust has varies according to need but common subjects include:</a:t>
            </a:r>
          </a:p>
          <a:p>
            <a:pPr marL="198000" lvl="1" indent="-198000">
              <a:lnSpc>
                <a:spcPct val="90000"/>
              </a:lnSpc>
              <a:spcAft>
                <a:spcPts val="200"/>
              </a:spcAft>
              <a:buFont typeface="Arial" panose="020B0604020202020204" pitchFamily="34" charset="0"/>
              <a:buChar char="•"/>
            </a:pPr>
            <a:r>
              <a:rPr lang="en-GB" dirty="0"/>
              <a:t>risk management</a:t>
            </a:r>
          </a:p>
          <a:p>
            <a:pPr marL="198000" lvl="1" indent="-198000">
              <a:lnSpc>
                <a:spcPct val="90000"/>
              </a:lnSpc>
              <a:spcAft>
                <a:spcPts val="200"/>
              </a:spcAft>
              <a:buFont typeface="Arial" panose="020B0604020202020204" pitchFamily="34" charset="0"/>
              <a:buChar char="•"/>
            </a:pPr>
            <a:r>
              <a:rPr lang="en-GB" dirty="0" smtClean="0"/>
              <a:t>workforce</a:t>
            </a:r>
            <a:endParaRPr lang="en-GB" dirty="0"/>
          </a:p>
          <a:p>
            <a:pPr marL="198000" lvl="1" indent="-198000">
              <a:lnSpc>
                <a:spcPct val="90000"/>
              </a:lnSpc>
              <a:spcAft>
                <a:spcPts val="200"/>
              </a:spcAft>
              <a:buFont typeface="Arial" panose="020B0604020202020204" pitchFamily="34" charset="0"/>
              <a:buChar char="•"/>
            </a:pPr>
            <a:r>
              <a:rPr lang="en-GB" dirty="0"/>
              <a:t>information governance</a:t>
            </a:r>
          </a:p>
          <a:p>
            <a:pPr marL="198000" lvl="1" indent="-198000">
              <a:lnSpc>
                <a:spcPct val="90000"/>
              </a:lnSpc>
              <a:spcAft>
                <a:spcPts val="200"/>
              </a:spcAft>
              <a:buFont typeface="Arial" panose="020B0604020202020204" pitchFamily="34" charset="0"/>
              <a:buChar char="•"/>
            </a:pPr>
            <a:r>
              <a:rPr lang="en-GB" dirty="0"/>
              <a:t>information and communications technology</a:t>
            </a:r>
          </a:p>
          <a:p>
            <a:pPr marL="198000" lvl="1" indent="-198000">
              <a:lnSpc>
                <a:spcPct val="90000"/>
              </a:lnSpc>
              <a:spcAft>
                <a:spcPts val="200"/>
              </a:spcAft>
              <a:buFont typeface="Arial" panose="020B0604020202020204" pitchFamily="34" charset="0"/>
              <a:buChar char="•"/>
            </a:pPr>
            <a:r>
              <a:rPr lang="en-GB" dirty="0"/>
              <a:t>clinical engagement</a:t>
            </a:r>
          </a:p>
          <a:p>
            <a:pPr marL="198000" lvl="1" indent="-198000">
              <a:lnSpc>
                <a:spcPct val="90000"/>
              </a:lnSpc>
              <a:spcAft>
                <a:spcPts val="200"/>
              </a:spcAft>
              <a:buFont typeface="Arial" panose="020B0604020202020204" pitchFamily="34" charset="0"/>
              <a:buChar char="•"/>
            </a:pPr>
            <a:r>
              <a:rPr lang="en-GB" dirty="0"/>
              <a:t>nursing</a:t>
            </a:r>
          </a:p>
          <a:p>
            <a:pPr marL="198000" lvl="1" indent="-198000">
              <a:lnSpc>
                <a:spcPct val="90000"/>
              </a:lnSpc>
              <a:spcAft>
                <a:spcPts val="200"/>
              </a:spcAft>
              <a:buFont typeface="Arial" panose="020B0604020202020204" pitchFamily="34" charset="0"/>
              <a:buChar char="•"/>
            </a:pPr>
            <a:r>
              <a:rPr lang="en-GB" dirty="0"/>
              <a:t>training and development</a:t>
            </a:r>
          </a:p>
          <a:p>
            <a:pPr marL="198000" lvl="1" indent="-198000">
              <a:lnSpc>
                <a:spcPct val="90000"/>
              </a:lnSpc>
              <a:spcAft>
                <a:spcPts val="200"/>
              </a:spcAft>
              <a:buFont typeface="Arial" panose="020B0604020202020204" pitchFamily="34" charset="0"/>
              <a:buChar char="•"/>
            </a:pPr>
            <a:r>
              <a:rPr lang="en-GB" dirty="0"/>
              <a:t>health and safety</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24</a:t>
            </a:fld>
            <a:endParaRPr lang="en-US"/>
          </a:p>
        </p:txBody>
      </p:sp>
      <p:pic>
        <p:nvPicPr>
          <p:cNvPr id="7" name="Picture 6">
            <a:extLst>
              <a:ext uri="{FF2B5EF4-FFF2-40B4-BE49-F238E27FC236}">
                <a16:creationId xmlns:a16="http://schemas.microsoft.com/office/drawing/2014/main" xmlns="" id="{31C96BE9-DF2D-4A40-946C-B93F5E76A1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619085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5.6 Other information</a:t>
            </a:r>
          </a:p>
        </p:txBody>
      </p:sp>
      <p:sp>
        <p:nvSpPr>
          <p:cNvPr id="3" name="Content Placeholder 2"/>
          <p:cNvSpPr>
            <a:spLocks noGrp="1"/>
          </p:cNvSpPr>
          <p:nvPr>
            <p:ph idx="1"/>
          </p:nvPr>
        </p:nvSpPr>
        <p:spPr>
          <a:xfrm>
            <a:off x="228600" y="1459103"/>
            <a:ext cx="8311243" cy="3157904"/>
          </a:xfrm>
        </p:spPr>
        <p:txBody>
          <a:bodyPr>
            <a:noAutofit/>
          </a:bodyPr>
          <a:lstStyle/>
          <a:p>
            <a:pPr>
              <a:lnSpc>
                <a:spcPct val="90000"/>
              </a:lnSpc>
              <a:spcAft>
                <a:spcPts val="1200"/>
              </a:spcAft>
              <a:buFont typeface="Arial" panose="020B0604020202020204" pitchFamily="34" charset="0"/>
              <a:buChar char="•"/>
            </a:pPr>
            <a:r>
              <a:rPr lang="en-GB" sz="2000" dirty="0"/>
              <a:t>Governors won’t need to be familiar with all trust strategies, </a:t>
            </a:r>
            <a:br>
              <a:rPr lang="en-GB" sz="2000" dirty="0"/>
            </a:br>
            <a:r>
              <a:rPr lang="en-GB" sz="2000" dirty="0"/>
              <a:t>but the </a:t>
            </a:r>
            <a:r>
              <a:rPr lang="en-GB" sz="2000" dirty="0" err="1"/>
              <a:t>CoG</a:t>
            </a:r>
            <a:r>
              <a:rPr lang="en-GB" sz="2000" dirty="0"/>
              <a:t> will hold the NEDs to account for the board’s delivery </a:t>
            </a:r>
            <a:br>
              <a:rPr lang="en-GB" sz="2000" dirty="0"/>
            </a:br>
            <a:r>
              <a:rPr lang="en-GB" sz="2000" dirty="0"/>
              <a:t>of the key ones </a:t>
            </a:r>
          </a:p>
          <a:p>
            <a:pPr>
              <a:lnSpc>
                <a:spcPct val="90000"/>
              </a:lnSpc>
              <a:spcAft>
                <a:spcPts val="1200"/>
              </a:spcAft>
              <a:buFont typeface="Arial" panose="020B0604020202020204" pitchFamily="34" charset="0"/>
              <a:buChar char="•"/>
            </a:pPr>
            <a:r>
              <a:rPr lang="en-GB" sz="2000" dirty="0"/>
              <a:t>Some strategies may seek to involve governors in implementation, </a:t>
            </a:r>
            <a:br>
              <a:rPr lang="en-GB" sz="2000" dirty="0"/>
            </a:br>
            <a:r>
              <a:rPr lang="en-GB" sz="2000" dirty="0"/>
              <a:t>e.g. public engagement or patient experience</a:t>
            </a:r>
          </a:p>
          <a:p>
            <a:pPr>
              <a:lnSpc>
                <a:spcPct val="90000"/>
              </a:lnSpc>
              <a:spcAft>
                <a:spcPts val="1200"/>
              </a:spcAft>
              <a:buFont typeface="Arial" panose="020B0604020202020204" pitchFamily="34" charset="0"/>
              <a:buChar char="•"/>
            </a:pPr>
            <a:r>
              <a:rPr lang="en-GB" sz="2000" dirty="0"/>
              <a:t>Foundation trusts should all have a membership strategy, </a:t>
            </a:r>
            <a:br>
              <a:rPr lang="en-GB" sz="2000" dirty="0"/>
            </a:br>
            <a:r>
              <a:rPr lang="en-GB" sz="2000" dirty="0"/>
              <a:t>which will be of particular interest to the governors</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25</a:t>
            </a:fld>
            <a:endParaRPr lang="en-US"/>
          </a:p>
        </p:txBody>
      </p:sp>
      <p:pic>
        <p:nvPicPr>
          <p:cNvPr id="7" name="Picture 6">
            <a:extLst>
              <a:ext uri="{FF2B5EF4-FFF2-40B4-BE49-F238E27FC236}">
                <a16:creationId xmlns:a16="http://schemas.microsoft.com/office/drawing/2014/main" xmlns="" id="{7F3A0CDA-13FE-436B-A715-01D29C57DC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86873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5.7 Information governance</a:t>
            </a:r>
          </a:p>
        </p:txBody>
      </p:sp>
      <p:sp>
        <p:nvSpPr>
          <p:cNvPr id="3" name="Content Placeholder 2"/>
          <p:cNvSpPr>
            <a:spLocks noGrp="1"/>
          </p:cNvSpPr>
          <p:nvPr>
            <p:ph idx="1"/>
          </p:nvPr>
        </p:nvSpPr>
        <p:spPr>
          <a:xfrm>
            <a:off x="228601" y="1475431"/>
            <a:ext cx="7772400" cy="3157904"/>
          </a:xfrm>
        </p:spPr>
        <p:txBody>
          <a:bodyPr>
            <a:noAutofit/>
          </a:bodyPr>
          <a:lstStyle/>
          <a:p>
            <a:pPr marL="0" indent="0" defTabSz="449263">
              <a:lnSpc>
                <a:spcPct val="90000"/>
              </a:lnSpc>
              <a:spcAft>
                <a:spcPts val="1200"/>
              </a:spcAft>
              <a:buSzPct val="100000"/>
              <a:buNone/>
            </a:pPr>
            <a:r>
              <a:rPr lang="en-GB" sz="2000" dirty="0"/>
              <a:t>‘Information governance’ means the ways in which trusts are required </a:t>
            </a:r>
            <a:br>
              <a:rPr lang="en-GB" sz="2000" dirty="0"/>
            </a:br>
            <a:r>
              <a:rPr lang="en-GB" sz="2000" dirty="0"/>
              <a:t>by law and good practice guidance to control the… </a:t>
            </a:r>
          </a:p>
          <a:p>
            <a:pPr marL="198000" lvl="1" indent="-198900" defTabSz="449263">
              <a:lnSpc>
                <a:spcPct val="90000"/>
              </a:lnSpc>
              <a:spcAft>
                <a:spcPts val="400"/>
              </a:spcAft>
              <a:buSzPct val="100000"/>
            </a:pPr>
            <a:r>
              <a:rPr lang="en-GB" dirty="0"/>
              <a:t>collection</a:t>
            </a:r>
          </a:p>
          <a:p>
            <a:pPr marL="198000" lvl="1" indent="-198900" defTabSz="449263">
              <a:lnSpc>
                <a:spcPct val="90000"/>
              </a:lnSpc>
              <a:spcAft>
                <a:spcPts val="400"/>
              </a:spcAft>
              <a:buSzPct val="100000"/>
            </a:pPr>
            <a:r>
              <a:rPr lang="en-GB" dirty="0"/>
              <a:t>storage</a:t>
            </a:r>
          </a:p>
          <a:p>
            <a:pPr marL="198000" lvl="1" indent="-198900" defTabSz="449263">
              <a:lnSpc>
                <a:spcPct val="90000"/>
              </a:lnSpc>
              <a:spcAft>
                <a:spcPts val="400"/>
              </a:spcAft>
              <a:buSzPct val="100000"/>
            </a:pPr>
            <a:r>
              <a:rPr lang="en-GB" dirty="0"/>
              <a:t>use</a:t>
            </a:r>
          </a:p>
          <a:p>
            <a:pPr marL="198000" lvl="1" indent="-198900" defTabSz="449263">
              <a:lnSpc>
                <a:spcPct val="90000"/>
              </a:lnSpc>
              <a:spcAft>
                <a:spcPts val="400"/>
              </a:spcAft>
              <a:buSzPct val="100000"/>
            </a:pPr>
            <a:r>
              <a:rPr lang="en-GB" dirty="0"/>
              <a:t>sharing </a:t>
            </a:r>
          </a:p>
          <a:p>
            <a:pPr marL="198000" lvl="1" indent="-198900" defTabSz="449263">
              <a:lnSpc>
                <a:spcPct val="90000"/>
              </a:lnSpc>
              <a:buSzPct val="100000"/>
            </a:pPr>
            <a:r>
              <a:rPr lang="en-GB" dirty="0"/>
              <a:t>destruction </a:t>
            </a:r>
            <a:r>
              <a:rPr lang="en-GB" sz="2000" dirty="0"/>
              <a:t>of information, particularly information about individuals.</a:t>
            </a:r>
          </a:p>
          <a:p>
            <a:pPr defTabSz="449263">
              <a:lnSpc>
                <a:spcPct val="90000"/>
              </a:lnSpc>
              <a:spcBef>
                <a:spcPts val="550"/>
              </a:spcBef>
              <a:buSzPct val="100000"/>
            </a:pPr>
            <a:endParaRPr lang="en-GB" sz="2000" dirty="0"/>
          </a:p>
          <a:p>
            <a:pPr marL="0" indent="0" defTabSz="449263">
              <a:lnSpc>
                <a:spcPct val="90000"/>
              </a:lnSpc>
              <a:spcBef>
                <a:spcPts val="550"/>
              </a:spcBef>
              <a:buSzPct val="100000"/>
              <a:buNone/>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26</a:t>
            </a:fld>
            <a:endParaRPr lang="en-US"/>
          </a:p>
        </p:txBody>
      </p:sp>
      <p:pic>
        <p:nvPicPr>
          <p:cNvPr id="7" name="Picture 6">
            <a:extLst>
              <a:ext uri="{FF2B5EF4-FFF2-40B4-BE49-F238E27FC236}">
                <a16:creationId xmlns:a16="http://schemas.microsoft.com/office/drawing/2014/main" xmlns="" id="{222D2675-DE68-4FC7-BFB4-63A37CF9C7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89487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5.7 Information governance</a:t>
            </a:r>
          </a:p>
        </p:txBody>
      </p:sp>
      <p:sp>
        <p:nvSpPr>
          <p:cNvPr id="3" name="Content Placeholder 2"/>
          <p:cNvSpPr>
            <a:spLocks noGrp="1"/>
          </p:cNvSpPr>
          <p:nvPr>
            <p:ph idx="1"/>
          </p:nvPr>
        </p:nvSpPr>
        <p:spPr>
          <a:xfrm>
            <a:off x="228600" y="1467267"/>
            <a:ext cx="8674619" cy="3157904"/>
          </a:xfrm>
        </p:spPr>
        <p:txBody>
          <a:bodyPr>
            <a:noAutofit/>
          </a:bodyPr>
          <a:lstStyle/>
          <a:p>
            <a:pPr marL="198900" indent="-198900">
              <a:lnSpc>
                <a:spcPct val="90000"/>
              </a:lnSpc>
              <a:spcAft>
                <a:spcPts val="1200"/>
              </a:spcAft>
            </a:pPr>
            <a:r>
              <a:rPr lang="en-US" sz="2000" dirty="0"/>
              <a:t>Information governance is treated very seriously in the NHS – ask about additional training opportunities </a:t>
            </a:r>
          </a:p>
          <a:p>
            <a:pPr marL="198900" indent="-198900">
              <a:lnSpc>
                <a:spcPct val="90000"/>
              </a:lnSpc>
              <a:spcAft>
                <a:spcPts val="1200"/>
              </a:spcAft>
            </a:pPr>
            <a:r>
              <a:rPr lang="en-US" sz="2000" dirty="0"/>
              <a:t>Confidential information can be corporate or personal</a:t>
            </a:r>
          </a:p>
          <a:p>
            <a:pPr marL="198900" indent="-198900">
              <a:lnSpc>
                <a:spcPct val="90000"/>
              </a:lnSpc>
              <a:spcAft>
                <a:spcPts val="1200"/>
              </a:spcAft>
            </a:pPr>
            <a:r>
              <a:rPr lang="en-US" sz="2000" dirty="0"/>
              <a:t>Thinking about the purpose for which you have been given confidential personal information can help you to understand how to deal with it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27</a:t>
            </a:fld>
            <a:endParaRPr lang="en-US"/>
          </a:p>
        </p:txBody>
      </p:sp>
      <p:pic>
        <p:nvPicPr>
          <p:cNvPr id="7" name="Picture 6">
            <a:extLst>
              <a:ext uri="{FF2B5EF4-FFF2-40B4-BE49-F238E27FC236}">
                <a16:creationId xmlns:a16="http://schemas.microsoft.com/office/drawing/2014/main" xmlns="" id="{05F24BE3-CD28-4EDD-B11C-DFB33DCAFA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521042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5.8 Data quality</a:t>
            </a:r>
          </a:p>
        </p:txBody>
      </p:sp>
      <p:sp>
        <p:nvSpPr>
          <p:cNvPr id="3" name="Content Placeholder 2"/>
          <p:cNvSpPr>
            <a:spLocks noGrp="1"/>
          </p:cNvSpPr>
          <p:nvPr>
            <p:ph idx="1"/>
          </p:nvPr>
        </p:nvSpPr>
        <p:spPr>
          <a:xfrm>
            <a:off x="228600" y="1459102"/>
            <a:ext cx="7747907" cy="3504503"/>
          </a:xfrm>
        </p:spPr>
        <p:txBody>
          <a:bodyPr>
            <a:noAutofit/>
          </a:bodyPr>
          <a:lstStyle/>
          <a:p>
            <a:pPr marL="198900" indent="-198900">
              <a:lnSpc>
                <a:spcPct val="90000"/>
              </a:lnSpc>
              <a:spcAft>
                <a:spcPts val="600"/>
              </a:spcAft>
            </a:pPr>
            <a:r>
              <a:rPr lang="en-US" sz="2000" dirty="0"/>
              <a:t>Trusts use data for a range of purposes e.g.</a:t>
            </a:r>
          </a:p>
          <a:p>
            <a:pPr marL="396000" lvl="1" indent="-198900">
              <a:lnSpc>
                <a:spcPct val="90000"/>
              </a:lnSpc>
              <a:spcAft>
                <a:spcPts val="300"/>
              </a:spcAft>
            </a:pPr>
            <a:r>
              <a:rPr lang="en-US" dirty="0"/>
              <a:t>assessing the effectiveness of treatments and procedures</a:t>
            </a:r>
          </a:p>
          <a:p>
            <a:pPr marL="396000" lvl="1" indent="-198900">
              <a:lnSpc>
                <a:spcPct val="90000"/>
              </a:lnSpc>
              <a:spcAft>
                <a:spcPts val="300"/>
              </a:spcAft>
            </a:pPr>
            <a:r>
              <a:rPr lang="en-US" dirty="0"/>
              <a:t>understanding what patients are saying about their care</a:t>
            </a:r>
          </a:p>
          <a:p>
            <a:pPr marL="396000" lvl="1" indent="-198900">
              <a:lnSpc>
                <a:spcPct val="90000"/>
              </a:lnSpc>
              <a:spcAft>
                <a:spcPts val="300"/>
              </a:spcAft>
            </a:pPr>
            <a:r>
              <a:rPr lang="en-US" dirty="0"/>
              <a:t>demonstrating compliance with performance targets </a:t>
            </a:r>
          </a:p>
          <a:p>
            <a:pPr marL="396000" lvl="1" indent="-198900">
              <a:lnSpc>
                <a:spcPct val="90000"/>
              </a:lnSpc>
              <a:spcAft>
                <a:spcPts val="300"/>
              </a:spcAft>
            </a:pPr>
            <a:r>
              <a:rPr lang="en-US" dirty="0"/>
              <a:t>proving they offer a high quality service </a:t>
            </a:r>
          </a:p>
          <a:p>
            <a:pPr marL="396000" lvl="1" indent="-198900">
              <a:lnSpc>
                <a:spcPct val="90000"/>
              </a:lnSpc>
              <a:spcAft>
                <a:spcPts val="1200"/>
              </a:spcAft>
            </a:pPr>
            <a:r>
              <a:rPr lang="en-US" dirty="0"/>
              <a:t>invoicing commissioners  </a:t>
            </a:r>
            <a:endParaRPr lang="en-US" sz="2000" dirty="0"/>
          </a:p>
          <a:p>
            <a:pPr>
              <a:lnSpc>
                <a:spcPct val="90000"/>
              </a:lnSpc>
              <a:spcAft>
                <a:spcPts val="1200"/>
              </a:spcAft>
            </a:pPr>
            <a:r>
              <a:rPr lang="en-US" sz="2000" dirty="0"/>
              <a:t>Trusts and the wider NHS rely on data, so accuracy is vital</a:t>
            </a:r>
          </a:p>
          <a:p>
            <a:pPr>
              <a:lnSpc>
                <a:spcPct val="90000"/>
              </a:lnSpc>
            </a:pPr>
            <a:r>
              <a:rPr lang="en-US" sz="2000" dirty="0"/>
              <a:t>Trusts often seek assurance about data quality from relevant internal or external sources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28</a:t>
            </a:fld>
            <a:endParaRPr lang="en-US"/>
          </a:p>
        </p:txBody>
      </p:sp>
      <p:pic>
        <p:nvPicPr>
          <p:cNvPr id="7" name="Picture 6">
            <a:extLst>
              <a:ext uri="{FF2B5EF4-FFF2-40B4-BE49-F238E27FC236}">
                <a16:creationId xmlns:a16="http://schemas.microsoft.com/office/drawing/2014/main" xmlns="" id="{F2A509CB-7F5D-4BA0-A2BC-61D62F6636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705823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5.9 Using information effectively</a:t>
            </a:r>
          </a:p>
        </p:txBody>
      </p:sp>
      <p:sp>
        <p:nvSpPr>
          <p:cNvPr id="3" name="Content Placeholder 2"/>
          <p:cNvSpPr>
            <a:spLocks noGrp="1"/>
          </p:cNvSpPr>
          <p:nvPr>
            <p:ph idx="1"/>
          </p:nvPr>
        </p:nvSpPr>
        <p:spPr>
          <a:xfrm>
            <a:off x="228600" y="1442775"/>
            <a:ext cx="8674619" cy="3157904"/>
          </a:xfrm>
        </p:spPr>
        <p:txBody>
          <a:bodyPr>
            <a:noAutofit/>
          </a:bodyPr>
          <a:lstStyle/>
          <a:p>
            <a:pPr marL="198900" indent="-198900">
              <a:spcAft>
                <a:spcPts val="1200"/>
              </a:spcAft>
            </a:pPr>
            <a:r>
              <a:rPr lang="en-US" sz="2000" dirty="0"/>
              <a:t>Effective use of information will be key to your role in holding the NEDs to account for the performance of the board. </a:t>
            </a:r>
          </a:p>
          <a:p>
            <a:pPr marL="198900" indent="-198900">
              <a:spcAft>
                <a:spcPts val="600"/>
              </a:spcAft>
            </a:pPr>
            <a:r>
              <a:rPr lang="en-US" sz="2000" dirty="0"/>
              <a:t>Useful questions for this purpose could include:</a:t>
            </a:r>
          </a:p>
          <a:p>
            <a:pPr marL="396000" lvl="1" indent="-198000">
              <a:spcAft>
                <a:spcPts val="300"/>
              </a:spcAft>
            </a:pPr>
            <a:r>
              <a:rPr lang="en-US" dirty="0"/>
              <a:t>Were the NEDs satisfied with the volume and quality of information they were given in connection with a recent key decision?</a:t>
            </a:r>
          </a:p>
          <a:p>
            <a:pPr marL="396000" lvl="1" indent="-198000">
              <a:spcAft>
                <a:spcPts val="300"/>
              </a:spcAft>
            </a:pPr>
            <a:r>
              <a:rPr lang="en-US" dirty="0"/>
              <a:t>Did they have to ask for additional information along the route to the final decision? Were they happy that they had everything they needed?</a:t>
            </a:r>
          </a:p>
          <a:p>
            <a:pPr marL="396000" lvl="1" indent="-198000"/>
            <a:r>
              <a:rPr lang="en-US" dirty="0"/>
              <a:t>Had there been robust checks of the quality of the data upon which the decision was based?</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29</a:t>
            </a:fld>
            <a:endParaRPr lang="en-US"/>
          </a:p>
        </p:txBody>
      </p:sp>
      <p:pic>
        <p:nvPicPr>
          <p:cNvPr id="7" name="Picture 6">
            <a:extLst>
              <a:ext uri="{FF2B5EF4-FFF2-40B4-BE49-F238E27FC236}">
                <a16:creationId xmlns:a16="http://schemas.microsoft.com/office/drawing/2014/main" xmlns="" id="{10B8A4AF-B30A-46EF-9FB7-3CBA3B4C45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462083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Objectives</a:t>
            </a:r>
          </a:p>
        </p:txBody>
      </p:sp>
      <p:sp>
        <p:nvSpPr>
          <p:cNvPr id="3" name="Content Placeholder 2"/>
          <p:cNvSpPr>
            <a:spLocks noGrp="1"/>
          </p:cNvSpPr>
          <p:nvPr>
            <p:ph idx="1"/>
          </p:nvPr>
        </p:nvSpPr>
        <p:spPr>
          <a:xfrm>
            <a:off x="228600" y="1458383"/>
            <a:ext cx="8674619" cy="3157904"/>
          </a:xfrm>
        </p:spPr>
        <p:txBody>
          <a:bodyPr>
            <a:noAutofit/>
          </a:bodyPr>
          <a:lstStyle/>
          <a:p>
            <a:pPr lvl="0">
              <a:lnSpc>
                <a:spcPct val="90000"/>
              </a:lnSpc>
              <a:spcAft>
                <a:spcPts val="1200"/>
              </a:spcAft>
            </a:pPr>
            <a:r>
              <a:rPr lang="en-GB" sz="2000" dirty="0"/>
              <a:t>Know what information you will receive as a minimum</a:t>
            </a:r>
          </a:p>
          <a:p>
            <a:pPr lvl="0">
              <a:lnSpc>
                <a:spcPct val="90000"/>
              </a:lnSpc>
              <a:spcAft>
                <a:spcPts val="1200"/>
              </a:spcAft>
            </a:pPr>
            <a:r>
              <a:rPr lang="en-GB" sz="2000" dirty="0"/>
              <a:t>Know what other kinds of information you are likely to encounter</a:t>
            </a:r>
          </a:p>
          <a:p>
            <a:pPr lvl="0">
              <a:lnSpc>
                <a:spcPct val="90000"/>
              </a:lnSpc>
              <a:spcAft>
                <a:spcPts val="1200"/>
              </a:spcAft>
            </a:pPr>
            <a:r>
              <a:rPr lang="en-GB" sz="2000" dirty="0"/>
              <a:t>Know how the trust uses information</a:t>
            </a:r>
          </a:p>
          <a:p>
            <a:pPr lvl="0">
              <a:lnSpc>
                <a:spcPct val="90000"/>
              </a:lnSpc>
              <a:spcAft>
                <a:spcPts val="1200"/>
              </a:spcAft>
            </a:pPr>
            <a:r>
              <a:rPr lang="en-GB" sz="2000" dirty="0"/>
              <a:t>Know how you can use information to fulfil your role </a:t>
            </a:r>
          </a:p>
          <a:p>
            <a:pPr>
              <a:buFont typeface="Arial" panose="020B0604020202020204" pitchFamily="34" charset="0"/>
              <a:buChar char="•"/>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 name="Slide Number Placeholder 4"/>
          <p:cNvSpPr>
            <a:spLocks noGrp="1"/>
          </p:cNvSpPr>
          <p:nvPr>
            <p:ph type="sldNum" sz="quarter" idx="12"/>
          </p:nvPr>
        </p:nvSpPr>
        <p:spPr/>
        <p:txBody>
          <a:bodyPr/>
          <a:lstStyle/>
          <a:p>
            <a:fld id="{4C4AFE59-3830-674D-8C76-C2A107404CE7}" type="slidenum">
              <a:rPr lang="en-US" smtClean="0"/>
              <a:pPr/>
              <a:t>3</a:t>
            </a:fld>
            <a:endParaRPr lang="en-US"/>
          </a:p>
        </p:txBody>
      </p:sp>
      <p:pic>
        <p:nvPicPr>
          <p:cNvPr id="7" name="Picture 6">
            <a:extLst>
              <a:ext uri="{FF2B5EF4-FFF2-40B4-BE49-F238E27FC236}">
                <a16:creationId xmlns:a16="http://schemas.microsoft.com/office/drawing/2014/main" xmlns="" id="{1672C9CF-0806-4BF4-B60E-E67F6D2C91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0825692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5.9 Using information effectively</a:t>
            </a:r>
          </a:p>
        </p:txBody>
      </p:sp>
      <p:sp>
        <p:nvSpPr>
          <p:cNvPr id="3" name="Content Placeholder 2"/>
          <p:cNvSpPr>
            <a:spLocks noGrp="1"/>
          </p:cNvSpPr>
          <p:nvPr>
            <p:ph idx="1"/>
          </p:nvPr>
        </p:nvSpPr>
        <p:spPr>
          <a:xfrm>
            <a:off x="228600" y="1459102"/>
            <a:ext cx="8674619" cy="3527751"/>
          </a:xfrm>
        </p:spPr>
        <p:txBody>
          <a:bodyPr>
            <a:noAutofit/>
          </a:bodyPr>
          <a:lstStyle/>
          <a:p>
            <a:pPr marL="0" indent="0">
              <a:lnSpc>
                <a:spcPct val="90000"/>
              </a:lnSpc>
              <a:spcAft>
                <a:spcPts val="1200"/>
              </a:spcAft>
              <a:buNone/>
            </a:pPr>
            <a:r>
              <a:rPr lang="en-US" sz="2000" dirty="0"/>
              <a:t>You can use information gained from other sources for holding the NEDs to account too:</a:t>
            </a:r>
          </a:p>
          <a:p>
            <a:pPr>
              <a:lnSpc>
                <a:spcPct val="90000"/>
              </a:lnSpc>
              <a:spcAft>
                <a:spcPts val="600"/>
              </a:spcAft>
            </a:pPr>
            <a:r>
              <a:rPr lang="en-US" sz="2000" dirty="0"/>
              <a:t>ask about health-related incidents you have seen reported in the news and how the board is assured that the same thing is unlikely to happen at your trust</a:t>
            </a:r>
          </a:p>
          <a:p>
            <a:pPr>
              <a:lnSpc>
                <a:spcPct val="90000"/>
              </a:lnSpc>
              <a:spcAft>
                <a:spcPts val="600"/>
              </a:spcAft>
            </a:pPr>
            <a:r>
              <a:rPr lang="en-US" sz="2000" dirty="0"/>
              <a:t>relate feedback you have had from patients about the food service to the NEDs and ask how they assure themselves about food safety and quality</a:t>
            </a:r>
          </a:p>
          <a:p>
            <a:pPr>
              <a:lnSpc>
                <a:spcPct val="90000"/>
              </a:lnSpc>
            </a:pPr>
            <a:r>
              <a:rPr lang="en-US" sz="2000" dirty="0"/>
              <a:t>refer back to a trust policy you have been given and ask the NEDs how the board gets assurance about its consistent application</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30</a:t>
            </a:fld>
            <a:endParaRPr lang="en-US"/>
          </a:p>
        </p:txBody>
      </p:sp>
      <p:pic>
        <p:nvPicPr>
          <p:cNvPr id="7" name="Picture 6">
            <a:extLst>
              <a:ext uri="{FF2B5EF4-FFF2-40B4-BE49-F238E27FC236}">
                <a16:creationId xmlns:a16="http://schemas.microsoft.com/office/drawing/2014/main" xmlns="" id="{EE998E97-A59E-4AC8-86B5-7DFBDEC617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53950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Reflection questions</a:t>
            </a:r>
          </a:p>
        </p:txBody>
      </p:sp>
      <p:sp>
        <p:nvSpPr>
          <p:cNvPr id="3" name="Content Placeholder 2"/>
          <p:cNvSpPr>
            <a:spLocks noGrp="1"/>
          </p:cNvSpPr>
          <p:nvPr>
            <p:ph idx="1"/>
          </p:nvPr>
        </p:nvSpPr>
        <p:spPr>
          <a:xfrm>
            <a:off x="228601" y="1459103"/>
            <a:ext cx="6964136" cy="3157904"/>
          </a:xfrm>
        </p:spPr>
        <p:txBody>
          <a:bodyPr>
            <a:noAutofit/>
          </a:bodyPr>
          <a:lstStyle/>
          <a:p>
            <a:pPr marL="270000" indent="-270000">
              <a:lnSpc>
                <a:spcPct val="90000"/>
              </a:lnSpc>
              <a:spcAft>
                <a:spcPts val="1200"/>
              </a:spcAft>
              <a:buFont typeface="+mj-lt"/>
              <a:buAutoNum type="arabicPeriod"/>
            </a:pPr>
            <a:r>
              <a:rPr lang="en-GB" sz="2000" dirty="0"/>
              <a:t>Do I feel confident that I know what information </a:t>
            </a:r>
            <a:br>
              <a:rPr lang="en-GB" sz="2000" dirty="0"/>
            </a:br>
            <a:r>
              <a:rPr lang="en-GB" sz="2000" dirty="0"/>
              <a:t>I can access and how to do it?</a:t>
            </a:r>
          </a:p>
          <a:p>
            <a:pPr marL="270000" indent="-270000">
              <a:lnSpc>
                <a:spcPct val="90000"/>
              </a:lnSpc>
              <a:spcAft>
                <a:spcPts val="1200"/>
              </a:spcAft>
              <a:buFont typeface="+mj-lt"/>
              <a:buAutoNum type="arabicPeriod"/>
            </a:pPr>
            <a:r>
              <a:rPr lang="en-GB" sz="2000" dirty="0"/>
              <a:t>Am I clear what to do with confidential information </a:t>
            </a:r>
            <a:br>
              <a:rPr lang="en-GB" sz="2000" dirty="0"/>
            </a:br>
            <a:r>
              <a:rPr lang="en-GB" sz="2000" dirty="0"/>
              <a:t>and where I can go for advice? </a:t>
            </a:r>
          </a:p>
          <a:p>
            <a:pPr marL="270000" indent="-270000">
              <a:lnSpc>
                <a:spcPct val="90000"/>
              </a:lnSpc>
              <a:spcAft>
                <a:spcPts val="1200"/>
              </a:spcAft>
              <a:buFont typeface="+mj-lt"/>
              <a:buAutoNum type="arabicPeriod"/>
            </a:pPr>
            <a:r>
              <a:rPr lang="en-GB" sz="2000" dirty="0"/>
              <a:t>Do I understand how using information effectively </a:t>
            </a:r>
            <a:br>
              <a:rPr lang="en-GB" sz="2000" dirty="0"/>
            </a:br>
            <a:r>
              <a:rPr lang="en-GB" sz="2000" dirty="0"/>
              <a:t>can help me in my role as a governor?</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31</a:t>
            </a:fld>
            <a:endParaRPr lang="en-US"/>
          </a:p>
        </p:txBody>
      </p:sp>
      <p:pic>
        <p:nvPicPr>
          <p:cNvPr id="7" name="Picture 6">
            <a:extLst>
              <a:ext uri="{FF2B5EF4-FFF2-40B4-BE49-F238E27FC236}">
                <a16:creationId xmlns:a16="http://schemas.microsoft.com/office/drawing/2014/main" xmlns="" id="{9829F3E3-F3FB-4079-AFC2-9CE0D368BA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243288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Contents</a:t>
            </a:r>
          </a:p>
        </p:txBody>
      </p:sp>
      <p:sp>
        <p:nvSpPr>
          <p:cNvPr id="3" name="Content Placeholder 2"/>
          <p:cNvSpPr>
            <a:spLocks noGrp="1"/>
          </p:cNvSpPr>
          <p:nvPr>
            <p:ph idx="1"/>
          </p:nvPr>
        </p:nvSpPr>
        <p:spPr>
          <a:xfrm>
            <a:off x="228600" y="1519613"/>
            <a:ext cx="8674619" cy="3157904"/>
          </a:xfrm>
        </p:spPr>
        <p:txBody>
          <a:bodyPr>
            <a:noAutofit/>
          </a:bodyPr>
          <a:lstStyle/>
          <a:p>
            <a:pPr marL="0" indent="0">
              <a:lnSpc>
                <a:spcPct val="110000"/>
              </a:lnSpc>
              <a:buNone/>
            </a:pPr>
            <a:r>
              <a:rPr lang="en-GB" sz="1800" dirty="0"/>
              <a:t>5.1   Overview </a:t>
            </a:r>
          </a:p>
          <a:p>
            <a:pPr marL="0" indent="0">
              <a:lnSpc>
                <a:spcPct val="110000"/>
              </a:lnSpc>
              <a:buNone/>
            </a:pPr>
            <a:r>
              <a:rPr lang="en-GB" sz="1800" dirty="0"/>
              <a:t>5.2   Board agendas, reports and minutes </a:t>
            </a:r>
          </a:p>
          <a:p>
            <a:pPr marL="0" indent="0">
              <a:lnSpc>
                <a:spcPct val="110000"/>
              </a:lnSpc>
              <a:buNone/>
            </a:pPr>
            <a:r>
              <a:rPr lang="en-GB" sz="1800" dirty="0"/>
              <a:t>5.3   Annual report and accounts </a:t>
            </a:r>
          </a:p>
          <a:p>
            <a:pPr marL="0" indent="0">
              <a:lnSpc>
                <a:spcPct val="110000"/>
              </a:lnSpc>
              <a:buNone/>
            </a:pPr>
            <a:r>
              <a:rPr lang="en-GB" sz="1800" dirty="0"/>
              <a:t>5.4   Quality </a:t>
            </a:r>
            <a:r>
              <a:rPr lang="en-GB" sz="1800" dirty="0" smtClean="0"/>
              <a:t>account</a:t>
            </a:r>
            <a:endParaRPr lang="en-GB" sz="1800" dirty="0"/>
          </a:p>
          <a:p>
            <a:pPr marL="0" indent="0">
              <a:lnSpc>
                <a:spcPct val="110000"/>
              </a:lnSpc>
              <a:buNone/>
            </a:pPr>
            <a:r>
              <a:rPr lang="en-GB" sz="1800" dirty="0"/>
              <a:t>5.5   Forward plans </a:t>
            </a:r>
          </a:p>
          <a:p>
            <a:pPr marL="0" indent="0">
              <a:lnSpc>
                <a:spcPct val="110000"/>
              </a:lnSpc>
              <a:buNone/>
            </a:pPr>
            <a:r>
              <a:rPr lang="en-GB" sz="1800" dirty="0"/>
              <a:t>5.6   Other information  </a:t>
            </a:r>
          </a:p>
          <a:p>
            <a:pPr marL="0" indent="0">
              <a:lnSpc>
                <a:spcPct val="110000"/>
              </a:lnSpc>
              <a:buNone/>
            </a:pPr>
            <a:r>
              <a:rPr lang="en-GB" sz="1800" dirty="0"/>
              <a:t>5.7   Information governance </a:t>
            </a:r>
          </a:p>
          <a:p>
            <a:pPr marL="0" indent="0">
              <a:lnSpc>
                <a:spcPct val="110000"/>
              </a:lnSpc>
              <a:buNone/>
            </a:pPr>
            <a:r>
              <a:rPr lang="en-GB" sz="1800" dirty="0"/>
              <a:t>5.8   Data quality </a:t>
            </a:r>
          </a:p>
          <a:p>
            <a:pPr marL="0" indent="0">
              <a:lnSpc>
                <a:spcPct val="110000"/>
              </a:lnSpc>
              <a:buNone/>
            </a:pPr>
            <a:r>
              <a:rPr lang="en-GB" sz="1800" dirty="0"/>
              <a:t>5.9   Using information effectively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4</a:t>
            </a:fld>
            <a:endParaRPr lang="en-US"/>
          </a:p>
        </p:txBody>
      </p:sp>
      <p:pic>
        <p:nvPicPr>
          <p:cNvPr id="7" name="Picture 6">
            <a:extLst>
              <a:ext uri="{FF2B5EF4-FFF2-40B4-BE49-F238E27FC236}">
                <a16:creationId xmlns:a16="http://schemas.microsoft.com/office/drawing/2014/main" xmlns="" id="{ED10D73E-6673-494C-8BB6-D8E17BE213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842362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5.1 Overview</a:t>
            </a:r>
          </a:p>
        </p:txBody>
      </p:sp>
      <p:sp>
        <p:nvSpPr>
          <p:cNvPr id="3" name="Content Placeholder 2"/>
          <p:cNvSpPr>
            <a:spLocks noGrp="1"/>
          </p:cNvSpPr>
          <p:nvPr>
            <p:ph idx="1"/>
          </p:nvPr>
        </p:nvSpPr>
        <p:spPr>
          <a:xfrm>
            <a:off x="228600" y="1458383"/>
            <a:ext cx="8187117" cy="3157904"/>
          </a:xfrm>
        </p:spPr>
        <p:txBody>
          <a:bodyPr>
            <a:noAutofit/>
          </a:bodyPr>
          <a:lstStyle/>
          <a:p>
            <a:pPr marL="198900" lvl="0" indent="-198900">
              <a:lnSpc>
                <a:spcPct val="90000"/>
              </a:lnSpc>
              <a:spcAft>
                <a:spcPts val="1200"/>
              </a:spcAft>
            </a:pPr>
            <a:r>
              <a:rPr lang="en-GB" sz="2000" dirty="0"/>
              <a:t>Governors have certain legal rights in respect of information, but are likely to receive more than the minimum</a:t>
            </a:r>
          </a:p>
          <a:p>
            <a:pPr marL="198900" lvl="0" indent="-198900">
              <a:lnSpc>
                <a:spcPct val="90000"/>
              </a:lnSpc>
              <a:spcAft>
                <a:spcPts val="1200"/>
              </a:spcAft>
            </a:pPr>
            <a:r>
              <a:rPr lang="en-GB" sz="2000" dirty="0"/>
              <a:t>Trusts, and governors, have obligations in respect of information and its use as well as rights</a:t>
            </a:r>
          </a:p>
          <a:p>
            <a:pPr marL="198900" lvl="0" indent="-198900">
              <a:lnSpc>
                <a:spcPct val="90000"/>
              </a:lnSpc>
              <a:spcAft>
                <a:spcPts val="1200"/>
              </a:spcAft>
            </a:pPr>
            <a:r>
              <a:rPr lang="en-GB" sz="2000" dirty="0"/>
              <a:t>Using good information effectively can significantly improve your ability to fulfil your role as a governor  </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5</a:t>
            </a:fld>
            <a:endParaRPr lang="en-US"/>
          </a:p>
        </p:txBody>
      </p:sp>
      <p:pic>
        <p:nvPicPr>
          <p:cNvPr id="7" name="Picture 6">
            <a:extLst>
              <a:ext uri="{FF2B5EF4-FFF2-40B4-BE49-F238E27FC236}">
                <a16:creationId xmlns:a16="http://schemas.microsoft.com/office/drawing/2014/main" xmlns="" id="{50F91D60-7927-4960-9ACF-0E71E91019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878614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5.1 Overview (</a:t>
            </a:r>
            <a:r>
              <a:rPr lang="en-US" sz="2800" dirty="0" err="1">
                <a:solidFill>
                  <a:srgbClr val="00633F"/>
                </a:solidFill>
              </a:rPr>
              <a:t>cont</a:t>
            </a:r>
            <a:r>
              <a:rPr lang="en-US" sz="2800" dirty="0">
                <a:solidFill>
                  <a:srgbClr val="00633F"/>
                </a:solidFill>
              </a:rPr>
              <a:t>)</a:t>
            </a:r>
          </a:p>
        </p:txBody>
      </p:sp>
      <p:sp>
        <p:nvSpPr>
          <p:cNvPr id="3" name="Content Placeholder 2"/>
          <p:cNvSpPr>
            <a:spLocks noGrp="1"/>
          </p:cNvSpPr>
          <p:nvPr>
            <p:ph idx="1"/>
          </p:nvPr>
        </p:nvSpPr>
        <p:spPr>
          <a:xfrm>
            <a:off x="228600" y="1425727"/>
            <a:ext cx="8674619" cy="3157904"/>
          </a:xfrm>
        </p:spPr>
        <p:txBody>
          <a:bodyPr>
            <a:noAutofit/>
          </a:bodyPr>
          <a:lstStyle/>
          <a:p>
            <a:pPr>
              <a:spcAft>
                <a:spcPts val="600"/>
              </a:spcAft>
            </a:pPr>
            <a:r>
              <a:rPr lang="en-GB" sz="2000" dirty="0"/>
              <a:t>Governors are statutorily entitled to have access to certain specific documents:</a:t>
            </a:r>
          </a:p>
          <a:p>
            <a:pPr marL="396000" lvl="1" indent="-198900"/>
            <a:r>
              <a:rPr lang="en-GB" dirty="0"/>
              <a:t>board agendas and minutes</a:t>
            </a:r>
          </a:p>
          <a:p>
            <a:pPr marL="396000" lvl="1" indent="-198900"/>
            <a:r>
              <a:rPr lang="en-GB" dirty="0"/>
              <a:t>annual report and accounts, and any auditor’s reports on the accounts</a:t>
            </a:r>
          </a:p>
          <a:p>
            <a:pPr marL="396000" lvl="1" indent="-198900">
              <a:spcAft>
                <a:spcPts val="1200"/>
              </a:spcAft>
            </a:pPr>
            <a:r>
              <a:rPr lang="en-GB" dirty="0"/>
              <a:t>quality account</a:t>
            </a:r>
          </a:p>
          <a:p>
            <a:r>
              <a:rPr lang="en-GB" sz="2000" dirty="0"/>
              <a:t>These entitlements are set out in the Health and Social Care Act 2012</a:t>
            </a:r>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6</a:t>
            </a:fld>
            <a:endParaRPr lang="en-US"/>
          </a:p>
        </p:txBody>
      </p:sp>
      <p:pic>
        <p:nvPicPr>
          <p:cNvPr id="7" name="Picture 6">
            <a:extLst>
              <a:ext uri="{FF2B5EF4-FFF2-40B4-BE49-F238E27FC236}">
                <a16:creationId xmlns:a16="http://schemas.microsoft.com/office/drawing/2014/main" xmlns="" id="{E7304514-5424-41E7-BE7C-CAF2D08044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210884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5.2 Board reports</a:t>
            </a:r>
          </a:p>
        </p:txBody>
      </p:sp>
      <p:sp>
        <p:nvSpPr>
          <p:cNvPr id="3" name="Content Placeholder 2"/>
          <p:cNvSpPr>
            <a:spLocks noGrp="1"/>
          </p:cNvSpPr>
          <p:nvPr>
            <p:ph idx="1"/>
          </p:nvPr>
        </p:nvSpPr>
        <p:spPr>
          <a:xfrm>
            <a:off x="228600" y="1458383"/>
            <a:ext cx="8674619" cy="3157904"/>
          </a:xfrm>
        </p:spPr>
        <p:txBody>
          <a:bodyPr>
            <a:noAutofit/>
          </a:bodyPr>
          <a:lstStyle/>
          <a:p>
            <a:pPr marL="198900" lvl="0" indent="-198900">
              <a:lnSpc>
                <a:spcPct val="90000"/>
              </a:lnSpc>
              <a:spcAft>
                <a:spcPts val="1200"/>
              </a:spcAft>
            </a:pPr>
            <a:r>
              <a:rPr lang="en-GB" sz="2000" dirty="0"/>
              <a:t>There is no prescribed format for board agendas, reports or minutes, so layout and content will vary from trust to trust</a:t>
            </a:r>
          </a:p>
          <a:p>
            <a:pPr marL="198900" lvl="0" indent="-198900">
              <a:lnSpc>
                <a:spcPct val="90000"/>
              </a:lnSpc>
              <a:spcAft>
                <a:spcPts val="1200"/>
              </a:spcAft>
            </a:pPr>
            <a:r>
              <a:rPr lang="en-GB" sz="2000" dirty="0"/>
              <a:t>Reports often have a front sheet or executive summary to highlight what’s important about the more detailed content</a:t>
            </a:r>
          </a:p>
          <a:p>
            <a:pPr marL="198900" lvl="0" indent="-198900">
              <a:lnSpc>
                <a:spcPct val="90000"/>
              </a:lnSpc>
              <a:spcAft>
                <a:spcPts val="1200"/>
              </a:spcAft>
            </a:pPr>
            <a:r>
              <a:rPr lang="en-GB" sz="2000" dirty="0"/>
              <a:t>Reports are usually presented to the board by an executive director, but their team may have written or contributed to them</a:t>
            </a:r>
          </a:p>
          <a:p>
            <a:pPr marL="198900" lvl="0" indent="-198900">
              <a:lnSpc>
                <a:spcPct val="90000"/>
              </a:lnSpc>
              <a:spcAft>
                <a:spcPts val="1200"/>
              </a:spcAft>
            </a:pPr>
            <a:r>
              <a:rPr lang="en-GB" sz="2000" dirty="0"/>
              <a:t>Each report should conclude with a recommendation about what the board should do in response – this might be to note it or to agree a particular course of action </a:t>
            </a:r>
          </a:p>
          <a:p>
            <a:pPr lvl="0"/>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7</a:t>
            </a:fld>
            <a:endParaRPr lang="en-US"/>
          </a:p>
        </p:txBody>
      </p:sp>
      <p:pic>
        <p:nvPicPr>
          <p:cNvPr id="7" name="Picture 6">
            <a:extLst>
              <a:ext uri="{FF2B5EF4-FFF2-40B4-BE49-F238E27FC236}">
                <a16:creationId xmlns:a16="http://schemas.microsoft.com/office/drawing/2014/main" xmlns="" id="{27FC6E0C-0768-40B9-8EC3-9C7E1F59B3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023281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5.2 Board reports (</a:t>
            </a:r>
            <a:r>
              <a:rPr lang="en-US" sz="2800" dirty="0" err="1">
                <a:solidFill>
                  <a:srgbClr val="00633F"/>
                </a:solidFill>
              </a:rPr>
              <a:t>cont</a:t>
            </a:r>
            <a:r>
              <a:rPr lang="en-US" sz="2800" dirty="0">
                <a:solidFill>
                  <a:srgbClr val="00633F"/>
                </a:solidFill>
              </a:rPr>
              <a:t>)</a:t>
            </a:r>
          </a:p>
        </p:txBody>
      </p:sp>
      <p:sp>
        <p:nvSpPr>
          <p:cNvPr id="3" name="Content Placeholder 2"/>
          <p:cNvSpPr>
            <a:spLocks noGrp="1"/>
          </p:cNvSpPr>
          <p:nvPr>
            <p:ph idx="1"/>
          </p:nvPr>
        </p:nvSpPr>
        <p:spPr>
          <a:xfrm>
            <a:off x="228600" y="1458383"/>
            <a:ext cx="8674619" cy="3157904"/>
          </a:xfrm>
        </p:spPr>
        <p:txBody>
          <a:bodyPr>
            <a:noAutofit/>
          </a:bodyPr>
          <a:lstStyle/>
          <a:p>
            <a:pPr marL="0" lvl="0" indent="0">
              <a:lnSpc>
                <a:spcPct val="90000"/>
              </a:lnSpc>
              <a:buNone/>
            </a:pPr>
            <a:r>
              <a:rPr lang="en-GB" sz="2000" dirty="0"/>
              <a:t>Some subjects will come up on a monthly basis, others less frequently </a:t>
            </a:r>
            <a:br>
              <a:rPr lang="en-GB" sz="2000" dirty="0"/>
            </a:br>
            <a:r>
              <a:rPr lang="en-GB" sz="2000" dirty="0"/>
              <a:t>and some only annually</a:t>
            </a:r>
          </a:p>
          <a:p>
            <a:pPr lvl="0">
              <a:lnSpc>
                <a:spcPct val="90000"/>
              </a:lnSpc>
            </a:pPr>
            <a:endParaRPr lang="en-GB" sz="2000" dirty="0"/>
          </a:p>
          <a:p>
            <a:pPr marL="0" lvl="0" indent="0">
              <a:lnSpc>
                <a:spcPct val="90000"/>
              </a:lnSpc>
              <a:spcAft>
                <a:spcPts val="600"/>
              </a:spcAft>
              <a:buNone/>
            </a:pPr>
            <a:r>
              <a:rPr lang="en-GB" sz="2000" dirty="0"/>
              <a:t>Matters covered at most meetings will probably include:</a:t>
            </a:r>
          </a:p>
          <a:p>
            <a:pPr marL="198000" lvl="1" indent="-198000">
              <a:lnSpc>
                <a:spcPct val="90000"/>
              </a:lnSpc>
            </a:pPr>
            <a:r>
              <a:rPr lang="en-GB" dirty="0"/>
              <a:t>financial performance (report to NHSI) </a:t>
            </a:r>
          </a:p>
          <a:p>
            <a:pPr marL="198000" lvl="1" indent="-198000">
              <a:lnSpc>
                <a:spcPct val="90000"/>
              </a:lnSpc>
            </a:pPr>
            <a:r>
              <a:rPr lang="en-GB" dirty="0"/>
              <a:t>operational performance  </a:t>
            </a:r>
          </a:p>
          <a:p>
            <a:pPr marL="198000" lvl="1" indent="-198000">
              <a:lnSpc>
                <a:spcPct val="90000"/>
              </a:lnSpc>
            </a:pPr>
            <a:r>
              <a:rPr lang="en-GB" dirty="0"/>
              <a:t>quality performance</a:t>
            </a:r>
          </a:p>
          <a:p>
            <a:pPr marL="198000" lvl="1" indent="-198000">
              <a:lnSpc>
                <a:spcPct val="90000"/>
              </a:lnSpc>
            </a:pPr>
            <a:r>
              <a:rPr lang="en-GB" dirty="0"/>
              <a:t>risk management</a:t>
            </a:r>
          </a:p>
          <a:p>
            <a:pPr marL="198000" lvl="1" indent="-198000">
              <a:lnSpc>
                <a:spcPct val="90000"/>
              </a:lnSpc>
            </a:pPr>
            <a:r>
              <a:rPr lang="en-GB" dirty="0"/>
              <a:t>workforce issues  </a:t>
            </a:r>
          </a:p>
          <a:p>
            <a:pPr marL="198000" lvl="1" indent="-198000">
              <a:lnSpc>
                <a:spcPct val="90000"/>
              </a:lnSpc>
            </a:pPr>
            <a:r>
              <a:rPr lang="en-GB" dirty="0"/>
              <a:t>feedback from board committees</a:t>
            </a:r>
          </a:p>
          <a:p>
            <a:pPr lvl="0"/>
            <a:endParaRPr lang="en-GB" sz="2000" dirty="0"/>
          </a:p>
          <a:p>
            <a:pPr lvl="0"/>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8</a:t>
            </a:fld>
            <a:endParaRPr lang="en-US"/>
          </a:p>
        </p:txBody>
      </p:sp>
      <p:pic>
        <p:nvPicPr>
          <p:cNvPr id="7" name="Picture 6">
            <a:extLst>
              <a:ext uri="{FF2B5EF4-FFF2-40B4-BE49-F238E27FC236}">
                <a16:creationId xmlns:a16="http://schemas.microsoft.com/office/drawing/2014/main" xmlns="" id="{87A65183-2AC6-4EDF-A661-E375E7C042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1761618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74" y="779277"/>
            <a:ext cx="8674619" cy="379362"/>
          </a:xfrm>
        </p:spPr>
        <p:txBody>
          <a:bodyPr>
            <a:noAutofit/>
          </a:bodyPr>
          <a:lstStyle/>
          <a:p>
            <a:r>
              <a:rPr lang="en-US" sz="2800" dirty="0">
                <a:solidFill>
                  <a:srgbClr val="00633F"/>
                </a:solidFill>
              </a:rPr>
              <a:t>5.2 Board reports (</a:t>
            </a:r>
            <a:r>
              <a:rPr lang="en-US" sz="2800" dirty="0" err="1">
                <a:solidFill>
                  <a:srgbClr val="00633F"/>
                </a:solidFill>
              </a:rPr>
              <a:t>cont</a:t>
            </a:r>
            <a:r>
              <a:rPr lang="en-US" sz="2800" dirty="0">
                <a:solidFill>
                  <a:srgbClr val="00633F"/>
                </a:solidFill>
              </a:rPr>
              <a:t>)</a:t>
            </a:r>
          </a:p>
        </p:txBody>
      </p:sp>
      <p:sp>
        <p:nvSpPr>
          <p:cNvPr id="3" name="Content Placeholder 2"/>
          <p:cNvSpPr>
            <a:spLocks noGrp="1"/>
          </p:cNvSpPr>
          <p:nvPr>
            <p:ph idx="1"/>
          </p:nvPr>
        </p:nvSpPr>
        <p:spPr>
          <a:xfrm>
            <a:off x="228600" y="1458383"/>
            <a:ext cx="8674619" cy="3157904"/>
          </a:xfrm>
        </p:spPr>
        <p:txBody>
          <a:bodyPr>
            <a:noAutofit/>
          </a:bodyPr>
          <a:lstStyle/>
          <a:p>
            <a:pPr marL="0" indent="0">
              <a:lnSpc>
                <a:spcPct val="90000"/>
              </a:lnSpc>
              <a:spcAft>
                <a:spcPts val="900"/>
              </a:spcAft>
              <a:buNone/>
            </a:pPr>
            <a:r>
              <a:rPr lang="en-GB" sz="2000" dirty="0"/>
              <a:t>Certain subjects only need to be covered on a quarterly basis.  </a:t>
            </a:r>
            <a:br>
              <a:rPr lang="en-GB" sz="2000" dirty="0"/>
            </a:br>
            <a:r>
              <a:rPr lang="en-GB" sz="2000" dirty="0"/>
              <a:t>These are likely to include:</a:t>
            </a:r>
          </a:p>
          <a:p>
            <a:pPr marL="198000" lvl="1" indent="-198000">
              <a:lnSpc>
                <a:spcPct val="90000"/>
              </a:lnSpc>
              <a:spcAft>
                <a:spcPts val="300"/>
              </a:spcAft>
            </a:pPr>
            <a:r>
              <a:rPr lang="en-GB" dirty="0"/>
              <a:t>performance against CQUINs and other targets measured on a quarterly basis</a:t>
            </a:r>
          </a:p>
          <a:p>
            <a:pPr marL="198000" lvl="1" indent="-198000">
              <a:lnSpc>
                <a:spcPct val="90000"/>
              </a:lnSpc>
              <a:spcAft>
                <a:spcPts val="300"/>
              </a:spcAft>
            </a:pPr>
            <a:r>
              <a:rPr lang="en-GB" dirty="0"/>
              <a:t>compliance with regulatory frameworks, such as the Care Quality Commission’s standards of quality and safety</a:t>
            </a:r>
          </a:p>
          <a:p>
            <a:pPr marL="198000" lvl="1" indent="-198000">
              <a:lnSpc>
                <a:spcPct val="90000"/>
              </a:lnSpc>
              <a:spcAft>
                <a:spcPts val="300"/>
              </a:spcAft>
            </a:pPr>
            <a:r>
              <a:rPr lang="en-GB" dirty="0"/>
              <a:t>the outcome of the trust’s quarterly declaration to NHSI about its financial and operational performance</a:t>
            </a:r>
          </a:p>
          <a:p>
            <a:pPr marL="198000" lvl="1" indent="-198000">
              <a:lnSpc>
                <a:spcPct val="90000"/>
              </a:lnSpc>
              <a:spcAft>
                <a:spcPts val="300"/>
              </a:spcAft>
            </a:pPr>
            <a:r>
              <a:rPr lang="en-GB" dirty="0"/>
              <a:t>performance against the trust’s strategic objectives and updates to the associated Board Assurance Framework</a:t>
            </a:r>
          </a:p>
          <a:p>
            <a:pPr marL="0" lvl="0" indent="0">
              <a:buNone/>
            </a:pPr>
            <a:endParaRPr lang="en-GB" sz="2000" dirty="0"/>
          </a:p>
        </p:txBody>
      </p:sp>
      <p:cxnSp>
        <p:nvCxnSpPr>
          <p:cNvPr id="6" name="Straight Connector 5"/>
          <p:cNvCxnSpPr/>
          <p:nvPr/>
        </p:nvCxnSpPr>
        <p:spPr>
          <a:xfrm>
            <a:off x="228600" y="1299938"/>
            <a:ext cx="8686800" cy="1191"/>
          </a:xfrm>
          <a:prstGeom prst="line">
            <a:avLst/>
          </a:prstGeom>
          <a:ln w="1270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4C4AFE59-3830-674D-8C76-C2A107404CE7}" type="slidenum">
              <a:rPr lang="en-US" smtClean="0"/>
              <a:pPr/>
              <a:t>9</a:t>
            </a:fld>
            <a:endParaRPr lang="en-US"/>
          </a:p>
        </p:txBody>
      </p:sp>
      <p:pic>
        <p:nvPicPr>
          <p:cNvPr id="7" name="Picture 6">
            <a:extLst>
              <a:ext uri="{FF2B5EF4-FFF2-40B4-BE49-F238E27FC236}">
                <a16:creationId xmlns:a16="http://schemas.microsoft.com/office/drawing/2014/main" xmlns="" id="{C8077BEF-E84F-4236-A497-2DFF95E993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6466" y="200961"/>
            <a:ext cx="2658934" cy="395516"/>
          </a:xfrm>
          <a:prstGeom prst="rect">
            <a:avLst/>
          </a:prstGeom>
        </p:spPr>
      </p:pic>
    </p:spTree>
    <p:extLst>
      <p:ext uri="{BB962C8B-B14F-4D97-AF65-F5344CB8AC3E}">
        <p14:creationId xmlns:p14="http://schemas.microsoft.com/office/powerpoint/2010/main" val="3401472143"/>
      </p:ext>
    </p:extLst>
  </p:cSld>
  <p:clrMapOvr>
    <a:masterClrMapping/>
  </p:clrMapOvr>
</p:sld>
</file>

<file path=ppt/theme/theme1.xml><?xml version="1.0" encoding="utf-8"?>
<a:theme xmlns:a="http://schemas.openxmlformats.org/drawingml/2006/main" name="NHSP theme 1a">
  <a:themeElements>
    <a:clrScheme name="Custom 8">
      <a:dk1>
        <a:srgbClr val="000000"/>
      </a:dk1>
      <a:lt1>
        <a:srgbClr val="FFFFFF"/>
      </a:lt1>
      <a:dk2>
        <a:srgbClr val="3E505A"/>
      </a:dk2>
      <a:lt2>
        <a:srgbClr val="CED8DD"/>
      </a:lt2>
      <a:accent1>
        <a:srgbClr val="F0532D"/>
      </a:accent1>
      <a:accent2>
        <a:srgbClr val="29398F"/>
      </a:accent2>
      <a:accent3>
        <a:srgbClr val="C00848"/>
      </a:accent3>
      <a:accent4>
        <a:srgbClr val="F79131"/>
      </a:accent4>
      <a:accent5>
        <a:srgbClr val="00A89C"/>
      </a:accent5>
      <a:accent6>
        <a:srgbClr val="00633F"/>
      </a:accent6>
      <a:hlink>
        <a:srgbClr val="F79131"/>
      </a:hlink>
      <a:folHlink>
        <a:srgbClr val="9DA6A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NHSP theme 1a.thmx</Template>
  <TotalTime>1235</TotalTime>
  <Words>2600</Words>
  <Application>Microsoft Office PowerPoint</Application>
  <PresentationFormat>On-screen Show (16:9)</PresentationFormat>
  <Paragraphs>321</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NHSP theme 1a</vt:lpstr>
      <vt:lpstr>PowerPoint Presentation</vt:lpstr>
      <vt:lpstr>Toolkit overview</vt:lpstr>
      <vt:lpstr>Objectives</vt:lpstr>
      <vt:lpstr>Contents</vt:lpstr>
      <vt:lpstr>5.1 Overview</vt:lpstr>
      <vt:lpstr>5.1 Overview (cont)</vt:lpstr>
      <vt:lpstr>5.2 Board reports</vt:lpstr>
      <vt:lpstr>5.2 Board reports (cont)</vt:lpstr>
      <vt:lpstr>5.2 Board reports (cont)</vt:lpstr>
      <vt:lpstr>5.2 Board reports (cont)</vt:lpstr>
      <vt:lpstr>5.2 Board committee reports</vt:lpstr>
      <vt:lpstr>5.2 Public/private reports</vt:lpstr>
      <vt:lpstr>5.2 Publishing reports</vt:lpstr>
      <vt:lpstr>5.2 Publishing reports (cont)</vt:lpstr>
      <vt:lpstr>5.3 Annual report and accounts</vt:lpstr>
      <vt:lpstr>5.3 Annual report and accounts (cont)</vt:lpstr>
      <vt:lpstr>5.3 Annual report and accounts (cont)</vt:lpstr>
      <vt:lpstr>5.4 Quality account</vt:lpstr>
      <vt:lpstr>5.4 Quality account</vt:lpstr>
      <vt:lpstr>5.5 Forward plan - annual plan - operational plan</vt:lpstr>
      <vt:lpstr>5.6 Other information</vt:lpstr>
      <vt:lpstr>5.6 Other information</vt:lpstr>
      <vt:lpstr>5.6 Other information</vt:lpstr>
      <vt:lpstr>5.6 Other information</vt:lpstr>
      <vt:lpstr>5.6 Other information</vt:lpstr>
      <vt:lpstr>5.7 Information governance</vt:lpstr>
      <vt:lpstr>5.7 Information governance</vt:lpstr>
      <vt:lpstr>5.8 Data quality</vt:lpstr>
      <vt:lpstr>5.9 Using information effectively</vt:lpstr>
      <vt:lpstr>5.9 Using information effectively</vt:lpstr>
      <vt:lpstr>Reflection questions</vt:lpstr>
    </vt:vector>
  </TitlesOfParts>
  <Company>Jimage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Edwin Magombe</dc:creator>
  <cp:lastModifiedBy>Jake Lashbrook Admin</cp:lastModifiedBy>
  <cp:revision>171</cp:revision>
  <dcterms:created xsi:type="dcterms:W3CDTF">2014-12-03T15:59:55Z</dcterms:created>
  <dcterms:modified xsi:type="dcterms:W3CDTF">2020-03-09T14:42:03Z</dcterms:modified>
</cp:coreProperties>
</file>