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  <p:sldMasterId id="2147483678" r:id="rId6"/>
  </p:sldMasterIdLst>
  <p:notesMasterIdLst>
    <p:notesMasterId r:id="rId12"/>
  </p:notesMasterIdLst>
  <p:sldIdLst>
    <p:sldId id="262" r:id="rId7"/>
    <p:sldId id="296" r:id="rId8"/>
    <p:sldId id="298" r:id="rId9"/>
    <p:sldId id="300" r:id="rId10"/>
    <p:sldId id="301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lay, David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D49D2-7F3F-49D8-87C3-5D48DB3BBBB0}" v="1" dt="2020-10-14T18:38:17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7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'DOHERTY, Moya (ROYAL UNITED HOSPITALS BATH NHS FOUNDATION TRUST)" userId="S::moya.o'doherty@nhs.net::717d9553-6a46-49b5-af3d-5f4ed3a6d6b4" providerId="AD" clId="Web-{C8BD49D2-7F3F-49D8-87C3-5D48DB3BBBB0}"/>
    <pc:docChg chg="delSld">
      <pc:chgData name="O'DOHERTY, Moya (ROYAL UNITED HOSPITALS BATH NHS FOUNDATION TRUST)" userId="S::moya.o'doherty@nhs.net::717d9553-6a46-49b5-af3d-5f4ed3a6d6b4" providerId="AD" clId="Web-{C8BD49D2-7F3F-49D8-87C3-5D48DB3BBBB0}" dt="2020-10-14T18:38:17.951" v="0"/>
      <pc:docMkLst>
        <pc:docMk/>
      </pc:docMkLst>
      <pc:sldChg chg="del">
        <pc:chgData name="O'DOHERTY, Moya (ROYAL UNITED HOSPITALS BATH NHS FOUNDATION TRUST)" userId="S::moya.o'doherty@nhs.net::717d9553-6a46-49b5-af3d-5f4ed3a6d6b4" providerId="AD" clId="Web-{C8BD49D2-7F3F-49D8-87C3-5D48DB3BBBB0}" dt="2020-10-14T18:38:17.951" v="0"/>
        <pc:sldMkLst>
          <pc:docMk/>
          <pc:sldMk cId="1565201119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1B93-7E31-42BB-980B-78AC063FFA0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16346-5F52-416D-8F59-47608C9E8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00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DE58A-B16A-4956-A1BB-3757C0A65B7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19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W/c 14</a:t>
            </a:r>
            <a:r>
              <a:rPr lang="en-GB" baseline="30000" dirty="0"/>
              <a:t>th</a:t>
            </a:r>
            <a:r>
              <a:rPr lang="en-GB" dirty="0"/>
              <a:t> May review revealed though Dev’s were getting on really well. Change were a bottle neck.</a:t>
            </a:r>
            <a:r>
              <a:rPr lang="en-GB" baseline="0" dirty="0"/>
              <a:t> Any call that could be finished without change input logged back to Dev’s to complete.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6346-5F52-416D-8F59-47608C9E8F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4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1634711"/>
            <a:ext cx="3291847" cy="3035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7" y="3902427"/>
            <a:ext cx="1897384" cy="1888240"/>
          </a:xfrm>
          <a:prstGeom prst="rect">
            <a:avLst/>
          </a:prstGeom>
        </p:spPr>
      </p:pic>
      <p:sp>
        <p:nvSpPr>
          <p:cNvPr id="15" name="Freeform 5"/>
          <p:cNvSpPr>
            <a:spLocks/>
          </p:cNvSpPr>
          <p:nvPr userDrawn="1"/>
        </p:nvSpPr>
        <p:spPr bwMode="auto">
          <a:xfrm>
            <a:off x="0" y="0"/>
            <a:ext cx="9144000" cy="3060700"/>
          </a:xfrm>
          <a:custGeom>
            <a:avLst/>
            <a:gdLst>
              <a:gd name="T0" fmla="*/ 9599 w 9599"/>
              <a:gd name="T1" fmla="*/ 3199 h 3199"/>
              <a:gd name="T2" fmla="*/ 9599 w 9599"/>
              <a:gd name="T3" fmla="*/ 3199 h 3199"/>
              <a:gd name="T4" fmla="*/ 9599 w 9599"/>
              <a:gd name="T5" fmla="*/ 0 h 3199"/>
              <a:gd name="T6" fmla="*/ 0 w 9599"/>
              <a:gd name="T7" fmla="*/ 0 h 3199"/>
              <a:gd name="T8" fmla="*/ 0 w 9599"/>
              <a:gd name="T9" fmla="*/ 1309 h 3199"/>
              <a:gd name="T10" fmla="*/ 7710 w 9599"/>
              <a:gd name="T11" fmla="*/ 1309 h 3199"/>
              <a:gd name="T12" fmla="*/ 9599 w 9599"/>
              <a:gd name="T13" fmla="*/ 3199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3199">
                <a:moveTo>
                  <a:pt x="9599" y="3199"/>
                </a:moveTo>
                <a:lnTo>
                  <a:pt x="9599" y="3199"/>
                </a:lnTo>
                <a:lnTo>
                  <a:pt x="9599" y="0"/>
                </a:lnTo>
                <a:lnTo>
                  <a:pt x="0" y="0"/>
                </a:lnTo>
                <a:lnTo>
                  <a:pt x="0" y="1309"/>
                </a:lnTo>
                <a:lnTo>
                  <a:pt x="7710" y="1309"/>
                </a:lnTo>
                <a:cubicBezTo>
                  <a:pt x="9599" y="1309"/>
                  <a:pt x="9599" y="3199"/>
                  <a:pt x="9599" y="319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42" y="205899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42" y="333702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95740" y="6515544"/>
            <a:ext cx="1599709" cy="22313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52752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4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4542" y="219234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4542" y="347037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0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0F06-94AC-4078-B043-B8F1043EEABC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9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756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883C-F27E-4F86-BF20-6692B6AC78C7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8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5EB2-5ECA-456F-AD23-AFDB4537AECE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0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2D36-BE7E-48F9-A1F6-1EDAAEF213B8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5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67D7-E322-4939-BDCD-829F7D69640C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5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7D6E-A399-44B6-8E46-6FD9E8701BEF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1634711"/>
            <a:ext cx="3291847" cy="3035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7" y="3902427"/>
            <a:ext cx="1897384" cy="1888240"/>
          </a:xfrm>
          <a:prstGeom prst="rect">
            <a:avLst/>
          </a:prstGeom>
        </p:spPr>
      </p:pic>
      <p:sp>
        <p:nvSpPr>
          <p:cNvPr id="15" name="Freeform 5"/>
          <p:cNvSpPr>
            <a:spLocks/>
          </p:cNvSpPr>
          <p:nvPr userDrawn="1"/>
        </p:nvSpPr>
        <p:spPr bwMode="auto">
          <a:xfrm>
            <a:off x="0" y="0"/>
            <a:ext cx="9144000" cy="3060700"/>
          </a:xfrm>
          <a:custGeom>
            <a:avLst/>
            <a:gdLst>
              <a:gd name="T0" fmla="*/ 9599 w 9599"/>
              <a:gd name="T1" fmla="*/ 3199 h 3199"/>
              <a:gd name="T2" fmla="*/ 9599 w 9599"/>
              <a:gd name="T3" fmla="*/ 3199 h 3199"/>
              <a:gd name="T4" fmla="*/ 9599 w 9599"/>
              <a:gd name="T5" fmla="*/ 0 h 3199"/>
              <a:gd name="T6" fmla="*/ 0 w 9599"/>
              <a:gd name="T7" fmla="*/ 0 h 3199"/>
              <a:gd name="T8" fmla="*/ 0 w 9599"/>
              <a:gd name="T9" fmla="*/ 1309 h 3199"/>
              <a:gd name="T10" fmla="*/ 7710 w 9599"/>
              <a:gd name="T11" fmla="*/ 1309 h 3199"/>
              <a:gd name="T12" fmla="*/ 9599 w 9599"/>
              <a:gd name="T13" fmla="*/ 3199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3199">
                <a:moveTo>
                  <a:pt x="9599" y="3199"/>
                </a:moveTo>
                <a:lnTo>
                  <a:pt x="9599" y="3199"/>
                </a:lnTo>
                <a:lnTo>
                  <a:pt x="9599" y="0"/>
                </a:lnTo>
                <a:lnTo>
                  <a:pt x="0" y="0"/>
                </a:lnTo>
                <a:lnTo>
                  <a:pt x="0" y="1309"/>
                </a:lnTo>
                <a:lnTo>
                  <a:pt x="7710" y="1309"/>
                </a:lnTo>
                <a:cubicBezTo>
                  <a:pt x="9599" y="1309"/>
                  <a:pt x="9599" y="3199"/>
                  <a:pt x="9599" y="319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42" y="205899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42" y="333702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95740" y="6515544"/>
            <a:ext cx="1599709" cy="22313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52752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5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4542" y="219234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4542" y="347037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0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0F06-94AC-4078-B043-B8F1043EEABC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14542" y="219234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14542" y="347037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0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756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883C-F27E-4F86-BF20-6692B6AC78C7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5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5EB2-5ECA-456F-AD23-AFDB4537AECE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0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2D36-BE7E-48F9-A1F6-1EDAAEF213B8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67D7-E322-4939-BDCD-829F7D69640C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7D6E-A399-44B6-8E46-6FD9E8701BEF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60F06-94AC-4078-B043-B8F1043EEABC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7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756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883C-F27E-4F86-BF20-6692B6AC78C7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2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5EB2-5ECA-456F-AD23-AFDB4537AECE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1864075"/>
            <a:ext cx="7560000" cy="261610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7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Add intro copy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676527"/>
            <a:ext cx="3600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2000" y="1264947"/>
            <a:ext cx="7560000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2D36-BE7E-48F9-A1F6-1EDAAEF213B8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752000" y="2394000"/>
            <a:ext cx="3600000" cy="38825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0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67D7-E322-4939-BDCD-829F7D69640C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7D6E-A399-44B6-8E46-6FD9E8701BEF}" type="datetime1">
              <a:rPr lang="en-GB" smtClean="0">
                <a:solidFill>
                  <a:srgbClr val="005EB8"/>
                </a:solidFill>
              </a:rPr>
              <a:pPr/>
              <a:t>20/04/2021</a:t>
            </a:fld>
            <a:endParaRPr lang="en-GB">
              <a:solidFill>
                <a:srgbClr val="005E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BF506-92DF-494B-8E4C-F6328687F76C}" type="slidenum">
              <a:rPr lang="en-GB" smtClean="0">
                <a:solidFill>
                  <a:srgbClr val="005EB8"/>
                </a:solidFill>
              </a:rPr>
              <a:pPr/>
              <a:t>‹#›</a:t>
            </a:fld>
            <a:endParaRPr lang="en-GB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0" y="1634711"/>
            <a:ext cx="3291847" cy="3035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7" y="3902427"/>
            <a:ext cx="1897384" cy="1888240"/>
          </a:xfrm>
          <a:prstGeom prst="rect">
            <a:avLst/>
          </a:prstGeom>
        </p:spPr>
      </p:pic>
      <p:sp>
        <p:nvSpPr>
          <p:cNvPr id="15" name="Freeform 5"/>
          <p:cNvSpPr>
            <a:spLocks/>
          </p:cNvSpPr>
          <p:nvPr userDrawn="1"/>
        </p:nvSpPr>
        <p:spPr bwMode="auto">
          <a:xfrm>
            <a:off x="0" y="0"/>
            <a:ext cx="9144000" cy="3060700"/>
          </a:xfrm>
          <a:custGeom>
            <a:avLst/>
            <a:gdLst>
              <a:gd name="T0" fmla="*/ 9599 w 9599"/>
              <a:gd name="T1" fmla="*/ 3199 h 3199"/>
              <a:gd name="T2" fmla="*/ 9599 w 9599"/>
              <a:gd name="T3" fmla="*/ 3199 h 3199"/>
              <a:gd name="T4" fmla="*/ 9599 w 9599"/>
              <a:gd name="T5" fmla="*/ 0 h 3199"/>
              <a:gd name="T6" fmla="*/ 0 w 9599"/>
              <a:gd name="T7" fmla="*/ 0 h 3199"/>
              <a:gd name="T8" fmla="*/ 0 w 9599"/>
              <a:gd name="T9" fmla="*/ 1309 h 3199"/>
              <a:gd name="T10" fmla="*/ 7710 w 9599"/>
              <a:gd name="T11" fmla="*/ 1309 h 3199"/>
              <a:gd name="T12" fmla="*/ 9599 w 9599"/>
              <a:gd name="T13" fmla="*/ 3199 h 3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3199">
                <a:moveTo>
                  <a:pt x="9599" y="3199"/>
                </a:moveTo>
                <a:lnTo>
                  <a:pt x="9599" y="3199"/>
                </a:lnTo>
                <a:lnTo>
                  <a:pt x="9599" y="0"/>
                </a:lnTo>
                <a:lnTo>
                  <a:pt x="0" y="0"/>
                </a:lnTo>
                <a:lnTo>
                  <a:pt x="0" y="1309"/>
                </a:lnTo>
                <a:lnTo>
                  <a:pt x="7710" y="1309"/>
                </a:lnTo>
                <a:cubicBezTo>
                  <a:pt x="9599" y="1309"/>
                  <a:pt x="9599" y="3199"/>
                  <a:pt x="9599" y="3199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42" y="2058994"/>
            <a:ext cx="2752722" cy="775597"/>
          </a:xfrm>
        </p:spPr>
        <p:txBody>
          <a:bodyPr anchor="t" anchorCtr="0"/>
          <a:lstStyle>
            <a:lvl1pPr algn="l">
              <a:lnSpc>
                <a:spcPct val="84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42" y="3337026"/>
            <a:ext cx="2754000" cy="261610"/>
          </a:xfr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600" y="6400800"/>
            <a:ext cx="5486400" cy="4572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095740" y="6515544"/>
            <a:ext cx="1599709" cy="22313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27216"/>
          <a:stretch/>
        </p:blipFill>
        <p:spPr>
          <a:xfrm>
            <a:off x="4826977" y="52752"/>
            <a:ext cx="4317023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1264947"/>
            <a:ext cx="7560000" cy="3323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676527"/>
            <a:ext cx="756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00" y="6467608"/>
            <a:ext cx="22572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D0C6A39E-E1FE-4E63-BE34-9393543A9356}" type="datetime1">
              <a:rPr lang="en-GB" smtClean="0">
                <a:solidFill>
                  <a:srgbClr val="005EB8"/>
                </a:solidFill>
              </a:rPr>
              <a:pPr defTabSz="457200"/>
              <a:t>20/04/2021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0"/>
            <a:ext cx="8229600" cy="61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7608"/>
            <a:ext cx="3348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FE7BF506-92DF-494B-8E4C-F6328687F76C}" type="slidenum">
              <a:rPr lang="en-GB" smtClean="0">
                <a:solidFill>
                  <a:srgbClr val="005EB8"/>
                </a:solidFill>
              </a:rPr>
              <a:pPr defTabSz="457200"/>
              <a:t>‹#›</a:t>
            </a:fld>
            <a:endParaRPr lang="en-GB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1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00000"/>
        </a:lnSpc>
        <a:spcBef>
          <a:spcPts val="1800"/>
        </a:spcBef>
        <a:buSzPct val="150000"/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7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1264947"/>
            <a:ext cx="7560000" cy="3323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676527"/>
            <a:ext cx="756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00" y="6467608"/>
            <a:ext cx="22572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D0C6A39E-E1FE-4E63-BE34-9393543A9356}" type="datetime1">
              <a:rPr lang="en-GB" smtClean="0">
                <a:solidFill>
                  <a:srgbClr val="005EB8"/>
                </a:solidFill>
              </a:rPr>
              <a:pPr defTabSz="457200"/>
              <a:t>20/04/2021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0"/>
            <a:ext cx="8229600" cy="61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GB">
                <a:solidFill>
                  <a:prstClr val="white"/>
                </a:solidFill>
              </a:rPr>
              <a:t>Use Header &amp; Footer to insert title here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7608"/>
            <a:ext cx="3348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FE7BF506-92DF-494B-8E4C-F6328687F76C}" type="slidenum">
              <a:rPr lang="en-GB" smtClean="0">
                <a:solidFill>
                  <a:srgbClr val="005EB8"/>
                </a:solidFill>
              </a:rPr>
              <a:pPr defTabSz="457200"/>
              <a:t>‹#›</a:t>
            </a:fld>
            <a:endParaRPr lang="en-GB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6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00000"/>
        </a:lnSpc>
        <a:spcBef>
          <a:spcPts val="1800"/>
        </a:spcBef>
        <a:buSzPct val="150000"/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7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1264947"/>
            <a:ext cx="7560000" cy="3323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2676527"/>
            <a:ext cx="756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00" y="6467608"/>
            <a:ext cx="22572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D0C6A39E-E1FE-4E63-BE34-9393543A9356}" type="datetime1">
              <a:rPr lang="en-GB" smtClean="0">
                <a:solidFill>
                  <a:srgbClr val="005EB8"/>
                </a:solidFill>
              </a:rPr>
              <a:pPr defTabSz="457200"/>
              <a:t>20/04/2021</a:t>
            </a:fld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0"/>
            <a:ext cx="8229600" cy="619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50" cap="all" baseline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GB" dirty="0">
                <a:solidFill>
                  <a:prstClr val="white"/>
                </a:solidFill>
              </a:rPr>
              <a:t>Use Header &amp; Footer to insert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67608"/>
            <a:ext cx="3348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accent1"/>
                </a:solidFill>
              </a:defRPr>
            </a:lvl1pPr>
          </a:lstStyle>
          <a:p>
            <a:pPr defTabSz="457200"/>
            <a:fld id="{FE7BF506-92DF-494B-8E4C-F6328687F76C}" type="slidenum">
              <a:rPr lang="en-GB" smtClean="0">
                <a:solidFill>
                  <a:srgbClr val="005EB8"/>
                </a:solidFill>
              </a:rPr>
              <a:pPr defTabSz="457200"/>
              <a:t>‹#›</a:t>
            </a:fld>
            <a:endParaRPr lang="en-GB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6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00000"/>
        </a:lnSpc>
        <a:spcBef>
          <a:spcPts val="1800"/>
        </a:spcBef>
        <a:buSzPct val="150000"/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7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86" y="2195181"/>
            <a:ext cx="2752722" cy="1163395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Digital Literacy Training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07545" y="6511636"/>
            <a:ext cx="245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56364" y="6515544"/>
            <a:ext cx="4539085" cy="342456"/>
          </a:xfrm>
        </p:spPr>
        <p:txBody>
          <a:bodyPr>
            <a:normAutofit/>
          </a:bodyPr>
          <a:lstStyle/>
          <a:p>
            <a:r>
              <a:rPr lang="en-GB" sz="1200" dirty="0" smtClean="0"/>
              <a:t>Jo Miller, Chief Nursing Information Officer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49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80" y="842195"/>
            <a:ext cx="7560000" cy="332399"/>
          </a:xfrm>
        </p:spPr>
        <p:txBody>
          <a:bodyPr/>
          <a:lstStyle/>
          <a:p>
            <a:r>
              <a:rPr lang="en-GB" dirty="0" smtClean="0"/>
              <a:t>Programme Summary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16632"/>
            <a:ext cx="414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Digital Literacy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23528" y="1700808"/>
            <a:ext cx="8028472" cy="457571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Digital Literacy Trainer commenced in January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Currently working on seven wards: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To date 251 staff have received and completed their surveys to access their level of competency.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/>
          </a:p>
          <a:p>
            <a:pPr lvl="1" indent="0">
              <a:buNone/>
            </a:pPr>
            <a:endParaRPr lang="en-GB" sz="1100" dirty="0" smtClean="0"/>
          </a:p>
          <a:p>
            <a:pPr lvl="1" indent="0">
              <a:buNone/>
            </a:pP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19" y="2446552"/>
            <a:ext cx="6503183" cy="17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Skills Assessment Matrix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Digital Literacy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13" y="1844824"/>
            <a:ext cx="8683882" cy="44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Ward Summary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Digital Literacy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04880"/>
              </p:ext>
            </p:extLst>
          </p:nvPr>
        </p:nvGraphicFramePr>
        <p:xfrm>
          <a:off x="457199" y="2204863"/>
          <a:ext cx="764381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954">
                  <a:extLst>
                    <a:ext uri="{9D8B030D-6E8A-4147-A177-3AD203B41FA5}">
                      <a16:colId xmlns:a16="http://schemas.microsoft.com/office/drawing/2014/main" val="1261556603"/>
                    </a:ext>
                  </a:extLst>
                </a:gridCol>
                <a:gridCol w="1910954">
                  <a:extLst>
                    <a:ext uri="{9D8B030D-6E8A-4147-A177-3AD203B41FA5}">
                      <a16:colId xmlns:a16="http://schemas.microsoft.com/office/drawing/2014/main" val="312731932"/>
                    </a:ext>
                  </a:extLst>
                </a:gridCol>
                <a:gridCol w="1910954">
                  <a:extLst>
                    <a:ext uri="{9D8B030D-6E8A-4147-A177-3AD203B41FA5}">
                      <a16:colId xmlns:a16="http://schemas.microsoft.com/office/drawing/2014/main" val="3526664403"/>
                    </a:ext>
                  </a:extLst>
                </a:gridCol>
                <a:gridCol w="1910954">
                  <a:extLst>
                    <a:ext uri="{9D8B030D-6E8A-4147-A177-3AD203B41FA5}">
                      <a16:colId xmlns:a16="http://schemas.microsoft.com/office/drawing/2014/main" val="2156331154"/>
                    </a:ext>
                  </a:extLst>
                </a:gridCol>
              </a:tblGrid>
              <a:tr h="890397">
                <a:tc>
                  <a:txBody>
                    <a:bodyPr/>
                    <a:lstStyle/>
                    <a:p>
                      <a:r>
                        <a:rPr lang="en-GB" dirty="0" smtClean="0"/>
                        <a:t>Level 3 </a:t>
                      </a:r>
                    </a:p>
                    <a:p>
                      <a:r>
                        <a:rPr lang="en-GB" sz="1200" dirty="0" smtClean="0"/>
                        <a:t>( no input required)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Level 2 </a:t>
                      </a:r>
                    </a:p>
                    <a:p>
                      <a:r>
                        <a:rPr lang="en-GB" sz="1200" dirty="0" smtClean="0"/>
                        <a:t>( recommended level)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Level 1</a:t>
                      </a:r>
                    </a:p>
                    <a:p>
                      <a:r>
                        <a:rPr lang="en-GB" sz="1200" dirty="0" smtClean="0"/>
                        <a:t>( Provided with three x one hour sessions and referred to Digital Skills eLearning)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Level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( Provided with three x one hour sessions and referred to Digital Skills eLearning)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603214"/>
                  </a:ext>
                </a:extLst>
              </a:tr>
              <a:tr h="356159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r>
                        <a:rPr lang="en-GB" baseline="0" dirty="0" smtClean="0"/>
                        <a:t> RNs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63</a:t>
                      </a:r>
                      <a:r>
                        <a:rPr lang="en-GB" baseline="0" dirty="0" smtClean="0"/>
                        <a:t> RN’s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RN’s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507101"/>
                  </a:ext>
                </a:extLst>
              </a:tr>
              <a:tr h="356159">
                <a:tc>
                  <a:txBody>
                    <a:bodyPr/>
                    <a:lstStyle/>
                    <a:p>
                      <a:r>
                        <a:rPr lang="en-GB" dirty="0" smtClean="0"/>
                        <a:t>1 HCA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125 HCA’s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 HCA’s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 HCA’s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771076"/>
                  </a:ext>
                </a:extLst>
              </a:tr>
              <a:tr h="356159">
                <a:tc>
                  <a:txBody>
                    <a:bodyPr/>
                    <a:lstStyle/>
                    <a:p>
                      <a:r>
                        <a:rPr lang="en-GB" dirty="0" smtClean="0"/>
                        <a:t>1A&amp;C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 A&amp;C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A&amp;C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212333"/>
                  </a:ext>
                </a:extLst>
              </a:tr>
              <a:tr h="3561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71158"/>
                  </a:ext>
                </a:extLst>
              </a:tr>
              <a:tr h="35615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936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Digital Literacy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920880" cy="410445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/>
              <a:t>Advantages</a:t>
            </a:r>
          </a:p>
          <a:p>
            <a:pPr marL="609750" lvl="1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More </a:t>
            </a:r>
            <a:r>
              <a:rPr lang="en-GB" sz="1400" dirty="0"/>
              <a:t>familiar with the use of the </a:t>
            </a:r>
            <a:r>
              <a:rPr lang="en-GB" sz="1400" dirty="0" smtClean="0"/>
              <a:t>keyboard</a:t>
            </a:r>
          </a:p>
          <a:p>
            <a:pPr marL="609750" lvl="1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Excellent </a:t>
            </a:r>
            <a:r>
              <a:rPr lang="en-GB" sz="1400" dirty="0"/>
              <a:t>training session very helpful and useful, lots </a:t>
            </a:r>
            <a:r>
              <a:rPr lang="en-GB" sz="1400" dirty="0" smtClean="0"/>
              <a:t>covered</a:t>
            </a:r>
          </a:p>
          <a:p>
            <a:pPr marL="609750" lvl="1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It </a:t>
            </a:r>
            <a:r>
              <a:rPr lang="en-GB" sz="1400" dirty="0"/>
              <a:t>was so helpful to refresh my knowledge and to learn some basic short cuts</a:t>
            </a:r>
            <a:r>
              <a:rPr lang="en-GB" sz="1400" dirty="0" smtClean="0"/>
              <a:t>.</a:t>
            </a:r>
          </a:p>
          <a:p>
            <a:pPr marL="609750" lvl="1" indent="-285750">
              <a:buFont typeface="Wingdings" panose="05000000000000000000" pitchFamily="2" charset="2"/>
              <a:buChar char="§"/>
            </a:pPr>
            <a:r>
              <a:rPr lang="en-GB" sz="1400" dirty="0"/>
              <a:t>Disadvantage- doing it when I should have been working. Advantage was I did not have to do it in </a:t>
            </a:r>
            <a:r>
              <a:rPr lang="en-GB" sz="1400" dirty="0" smtClean="0"/>
              <a:t>my own </a:t>
            </a:r>
            <a:r>
              <a:rPr lang="en-GB" sz="1400" dirty="0"/>
              <a:t>time as I </a:t>
            </a:r>
            <a:r>
              <a:rPr lang="en-GB" sz="1400" dirty="0" smtClean="0"/>
              <a:t>hate computers.</a:t>
            </a:r>
          </a:p>
          <a:p>
            <a:pPr marL="609750" lvl="1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All staff who received face to face training said they would recommend the training.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694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NHS Blue Palette">
      <a:dk1>
        <a:sysClr val="windowText" lastClr="000000"/>
      </a:dk1>
      <a:lt1>
        <a:sysClr val="window" lastClr="FFFFFF"/>
      </a:lt1>
      <a:dk2>
        <a:srgbClr val="768692"/>
      </a:dk2>
      <a:lt2>
        <a:srgbClr val="E8EDEE"/>
      </a:lt2>
      <a:accent1>
        <a:srgbClr val="005EB8"/>
      </a:accent1>
      <a:accent2>
        <a:srgbClr val="425563"/>
      </a:accent2>
      <a:accent3>
        <a:srgbClr val="78BE20"/>
      </a:accent3>
      <a:accent4>
        <a:srgbClr val="FAE100"/>
      </a:accent4>
      <a:accent5>
        <a:srgbClr val="41B6E6"/>
      </a:accent5>
      <a:accent6>
        <a:srgbClr val="DA291C"/>
      </a:accent6>
      <a:hlink>
        <a:srgbClr val="005EB8"/>
      </a:hlink>
      <a:folHlink>
        <a:srgbClr val="41B6E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HS Blue Palette">
      <a:dk1>
        <a:sysClr val="windowText" lastClr="000000"/>
      </a:dk1>
      <a:lt1>
        <a:sysClr val="window" lastClr="FFFFFF"/>
      </a:lt1>
      <a:dk2>
        <a:srgbClr val="768692"/>
      </a:dk2>
      <a:lt2>
        <a:srgbClr val="E8EDEE"/>
      </a:lt2>
      <a:accent1>
        <a:srgbClr val="005EB8"/>
      </a:accent1>
      <a:accent2>
        <a:srgbClr val="425563"/>
      </a:accent2>
      <a:accent3>
        <a:srgbClr val="78BE20"/>
      </a:accent3>
      <a:accent4>
        <a:srgbClr val="FAE100"/>
      </a:accent4>
      <a:accent5>
        <a:srgbClr val="41B6E6"/>
      </a:accent5>
      <a:accent6>
        <a:srgbClr val="DA291C"/>
      </a:accent6>
      <a:hlink>
        <a:srgbClr val="005EB8"/>
      </a:hlink>
      <a:folHlink>
        <a:srgbClr val="41B6E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HS Blue Palette">
      <a:dk1>
        <a:sysClr val="windowText" lastClr="000000"/>
      </a:dk1>
      <a:lt1>
        <a:sysClr val="window" lastClr="FFFFFF"/>
      </a:lt1>
      <a:dk2>
        <a:srgbClr val="768692"/>
      </a:dk2>
      <a:lt2>
        <a:srgbClr val="E8EDEE"/>
      </a:lt2>
      <a:accent1>
        <a:srgbClr val="005EB8"/>
      </a:accent1>
      <a:accent2>
        <a:srgbClr val="425563"/>
      </a:accent2>
      <a:accent3>
        <a:srgbClr val="78BE20"/>
      </a:accent3>
      <a:accent4>
        <a:srgbClr val="FAE100"/>
      </a:accent4>
      <a:accent5>
        <a:srgbClr val="41B6E6"/>
      </a:accent5>
      <a:accent6>
        <a:srgbClr val="DA291C"/>
      </a:accent6>
      <a:hlink>
        <a:srgbClr val="005EB8"/>
      </a:hlink>
      <a:folHlink>
        <a:srgbClr val="41B6E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DAF50E0F6874390FE28C2A99D4756" ma:contentTypeVersion="5" ma:contentTypeDescription="Create a new document." ma:contentTypeScope="" ma:versionID="523918746464300eeba9712d99ab3877">
  <xsd:schema xmlns:xsd="http://www.w3.org/2001/XMLSchema" xmlns:xs="http://www.w3.org/2001/XMLSchema" xmlns:p="http://schemas.microsoft.com/office/2006/metadata/properties" xmlns:ns2="80361f07-021b-424a-ba7d-8aaa7d5199b1" targetNamespace="http://schemas.microsoft.com/office/2006/metadata/properties" ma:root="true" ma:fieldsID="8efe8c452cb382a658d5ef73d632151a" ns2:_="">
    <xsd:import namespace="80361f07-021b-424a-ba7d-8aaa7d5199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61f07-021b-424a-ba7d-8aaa7d5199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13FC79-BDFF-4592-ADA6-18F4781D4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361f07-021b-424a-ba7d-8aaa7d5199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EFBD4B-36E7-4B52-A8BD-EAC85CAED0B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0361f07-021b-424a-ba7d-8aaa7d5199b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D0B4AE-3BE3-461E-965C-AA1A3CC0A0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239</Words>
  <Application>Microsoft Office PowerPoint</Application>
  <PresentationFormat>On-screen Show (4:3)</PresentationFormat>
  <Paragraphs>46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1_Office Theme</vt:lpstr>
      <vt:lpstr>2_Office Theme</vt:lpstr>
      <vt:lpstr>Office Theme</vt:lpstr>
      <vt:lpstr> Digital Literacy Training</vt:lpstr>
      <vt:lpstr>Programme Summary</vt:lpstr>
      <vt:lpstr> Skills Assessment Matrix </vt:lpstr>
      <vt:lpstr>Ward Summary</vt:lpstr>
      <vt:lpstr>Feedback</vt:lpstr>
    </vt:vector>
  </TitlesOfParts>
  <Company>Royal United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McClay</dc:creator>
  <cp:lastModifiedBy>Miller, Joanne</cp:lastModifiedBy>
  <cp:revision>209</cp:revision>
  <cp:lastPrinted>2019-01-28T16:01:53Z</cp:lastPrinted>
  <dcterms:created xsi:type="dcterms:W3CDTF">2019-01-15T12:28:37Z</dcterms:created>
  <dcterms:modified xsi:type="dcterms:W3CDTF">2021-04-20T16:12:08Z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0x01010075ADAF50E0F6874390FE28C2A99D4756</vt:lpwstr>
  </property>
</Properties>
</file>