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8" r:id="rId5"/>
    <p:sldMasterId id="2147483700" r:id="rId6"/>
    <p:sldMasterId id="2147483704" r:id="rId7"/>
    <p:sldMasterId id="2147483706" r:id="rId8"/>
  </p:sldMasterIdLst>
  <p:notesMasterIdLst>
    <p:notesMasterId r:id="rId19"/>
  </p:notesMasterIdLst>
  <p:sldIdLst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308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8BD8E-CA9E-4B17-B218-A79CE3AB6FE3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6D0BA-87E6-4212-8BD4-0605E0F38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2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4bVQGwtjWk4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844300"/>
            <a:ext cx="7398468" cy="997196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GB" dirty="0"/>
              <a:t>Title of Presentation</a:t>
            </a:r>
            <a:br>
              <a:rPr lang="en-GB" dirty="0"/>
            </a:br>
            <a:r>
              <a:rPr lang="en-GB" dirty="0"/>
              <a:t>Title line 2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975503"/>
            <a:ext cx="7398468" cy="4819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7" y="2473666"/>
            <a:ext cx="7398043" cy="406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 b="0" i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[Month] [Year]</a:t>
            </a:r>
            <a:endParaRPr lang="en-US" dirty="0"/>
          </a:p>
        </p:txBody>
      </p:sp>
      <p:pic>
        <p:nvPicPr>
          <p:cNvPr id="11" name="Picture 10" descr="logolarge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" y="4094893"/>
            <a:ext cx="2322438" cy="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38" y="1555367"/>
            <a:ext cx="4212001" cy="3237549"/>
          </a:xfrm>
        </p:spPr>
        <p:txBody>
          <a:bodyPr/>
          <a:lstStyle>
            <a:lvl1pPr marL="0" indent="0">
              <a:spcBef>
                <a:spcPts val="900"/>
              </a:spcBef>
              <a:buFont typeface="+mj-lt"/>
              <a:buNone/>
              <a:defRPr sz="1800"/>
            </a:lvl1pPr>
            <a:lvl2pPr marL="0" indent="0">
              <a:spcBef>
                <a:spcPts val="900"/>
              </a:spcBef>
              <a:buFont typeface="+mj-lt"/>
              <a:buNone/>
              <a:defRPr sz="1800" b="1">
                <a:solidFill>
                  <a:schemeClr val="tx2"/>
                </a:solidFill>
              </a:defRPr>
            </a:lvl2pPr>
            <a:lvl3pPr marL="0" indent="0">
              <a:spcBef>
                <a:spcPts val="900"/>
              </a:spcBef>
              <a:buSzPct val="100000"/>
              <a:buFont typeface="+mj-lt"/>
              <a:buNone/>
              <a:defRPr sz="1800"/>
            </a:lvl3pPr>
            <a:lvl4pPr marL="0" indent="0">
              <a:spcBef>
                <a:spcPts val="900"/>
              </a:spcBef>
              <a:buSzPct val="100000"/>
              <a:buFont typeface="+mj-lt"/>
              <a:buNone/>
              <a:defRPr sz="1800"/>
            </a:lvl4pPr>
            <a:lvl5pPr marL="0" indent="0">
              <a:spcBef>
                <a:spcPts val="900"/>
              </a:spcBef>
              <a:buFont typeface="+mj-lt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3" y="266158"/>
            <a:ext cx="6091133" cy="204272"/>
          </a:xfrm>
        </p:spPr>
        <p:txBody>
          <a:bodyPr/>
          <a:lstStyle/>
          <a:p>
            <a:r>
              <a:rPr lang="en-US" dirty="0">
                <a:solidFill>
                  <a:srgbClr val="1C1C1C"/>
                </a:solidFill>
              </a:rPr>
              <a:t>Title of Presentation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8"/>
            <a:ext cx="839377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9"/>
            <a:r>
              <a:rPr lang="en-GB" sz="3200" dirty="0">
                <a:solidFill>
                  <a:srgbClr val="1C1C1C"/>
                </a:solidFill>
                <a:latin typeface="Georgia"/>
              </a:rPr>
              <a:t>About </a:t>
            </a:r>
            <a:r>
              <a:rPr lang="en-GB" sz="3500" dirty="0">
                <a:solidFill>
                  <a:srgbClr val="1C1C1C"/>
                </a:solidFill>
                <a:latin typeface="Georgia"/>
              </a:rPr>
              <a:t>us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18657" y="4033157"/>
            <a:ext cx="2479675" cy="782923"/>
          </a:xfrm>
          <a:prstGeom prst="rect">
            <a:avLst/>
          </a:prstGeom>
          <a:solidFill>
            <a:srgbClr val="E30514"/>
          </a:solidFill>
        </p:spPr>
        <p:txBody>
          <a:bodyPr wrap="none" lIns="91438" tIns="45719" rIns="91438" bIns="45719" rtlCol="0">
            <a:noAutofit/>
          </a:bodyPr>
          <a:lstStyle/>
          <a:p>
            <a:pPr defTabSz="457189"/>
            <a:r>
              <a:rPr lang="en-US" sz="1300" dirty="0">
                <a:solidFill>
                  <a:srgbClr val="FFFFFF"/>
                </a:solidFill>
                <a:latin typeface="Georgia"/>
              </a:rPr>
              <a:t>We shine a light on </a:t>
            </a:r>
            <a:br>
              <a:rPr lang="en-US" sz="1300" dirty="0">
                <a:solidFill>
                  <a:srgbClr val="FFFFFF"/>
                </a:solidFill>
                <a:latin typeface="Georgia"/>
              </a:rPr>
            </a:br>
            <a:r>
              <a:rPr lang="en-US" sz="1300" dirty="0">
                <a:solidFill>
                  <a:srgbClr val="FFFFFF"/>
                </a:solidFill>
                <a:latin typeface="Georgia"/>
              </a:rPr>
              <a:t>how to make successful </a:t>
            </a:r>
            <a:br>
              <a:rPr lang="en-US" sz="1300" dirty="0">
                <a:solidFill>
                  <a:srgbClr val="FFFFFF"/>
                </a:solidFill>
                <a:latin typeface="Georgia"/>
              </a:rPr>
            </a:br>
            <a:r>
              <a:rPr lang="en-US" sz="1300" dirty="0">
                <a:solidFill>
                  <a:srgbClr val="FFFFFF"/>
                </a:solidFill>
                <a:latin typeface="Georgia"/>
              </a:rPr>
              <a:t>change happen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  <p:pic>
        <p:nvPicPr>
          <p:cNvPr id="12" name="Picture 11" descr="shap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49" y="1114700"/>
            <a:ext cx="2912540" cy="274364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3" name="Picture 12" descr="fee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91" y="2964114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99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4" y="1568452"/>
            <a:ext cx="4212001" cy="3237549"/>
          </a:xfrm>
        </p:spPr>
        <p:txBody>
          <a:bodyPr/>
          <a:lstStyle>
            <a:lvl1pPr marL="259193" indent="-259193">
              <a:spcBef>
                <a:spcPts val="900"/>
              </a:spcBef>
              <a:spcAft>
                <a:spcPts val="450"/>
              </a:spcAft>
              <a:buSzPct val="120000"/>
              <a:buFont typeface="Arial"/>
              <a:buChar char="•"/>
              <a:defRPr sz="1800"/>
            </a:lvl1pPr>
            <a:lvl2pPr marL="0" indent="0">
              <a:spcBef>
                <a:spcPts val="900"/>
              </a:spcBef>
              <a:buFont typeface="+mj-lt"/>
              <a:buNone/>
              <a:defRPr sz="1800" b="1">
                <a:solidFill>
                  <a:schemeClr val="tx2"/>
                </a:solidFill>
              </a:defRPr>
            </a:lvl2pPr>
            <a:lvl3pPr marL="308603" indent="-308603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308603" indent="-308603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/>
            </a:lvl4pPr>
            <a:lvl5pPr marL="0" indent="0">
              <a:spcBef>
                <a:spcPts val="900"/>
              </a:spcBef>
              <a:buFont typeface="+mj-lt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2" y="266158"/>
            <a:ext cx="6209667" cy="204272"/>
          </a:xfrm>
        </p:spPr>
        <p:txBody>
          <a:bodyPr/>
          <a:lstStyle/>
          <a:p>
            <a:r>
              <a:rPr lang="en-US" dirty="0">
                <a:solidFill>
                  <a:srgbClr val="1C1C1C"/>
                </a:solidFill>
              </a:rPr>
              <a:t>Title of Presentation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7"/>
            <a:ext cx="839377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9"/>
            <a:r>
              <a:rPr lang="en-GB" sz="3200" dirty="0">
                <a:solidFill>
                  <a:srgbClr val="1C1C1C"/>
                </a:solidFill>
                <a:latin typeface="Georgia"/>
              </a:rPr>
              <a:t>Stay in touch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73056" y="1150738"/>
            <a:ext cx="1956547" cy="685221"/>
          </a:xfrm>
          <a:prstGeom prst="rect">
            <a:avLst/>
          </a:prstGeom>
          <a:solidFill>
            <a:srgbClr val="E30514"/>
          </a:solidFill>
        </p:spPr>
        <p:txBody>
          <a:bodyPr wrap="square" lIns="91438" tIns="45719" rIns="91438" bIns="45719" rtlCol="0">
            <a:noAutofit/>
          </a:bodyPr>
          <a:lstStyle/>
          <a:p>
            <a:pPr defTabSz="457189"/>
            <a:r>
              <a:rPr lang="en-US" sz="1400" dirty="0">
                <a:solidFill>
                  <a:srgbClr val="FFFFFF"/>
                </a:solidFill>
                <a:latin typeface="Georgia"/>
              </a:rPr>
              <a:t>@</a:t>
            </a:r>
            <a:r>
              <a:rPr lang="en-US" sz="1400" dirty="0" err="1">
                <a:solidFill>
                  <a:srgbClr val="FFFFFF"/>
                </a:solidFill>
                <a:latin typeface="Georgia"/>
              </a:rPr>
              <a:t>Healthfdn</a:t>
            </a:r>
            <a:endParaRPr lang="en-US" sz="1400" dirty="0">
              <a:solidFill>
                <a:srgbClr val="FFFFFF"/>
              </a:solidFill>
              <a:latin typeface="Georgia"/>
            </a:endParaRPr>
          </a:p>
          <a:p>
            <a:pPr defTabSz="457189"/>
            <a:r>
              <a:rPr lang="en-US" sz="1400" dirty="0">
                <a:solidFill>
                  <a:srgbClr val="FFFFFF"/>
                </a:solidFill>
                <a:latin typeface="Georgia"/>
              </a:rPr>
              <a:t>health.org.uk</a:t>
            </a:r>
          </a:p>
        </p:txBody>
      </p:sp>
      <p:pic>
        <p:nvPicPr>
          <p:cNvPr id="11" name="Picture 10" descr="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9" y="2057396"/>
            <a:ext cx="2434616" cy="2319622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3" name="Picture 12" descr="people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03" y="1231425"/>
            <a:ext cx="1256199" cy="1411606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5" name="Picture 14" descr="logosmall60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1" y="1974677"/>
            <a:ext cx="6692267" cy="481950"/>
          </a:xfrm>
        </p:spPr>
        <p:txBody>
          <a:bodyPr/>
          <a:lstStyle>
            <a:lvl1pPr marL="0" indent="0" algn="l">
              <a:buNone/>
              <a:defRPr lang="en-US" sz="1800" dirty="0"/>
            </a:lvl1pPr>
            <a:lvl2pPr marL="41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245677"/>
            <a:ext cx="7398468" cy="729000"/>
          </a:xfrm>
          <a:prstGeom prst="rect">
            <a:avLst/>
          </a:prstGeom>
          <a:noFill/>
        </p:spPr>
        <p:txBody>
          <a:bodyPr wrap="square" lIns="0" tIns="45719" rIns="0" bIns="0" rtlCol="0">
            <a:noAutofit/>
          </a:bodyPr>
          <a:lstStyle/>
          <a:p>
            <a:pPr defTabSz="457189"/>
            <a:r>
              <a:rPr lang="en-US" sz="3800" dirty="0">
                <a:solidFill>
                  <a:srgbClr val="1C1C1C"/>
                </a:solidFill>
                <a:latin typeface="Georgia"/>
              </a:rPr>
              <a:t>Thank you</a:t>
            </a:r>
          </a:p>
        </p:txBody>
      </p:sp>
      <p:pic>
        <p:nvPicPr>
          <p:cNvPr id="6" name="Picture 5" descr="logolarge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4050915"/>
            <a:ext cx="2322438" cy="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F38413-E4C6-4CBC-9AEC-270981422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6" y="411511"/>
            <a:ext cx="7452828" cy="52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854F4-CBD2-6149-9E5A-F367E79C8A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68579" tIns="34289" rIns="68579" bIns="34289"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5666D6E-8EC0-2A4A-82E7-178439941F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9790" y="1163525"/>
            <a:ext cx="3692145" cy="1935597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Welcome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4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E3F50B-7730-2449-A8F6-1BFECDAAF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112" y="978696"/>
            <a:ext cx="8155781" cy="341237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Page Title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472675-8ACD-9041-9970-1D1B543D7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112" y="1432338"/>
            <a:ext cx="8155781" cy="2391232"/>
          </a:xfrm>
          <a:prstGeom prst="rect">
            <a:avLst/>
          </a:prstGeom>
        </p:spPr>
        <p:txBody>
          <a:bodyPr lIns="68577" tIns="34289" rIns="68577" bIns="34289"/>
          <a:lstStyle>
            <a:lvl1pPr marL="214303" indent="-214303">
              <a:buClr>
                <a:srgbClr val="F3C300"/>
              </a:buClr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03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415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C1E0531-AEB5-554E-8AA5-A5AF04C024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9790" y="1163525"/>
            <a:ext cx="3692145" cy="1935597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Welcome Header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5325B8B-D3B5-1F4C-9C00-65E48956ED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48670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E3F50B-7730-2449-A8F6-1BFECDAAF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111" y="978697"/>
            <a:ext cx="3694479" cy="341237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Page Title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472675-8ACD-9041-9970-1D1B543D7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111" y="1432338"/>
            <a:ext cx="3694479" cy="2391232"/>
          </a:xfrm>
          <a:prstGeom prst="rect">
            <a:avLst/>
          </a:prstGeom>
        </p:spPr>
        <p:txBody>
          <a:bodyPr lIns="68576" tIns="34289" rIns="68576" bIns="34289"/>
          <a:lstStyle>
            <a:lvl1pPr marL="214298" indent="-214298">
              <a:buClr>
                <a:srgbClr val="009382"/>
              </a:buClr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 to go here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B20F3-536F-5B46-B390-7F9752DFB3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9368" y="978695"/>
            <a:ext cx="4200525" cy="2858691"/>
          </a:xfrm>
          <a:prstGeom prst="rect">
            <a:avLst/>
          </a:prstGeom>
        </p:spPr>
        <p:txBody>
          <a:bodyPr lIns="68576" tIns="34289" rIns="68576" bIns="34289" anchor="ctr"/>
          <a:lstStyle>
            <a:lvl1pPr marL="0" marR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26119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415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C1E0531-AEB5-554E-8AA5-A5AF04C024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9790" y="1163525"/>
            <a:ext cx="3692145" cy="1935597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Welcome Header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5325B8B-D3B5-1F4C-9C00-65E48956ED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68576" tIns="34289" rIns="68576" bIns="34289"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6500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1349999"/>
            <a:ext cx="7200734" cy="3456000"/>
          </a:xfrm>
        </p:spPr>
        <p:txBody>
          <a:bodyPr/>
          <a:lstStyle>
            <a:lvl1pPr marL="323992" indent="-323992">
              <a:spcBef>
                <a:spcPts val="900"/>
              </a:spcBef>
              <a:buFont typeface="+mj-lt"/>
              <a:buAutoNum type="arabicPeriod"/>
              <a:defRPr sz="1800"/>
            </a:lvl1pPr>
            <a:lvl2pPr marL="323992" indent="-323992">
              <a:spcBef>
                <a:spcPts val="900"/>
              </a:spcBef>
              <a:buFont typeface="+mj-lt"/>
              <a:buAutoNum type="arabicPeriod"/>
              <a:defRPr sz="1800" b="1">
                <a:solidFill>
                  <a:srgbClr val="E30514"/>
                </a:solidFill>
              </a:defRPr>
            </a:lvl2pPr>
            <a:lvl3pPr marL="323992" indent="-323992">
              <a:spcBef>
                <a:spcPts val="900"/>
              </a:spcBef>
              <a:buSzPct val="100000"/>
              <a:buFont typeface="+mj-lt"/>
              <a:buAutoNum type="arabicPeriod"/>
              <a:defRPr sz="1800"/>
            </a:lvl3pPr>
            <a:lvl4pPr marL="323992" indent="-323992">
              <a:spcBef>
                <a:spcPts val="900"/>
              </a:spcBef>
              <a:buSzPct val="100000"/>
              <a:buFont typeface="+mj-lt"/>
              <a:buAutoNum type="arabicPeriod"/>
              <a:defRPr sz="1800"/>
            </a:lvl4pPr>
            <a:lvl5pPr marL="323992" indent="-323992">
              <a:spcBef>
                <a:spcPts val="900"/>
              </a:spcBef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rPr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7"/>
            <a:ext cx="839377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9"/>
            <a:r>
              <a:rPr lang="en-GB" sz="3200" dirty="0">
                <a:solidFill>
                  <a:srgbClr val="1C1C1C"/>
                </a:solidFill>
                <a:latin typeface="Georgia"/>
              </a:rPr>
              <a:t>Contents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1349999"/>
            <a:ext cx="7192268" cy="345600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C1C1C"/>
                </a:solidFill>
              </a:rPr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rPr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small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1350000"/>
            <a:ext cx="7192268" cy="3297064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C1C1C"/>
                </a:solidFill>
              </a:rPr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rPr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8" y="4764690"/>
            <a:ext cx="7191375" cy="204432"/>
          </a:xfrm>
        </p:spPr>
        <p:txBody>
          <a:bodyPr/>
          <a:lstStyle>
            <a:lvl1pPr>
              <a:defRPr sz="1100" baseline="0"/>
            </a:lvl1pPr>
          </a:lstStyle>
          <a:p>
            <a:pPr lvl="0"/>
            <a:r>
              <a:rPr lang="en-GB" dirty="0"/>
              <a:t>Click to edit chart reference style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1" y="1280177"/>
            <a:ext cx="6177493" cy="553998"/>
          </a:xfrm>
        </p:spPr>
        <p:txBody>
          <a:bodyPr anchor="b" anchorCtr="0"/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Coloured divider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1" y="1961977"/>
            <a:ext cx="6177493" cy="112514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114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22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8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3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7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610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4" y="621431"/>
            <a:ext cx="8406469" cy="477054"/>
          </a:xfrm>
        </p:spPr>
        <p:txBody>
          <a:bodyPr/>
          <a:lstStyle>
            <a:lvl1pPr>
              <a:defRPr lang="en-US" sz="31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9999"/>
            <a:ext cx="4122000" cy="3456000"/>
          </a:xfrm>
        </p:spPr>
        <p:txBody>
          <a:bodyPr/>
          <a:lstStyle>
            <a:lvl1pPr>
              <a:defRPr lang="en-US" sz="1800" dirty="0" smtClean="0"/>
            </a:lvl1pPr>
            <a:lvl2pPr>
              <a:defRPr sz="1800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9999"/>
            <a:ext cx="4122000" cy="3456000"/>
          </a:xfrm>
        </p:spPr>
        <p:txBody>
          <a:bodyPr/>
          <a:lstStyle>
            <a:lvl1pPr>
              <a:defRPr sz="1800" baseline="0"/>
            </a:lvl1pPr>
            <a:lvl2pPr>
              <a:defRPr sz="1800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01.01.17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>
                <a:solidFill>
                  <a:srgbClr val="1C1C1C"/>
                </a:solidFill>
              </a:rPr>
              <a:t>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rPr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4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small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92" y="178594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2" y="567001"/>
            <a:ext cx="6836199" cy="1107995"/>
          </a:xfrm>
        </p:spPr>
        <p:txBody>
          <a:bodyPr/>
          <a:lstStyle>
            <a:lvl1pPr>
              <a:lnSpc>
                <a:spcPts val="4320"/>
              </a:lnSpc>
              <a:spcAft>
                <a:spcPts val="135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“Pull out statement or quote slide” use bold italic font for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bVQGwtjWk4"/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4" y="621431"/>
            <a:ext cx="8406469" cy="4770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4" y="1349999"/>
            <a:ext cx="8406469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266158"/>
            <a:ext cx="9360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pPr defTabSz="457189"/>
            <a:r>
              <a:rPr lang="en-US"/>
              <a:t>01.01.17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266158"/>
            <a:ext cx="58086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defTabSz="457189"/>
            <a:r>
              <a:rPr lang="en-US">
                <a:solidFill>
                  <a:srgbClr val="1C1C1C"/>
                </a:solidFill>
              </a:rPr>
              <a:t>Title of Presentation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6907"/>
            <a:ext cx="2213268" cy="174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 defTabSz="457189"/>
            <a:fld id="{4B096CFE-13EB-9C46-AD64-3E2A74317CB2}" type="slidenum">
              <a:rPr lang="en-US" smtClean="0">
                <a:solidFill>
                  <a:srgbClr val="1C1C1C">
                    <a:tint val="75000"/>
                  </a:srgbClr>
                </a:solidFill>
              </a:rPr>
              <a:pPr defTabSz="457189"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hf sldNum="0" hdr="0"/>
  <p:txStyles>
    <p:titleStyle>
      <a:lvl1pPr algn="l" defTabSz="411470" rtl="0" eaLnBrk="1" latinLnBrk="0" hangingPunct="1">
        <a:spcBef>
          <a:spcPct val="0"/>
        </a:spcBef>
        <a:buNone/>
        <a:defRPr sz="31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11470" rtl="0" eaLnBrk="1" latinLnBrk="0" hangingPunct="1">
        <a:spcBef>
          <a:spcPts val="900"/>
        </a:spcBef>
        <a:spcAft>
          <a:spcPts val="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11470" rtl="0" eaLnBrk="1" latinLnBrk="0" hangingPunct="1">
        <a:spcBef>
          <a:spcPts val="900"/>
        </a:spcBef>
        <a:spcAft>
          <a:spcPts val="0"/>
        </a:spcAft>
        <a:buFont typeface="Arial"/>
        <a:buNone/>
        <a:defRPr sz="18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59193" indent="-259193" algn="l" defTabSz="411470" rtl="0" eaLnBrk="1" latinLnBrk="0" hangingPunct="1">
        <a:spcBef>
          <a:spcPts val="900"/>
        </a:spcBef>
        <a:spcAft>
          <a:spcPts val="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774" indent="-259193" algn="l" defTabSz="411470" rtl="0" eaLnBrk="1" latinLnBrk="0" hangingPunct="1">
        <a:spcBef>
          <a:spcPts val="0"/>
        </a:spcBef>
        <a:spcAft>
          <a:spcPts val="45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9557" indent="-259193" algn="l" defTabSz="411470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9193" indent="-259193" algn="l" defTabSz="411470" rtl="0" eaLnBrk="1" latinLnBrk="0" hangingPunct="1">
        <a:spcBef>
          <a:spcPts val="450"/>
        </a:spcBef>
        <a:buFont typeface="Wingdings" charset="2"/>
        <a:buAutoNum type="arabicPlain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11470" rtl="0" eaLnBrk="1" latinLnBrk="0" hangingPunct="1">
        <a:spcBef>
          <a:spcPts val="450"/>
        </a:spcBef>
        <a:buFont typeface="Arial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11470" rtl="0" eaLnBrk="1" latinLnBrk="0" hangingPunct="1">
        <a:spcBef>
          <a:spcPts val="450"/>
        </a:spcBef>
        <a:buFont typeface="Arial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59193" indent="-259193" algn="l" defTabSz="411470" rtl="0" eaLnBrk="1" latinLnBrk="0" hangingPunct="1">
        <a:spcBef>
          <a:spcPts val="45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41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34A566-D5A5-3E40-A5BE-05297CE92D9C}"/>
              </a:ext>
            </a:extLst>
          </p:cNvPr>
          <p:cNvSpPr/>
          <p:nvPr userDrawn="1"/>
        </p:nvSpPr>
        <p:spPr>
          <a:xfrm>
            <a:off x="4571998" y="750909"/>
            <a:ext cx="4570434" cy="4427317"/>
          </a:xfrm>
          <a:prstGeom prst="rect">
            <a:avLst/>
          </a:prstGeom>
          <a:solidFill>
            <a:srgbClr val="0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45F72-7F25-A54E-A23D-02B0FAF49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08" y="231312"/>
            <a:ext cx="1642158" cy="366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F05983-B555-C946-88AF-ECF68838E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64606" y="4467309"/>
            <a:ext cx="13708656" cy="4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5D92EC-17F5-DD4A-82B6-67B01A3FDDCE}"/>
              </a:ext>
            </a:extLst>
          </p:cNvPr>
          <p:cNvSpPr/>
          <p:nvPr userDrawn="1"/>
        </p:nvSpPr>
        <p:spPr>
          <a:xfrm>
            <a:off x="0" y="4157075"/>
            <a:ext cx="9144000" cy="1021149"/>
          </a:xfrm>
          <a:prstGeom prst="rect">
            <a:avLst/>
          </a:prstGeom>
          <a:solidFill>
            <a:srgbClr val="FB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DD112B-8B5C-C24D-AA97-5C3E9AFB92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08" y="231312"/>
            <a:ext cx="1642158" cy="366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28CE1-5C5D-B649-B411-65DC4107D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80" r="7640"/>
          <a:stretch/>
        </p:blipFill>
        <p:spPr>
          <a:xfrm>
            <a:off x="7317633" y="4455831"/>
            <a:ext cx="5188667" cy="456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95D6C-5FF7-7F4D-9974-3A59DA190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2" y="4259582"/>
            <a:ext cx="7330334" cy="9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383C08-AC88-9F43-8F88-ECF255816E89}"/>
              </a:ext>
            </a:extLst>
          </p:cNvPr>
          <p:cNvSpPr/>
          <p:nvPr userDrawn="1"/>
        </p:nvSpPr>
        <p:spPr>
          <a:xfrm>
            <a:off x="0" y="4157075"/>
            <a:ext cx="9144000" cy="1021149"/>
          </a:xfrm>
          <a:prstGeom prst="rect">
            <a:avLst/>
          </a:pr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DD112B-8B5C-C24D-AA97-5C3E9AFB9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08" y="231312"/>
            <a:ext cx="1642158" cy="366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9E0A53-6FA9-DB43-A890-5BA37E7A6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80" r="7640"/>
          <a:stretch/>
        </p:blipFill>
        <p:spPr>
          <a:xfrm>
            <a:off x="7317633" y="4455831"/>
            <a:ext cx="5188667" cy="456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BB4B1E-D0EB-4C45-8E8A-4DDF3A8FF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2" y="4259582"/>
            <a:ext cx="7330334" cy="9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0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FC22D5-6951-C541-A083-1F4BFCC689C7}"/>
              </a:ext>
            </a:extLst>
          </p:cNvPr>
          <p:cNvSpPr/>
          <p:nvPr userDrawn="1"/>
        </p:nvSpPr>
        <p:spPr>
          <a:xfrm>
            <a:off x="4572000" y="750911"/>
            <a:ext cx="4572000" cy="4427317"/>
          </a:xfrm>
          <a:prstGeom prst="rect">
            <a:avLst/>
          </a:pr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3CEA21-4022-EF4D-A0AF-E9A573D40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08" y="231312"/>
            <a:ext cx="1642158" cy="366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CF3C9-7295-B945-816B-CA2C2889B8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64606" y="4467311"/>
            <a:ext cx="13708656" cy="4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1" y="1287497"/>
            <a:ext cx="6658621" cy="553998"/>
          </a:xfrm>
        </p:spPr>
        <p:txBody>
          <a:bodyPr/>
          <a:lstStyle/>
          <a:p>
            <a:r>
              <a:rPr lang="en-US" sz="3600" dirty="0"/>
              <a:t>The improvement journey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Why organisation-wide improvement in health care matters, and how to get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0E28E-A7C6-47ED-954A-8424201BDD36}"/>
              </a:ext>
            </a:extLst>
          </p:cNvPr>
          <p:cNvSpPr txBox="1"/>
          <p:nvPr/>
        </p:nvSpPr>
        <p:spPr>
          <a:xfrm>
            <a:off x="1007604" y="465518"/>
            <a:ext cx="7344816" cy="1538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45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Sustaining an </a:t>
            </a:r>
            <a:r>
              <a:rPr lang="en-US" sz="4500" baseline="30000" dirty="0" err="1">
                <a:solidFill>
                  <a:srgbClr val="1C1C1C"/>
                </a:solidFill>
                <a:latin typeface="Georgia" panose="02040502050405020303" pitchFamily="18" charset="0"/>
              </a:rPr>
              <a:t>organisation</a:t>
            </a:r>
            <a:r>
              <a:rPr lang="en-US" sz="45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-wide approach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It takes time for an improvement programme to embed. Maintaining momentum takes as much effort and skill as getting started.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The board must stay focused and supportive in the face of external pressures, despite the uneven pace of improvement.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923D8-D49A-4CED-B033-230B121711ED}"/>
              </a:ext>
            </a:extLst>
          </p:cNvPr>
          <p:cNvSpPr txBox="1"/>
          <p:nvPr/>
        </p:nvSpPr>
        <p:spPr>
          <a:xfrm>
            <a:off x="1" y="1"/>
            <a:ext cx="1115616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GB" sz="7200" dirty="0">
                <a:solidFill>
                  <a:srgbClr val="DD0031"/>
                </a:solidFill>
                <a:latin typeface="Georgia" panose="020405020504050203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983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349999"/>
            <a:ext cx="4776357" cy="3456000"/>
          </a:xfrm>
        </p:spPr>
        <p:txBody>
          <a:bodyPr/>
          <a:lstStyle/>
          <a:p>
            <a:pPr marL="0" lvl="2" indent="0">
              <a:buNone/>
            </a:pPr>
            <a:r>
              <a:rPr lang="en-US" dirty="0"/>
              <a:t>A coordinated, aligned </a:t>
            </a:r>
            <a:r>
              <a:rPr lang="en-US" dirty="0" err="1"/>
              <a:t>organisational</a:t>
            </a:r>
            <a:r>
              <a:rPr lang="en-US" dirty="0"/>
              <a:t> improvement approach:</a:t>
            </a:r>
          </a:p>
          <a:p>
            <a:pPr lvl="2"/>
            <a:r>
              <a:rPr lang="en-US" dirty="0"/>
              <a:t>Avoids safety risks of siloed microsystem level improvement  </a:t>
            </a:r>
          </a:p>
          <a:p>
            <a:pPr lvl="2"/>
            <a:r>
              <a:rPr lang="en-US" dirty="0"/>
              <a:t>Enables efficient use of staff time and resources</a:t>
            </a:r>
          </a:p>
          <a:p>
            <a:pPr lvl="2"/>
            <a:r>
              <a:rPr lang="en-US" dirty="0"/>
              <a:t>Provides means to tackle ‘big and hairy’ systemic problems</a:t>
            </a:r>
          </a:p>
          <a:p>
            <a:pPr lvl="2"/>
            <a:r>
              <a:rPr lang="en-US" dirty="0"/>
              <a:t>Enables creation of workplace culture conducive to improvement </a:t>
            </a:r>
          </a:p>
          <a:p>
            <a:pPr lvl="2"/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  <p:pic>
        <p:nvPicPr>
          <p:cNvPr id="1028" name="Picture 4" descr="Image result for disjointed improvement activity healthcare">
            <a:extLst>
              <a:ext uri="{FF2B5EF4-FFF2-40B4-BE49-F238E27FC236}">
                <a16:creationId xmlns:a16="http://schemas.microsoft.com/office/drawing/2014/main" id="{B82971DE-7CBB-4BB6-AB84-6B045FD2A4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69" y="1243331"/>
            <a:ext cx="3362446" cy="29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4" y="621431"/>
            <a:ext cx="8406469" cy="430887"/>
          </a:xfrm>
        </p:spPr>
        <p:txBody>
          <a:bodyPr/>
          <a:lstStyle/>
          <a:p>
            <a:r>
              <a:rPr lang="en-US" sz="2800" dirty="0"/>
              <a:t>What needs to be in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11" y="1379824"/>
            <a:ext cx="7539589" cy="323492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/>
              <a:t>Leadership and governance</a:t>
            </a:r>
            <a:r>
              <a:rPr lang="en-US" sz="1600" dirty="0"/>
              <a:t>: visible board leadership; improvement activity aligned with </a:t>
            </a:r>
            <a:r>
              <a:rPr lang="en-US" sz="1600" dirty="0" err="1"/>
              <a:t>organisational</a:t>
            </a:r>
            <a:r>
              <a:rPr lang="en-US" sz="1600" dirty="0"/>
              <a:t> strategy</a:t>
            </a:r>
          </a:p>
          <a:p>
            <a:pPr>
              <a:spcAft>
                <a:spcPts val="1200"/>
              </a:spcAft>
            </a:pPr>
            <a:r>
              <a:rPr lang="en-US" sz="1600" b="1" dirty="0"/>
              <a:t>Infrastructure and resources: </a:t>
            </a:r>
            <a:r>
              <a:rPr lang="en-US" sz="1600" dirty="0"/>
              <a:t>data and resources available at team level to plan and deliver improvement  </a:t>
            </a:r>
          </a:p>
          <a:p>
            <a:pPr>
              <a:spcAft>
                <a:spcPts val="1200"/>
              </a:spcAft>
            </a:pPr>
            <a:r>
              <a:rPr lang="en-US" sz="1600" b="1" dirty="0"/>
              <a:t>Skills and workforce: </a:t>
            </a:r>
            <a:r>
              <a:rPr lang="en-US" sz="1600" dirty="0"/>
              <a:t>improvement capability building </a:t>
            </a:r>
            <a:r>
              <a:rPr lang="en-US" sz="1600" dirty="0" err="1"/>
              <a:t>programme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b="1" dirty="0"/>
              <a:t>Culture and workforce</a:t>
            </a:r>
            <a:r>
              <a:rPr lang="en-US" sz="1600" dirty="0"/>
              <a:t>: </a:t>
            </a:r>
            <a:r>
              <a:rPr lang="en-GB" sz="1600" dirty="0"/>
              <a:t>supportive, collaborative and inclusive workplace culture</a:t>
            </a:r>
            <a:r>
              <a:rPr lang="en-US" sz="1600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B2CB4-E3E3-4D7F-A1AD-7ECE10A203BE}"/>
              </a:ext>
            </a:extLst>
          </p:cNvPr>
          <p:cNvSpPr txBox="1"/>
          <p:nvPr/>
        </p:nvSpPr>
        <p:spPr>
          <a:xfrm>
            <a:off x="1511634" y="1628894"/>
            <a:ext cx="1908186" cy="5642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Assessing </a:t>
            </a:r>
            <a:b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</a:br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readiness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441E6-AEE6-4A7E-9922-948CB170C292}"/>
              </a:ext>
            </a:extLst>
          </p:cNvPr>
          <p:cNvSpPr txBox="1"/>
          <p:nvPr/>
        </p:nvSpPr>
        <p:spPr>
          <a:xfrm>
            <a:off x="1205574" y="1355017"/>
            <a:ext cx="756084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GB" sz="3800" dirty="0">
                <a:solidFill>
                  <a:srgbClr val="DD0031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46DD8-7FE4-4F04-95B0-22A7A555E1EA}"/>
              </a:ext>
            </a:extLst>
          </p:cNvPr>
          <p:cNvSpPr txBox="1"/>
          <p:nvPr/>
        </p:nvSpPr>
        <p:spPr>
          <a:xfrm>
            <a:off x="3851946" y="1554782"/>
            <a:ext cx="1908186" cy="5642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Securing board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A5F44-A620-4C17-B06F-62BEB162739E}"/>
              </a:ext>
            </a:extLst>
          </p:cNvPr>
          <p:cNvSpPr txBox="1"/>
          <p:nvPr/>
        </p:nvSpPr>
        <p:spPr>
          <a:xfrm>
            <a:off x="3419820" y="1280905"/>
            <a:ext cx="756084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GB" sz="3800" dirty="0">
                <a:solidFill>
                  <a:srgbClr val="DD0031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D7DD7-A25E-4E30-99D8-8AEA86C3EEDB}"/>
              </a:ext>
            </a:extLst>
          </p:cNvPr>
          <p:cNvSpPr txBox="1"/>
          <p:nvPr/>
        </p:nvSpPr>
        <p:spPr>
          <a:xfrm>
            <a:off x="3760023" y="4432950"/>
            <a:ext cx="2146622" cy="80021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Sustaining an </a:t>
            </a:r>
            <a:r>
              <a:rPr lang="en-US" sz="2300" baseline="30000" dirty="0" err="1">
                <a:solidFill>
                  <a:srgbClr val="1C1C1C"/>
                </a:solidFill>
                <a:latin typeface="Georgia" panose="02040502050405020303" pitchFamily="18" charset="0"/>
              </a:rPr>
              <a:t>organisation</a:t>
            </a:r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-wide 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BDD1D-D6DD-41E8-9716-B6823515B749}"/>
              </a:ext>
            </a:extLst>
          </p:cNvPr>
          <p:cNvSpPr txBox="1"/>
          <p:nvPr/>
        </p:nvSpPr>
        <p:spPr>
          <a:xfrm>
            <a:off x="3399956" y="4159073"/>
            <a:ext cx="756084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GB" sz="3800" dirty="0">
                <a:solidFill>
                  <a:srgbClr val="DD0031"/>
                </a:solidFill>
                <a:latin typeface="Georgia" panose="02040502050405020303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2EE9B-6589-423E-BA1A-FE11518F8BB9}"/>
              </a:ext>
            </a:extLst>
          </p:cNvPr>
          <p:cNvSpPr txBox="1"/>
          <p:nvPr/>
        </p:nvSpPr>
        <p:spPr>
          <a:xfrm>
            <a:off x="1187676" y="4411802"/>
            <a:ext cx="1908186" cy="32829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Aligning activity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726D3-BD6A-446C-81B0-C1F648C6186C}"/>
              </a:ext>
            </a:extLst>
          </p:cNvPr>
          <p:cNvSpPr txBox="1"/>
          <p:nvPr/>
        </p:nvSpPr>
        <p:spPr>
          <a:xfrm>
            <a:off x="737574" y="4137924"/>
            <a:ext cx="756084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GB" sz="3800" dirty="0">
                <a:solidFill>
                  <a:srgbClr val="DD0031"/>
                </a:solidFill>
                <a:latin typeface="Georgia" panose="02040502050405020303" pitchFamily="18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E542D4-AB9B-4600-B607-799C1C1AA236}"/>
              </a:ext>
            </a:extLst>
          </p:cNvPr>
          <p:cNvSpPr txBox="1"/>
          <p:nvPr/>
        </p:nvSpPr>
        <p:spPr>
          <a:xfrm>
            <a:off x="665592" y="3169663"/>
            <a:ext cx="1908186" cy="80021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Developing improvement skills and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380E0-FD62-4BB4-9398-6809DE12B909}"/>
              </a:ext>
            </a:extLst>
          </p:cNvPr>
          <p:cNvSpPr txBox="1"/>
          <p:nvPr/>
        </p:nvSpPr>
        <p:spPr>
          <a:xfrm>
            <a:off x="262158" y="2895786"/>
            <a:ext cx="756084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GB" sz="3800" dirty="0">
                <a:solidFill>
                  <a:srgbClr val="DD0031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D1ABBA-0104-432A-8E46-0A9DBAFB3BC3}"/>
              </a:ext>
            </a:extLst>
          </p:cNvPr>
          <p:cNvSpPr txBox="1"/>
          <p:nvPr/>
        </p:nvSpPr>
        <p:spPr>
          <a:xfrm>
            <a:off x="6192258" y="1452648"/>
            <a:ext cx="1908186" cy="80021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Securing wider </a:t>
            </a:r>
            <a:r>
              <a:rPr lang="en-US" sz="2300" baseline="30000" dirty="0" err="1">
                <a:solidFill>
                  <a:srgbClr val="1C1C1C"/>
                </a:solidFill>
                <a:latin typeface="Georgia" panose="02040502050405020303" pitchFamily="18" charset="0"/>
              </a:rPr>
              <a:t>organisational</a:t>
            </a:r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 </a:t>
            </a:r>
            <a:b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</a:br>
            <a:r>
              <a:rPr lang="en-US" sz="23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buy-in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A26CC7-2213-4931-A6CF-9012B65F9568}"/>
              </a:ext>
            </a:extLst>
          </p:cNvPr>
          <p:cNvSpPr txBox="1"/>
          <p:nvPr/>
        </p:nvSpPr>
        <p:spPr>
          <a:xfrm>
            <a:off x="5814216" y="1178771"/>
            <a:ext cx="756084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GB" sz="3800" dirty="0">
                <a:solidFill>
                  <a:srgbClr val="DD0031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47A72-CF51-427D-B8D2-CAFE62330C2A}"/>
              </a:ext>
            </a:extLst>
          </p:cNvPr>
          <p:cNvSpPr txBox="1"/>
          <p:nvPr/>
        </p:nvSpPr>
        <p:spPr>
          <a:xfrm>
            <a:off x="413538" y="249493"/>
            <a:ext cx="6318702" cy="7232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>
              <a:spcAft>
                <a:spcPts val="900"/>
              </a:spcAft>
            </a:pPr>
            <a:r>
              <a:rPr lang="en-GB" sz="4100" dirty="0">
                <a:solidFill>
                  <a:srgbClr val="1C1C1C"/>
                </a:solidFill>
                <a:latin typeface="Georgia" panose="02040502050405020303" pitchFamily="18" charset="0"/>
              </a:rPr>
              <a:t>The improvement journey</a:t>
            </a:r>
            <a:endParaRPr lang="en-GB" sz="5400" dirty="0">
              <a:solidFill>
                <a:srgbClr val="1C1C1C">
                  <a:lumMod val="50000"/>
                  <a:lumOff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0E28E-A7C6-47ED-954A-8424201BDD36}"/>
              </a:ext>
            </a:extLst>
          </p:cNvPr>
          <p:cNvSpPr txBox="1"/>
          <p:nvPr/>
        </p:nvSpPr>
        <p:spPr>
          <a:xfrm>
            <a:off x="1007604" y="465517"/>
            <a:ext cx="6210690" cy="178510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45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Assessing readiness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How ready is your organisation for improvement, in terms of its learning climate, infrastructure, governance and leadership? 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Tools are available to help you assess your readiness and address any gaps.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2D488-846C-4D3A-8136-C39E9F387CB0}"/>
              </a:ext>
            </a:extLst>
          </p:cNvPr>
          <p:cNvSpPr txBox="1"/>
          <p:nvPr/>
        </p:nvSpPr>
        <p:spPr>
          <a:xfrm>
            <a:off x="1" y="1"/>
            <a:ext cx="1115616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GB" sz="7200" dirty="0">
                <a:solidFill>
                  <a:srgbClr val="DD0031"/>
                </a:solidFill>
                <a:latin typeface="Georgia" panose="020405020504050203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606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0E28E-A7C6-47ED-954A-8424201BDD36}"/>
              </a:ext>
            </a:extLst>
          </p:cNvPr>
          <p:cNvSpPr txBox="1"/>
          <p:nvPr/>
        </p:nvSpPr>
        <p:spPr>
          <a:xfrm>
            <a:off x="1007604" y="465517"/>
            <a:ext cx="6210690" cy="153888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45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Securing board support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The board must be confident in and committed to the organisation’s improvement vision and to building the skills and infrastructure needed.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A strong clinical voice at board level will help.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27497-BA4F-400A-A9CB-A211C43C3ED4}"/>
              </a:ext>
            </a:extLst>
          </p:cNvPr>
          <p:cNvSpPr txBox="1"/>
          <p:nvPr/>
        </p:nvSpPr>
        <p:spPr>
          <a:xfrm>
            <a:off x="1" y="1"/>
            <a:ext cx="1115616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GB" sz="7200" dirty="0">
                <a:solidFill>
                  <a:srgbClr val="DD0031"/>
                </a:solidFill>
                <a:latin typeface="Georgia" panose="020405020504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380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0E28E-A7C6-47ED-954A-8424201BDD36}"/>
              </a:ext>
            </a:extLst>
          </p:cNvPr>
          <p:cNvSpPr txBox="1"/>
          <p:nvPr/>
        </p:nvSpPr>
        <p:spPr>
          <a:xfrm>
            <a:off x="1007604" y="465516"/>
            <a:ext cx="6516724" cy="153888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45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Securing wider organisational buy-in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Staff at all levels need the permission, confidence and time to engage in improvement. 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Consider building momentum in stages, working first with a few improvement enthusiasts then encouraging others to follow.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303C-A191-41A9-9650-5E496CFB49A5}"/>
              </a:ext>
            </a:extLst>
          </p:cNvPr>
          <p:cNvSpPr txBox="1"/>
          <p:nvPr/>
        </p:nvSpPr>
        <p:spPr>
          <a:xfrm>
            <a:off x="1" y="1"/>
            <a:ext cx="1115616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GB" sz="7200" dirty="0">
                <a:solidFill>
                  <a:srgbClr val="DD0031"/>
                </a:solidFill>
                <a:latin typeface="Georgia" panose="020405020504050203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570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0E28E-A7C6-47ED-954A-8424201BDD36}"/>
              </a:ext>
            </a:extLst>
          </p:cNvPr>
          <p:cNvSpPr txBox="1"/>
          <p:nvPr/>
        </p:nvSpPr>
        <p:spPr>
          <a:xfrm>
            <a:off x="1007604" y="465516"/>
            <a:ext cx="6804756" cy="2000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45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Developing improvement skills and </a:t>
            </a:r>
          </a:p>
          <a:p>
            <a:pPr defTabSz="457189"/>
            <a:r>
              <a:rPr lang="en-US" sz="45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infrastructure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Teams will need the capability and resources to support improvement.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Develop systems for measuring the impact of improvement, and make sure teams have the skills to make full use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B3864-D93E-406F-9090-171A3E4A972B}"/>
              </a:ext>
            </a:extLst>
          </p:cNvPr>
          <p:cNvSpPr txBox="1"/>
          <p:nvPr/>
        </p:nvSpPr>
        <p:spPr>
          <a:xfrm>
            <a:off x="1" y="1"/>
            <a:ext cx="1115616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GB" sz="7200" dirty="0">
                <a:solidFill>
                  <a:srgbClr val="DD0031"/>
                </a:solidFill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744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0E28E-A7C6-47ED-954A-8424201BDD36}"/>
              </a:ext>
            </a:extLst>
          </p:cNvPr>
          <p:cNvSpPr txBox="1"/>
          <p:nvPr/>
        </p:nvSpPr>
        <p:spPr>
          <a:xfrm>
            <a:off x="1007604" y="465517"/>
            <a:ext cx="6264696" cy="178510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45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Aligning activity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As the improvement programme grows, aligning activity with the organisation’s overall strategy is key.</a:t>
            </a:r>
          </a:p>
          <a:p>
            <a:pPr marL="342892" indent="-342892" defTabSz="457189">
              <a:buFont typeface="Arial" panose="020B0604020202020204" pitchFamily="34" charset="0"/>
              <a:buChar char="•"/>
            </a:pPr>
            <a:r>
              <a:rPr lang="en-GB" sz="2400" baseline="30000" dirty="0">
                <a:solidFill>
                  <a:srgbClr val="1C1C1C"/>
                </a:solidFill>
                <a:latin typeface="Georgia" panose="02040502050405020303" pitchFamily="18" charset="0"/>
              </a:rPr>
              <a:t>Making sure that clinical, managerial and corporate teams are pulling in the same direction should help overcome barriers to improvement.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22AC0-86D3-4A8A-ABE0-58958AE4E79A}"/>
              </a:ext>
            </a:extLst>
          </p:cNvPr>
          <p:cNvSpPr txBox="1"/>
          <p:nvPr/>
        </p:nvSpPr>
        <p:spPr>
          <a:xfrm>
            <a:off x="1" y="1"/>
            <a:ext cx="1115616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GB" sz="7200" dirty="0">
                <a:solidFill>
                  <a:srgbClr val="DD0031"/>
                </a:solidFill>
                <a:latin typeface="Georgia" panose="020405020504050203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4345114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Custom 5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DD0031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 Standard" id="{BACFD643-86A7-4597-83EF-179D54FA5F81}" vid="{E472FB13-B683-43E0-ACA5-AD0301462261}"/>
    </a:ext>
  </a:extLst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7dd78af-cfc5-4e7a-8799-591ad7ced2cf" xsi:nil="true"/>
    <SharedWithUsers xmlns="91879da0-9969-4788-bbb1-7f1899c198fe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3" ma:contentTypeDescription="Create a new document." ma:contentTypeScope="" ma:versionID="25a5884fc7d9c97f01225f592dd093a8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cf1bd64b2287d6d71abedc4a55e9ddae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BCB73-C4DE-4250-B959-EF7638A47C60}">
  <ds:schemaRefs>
    <ds:schemaRef ds:uri="http://schemas.microsoft.com/office/2006/metadata/properties"/>
    <ds:schemaRef ds:uri="http://schemas.microsoft.com/office/infopath/2007/PartnerControls"/>
    <ds:schemaRef ds:uri="47dd78af-cfc5-4e7a-8799-591ad7ced2cf"/>
    <ds:schemaRef ds:uri="91879da0-9969-4788-bbb1-7f1899c198fe"/>
  </ds:schemaRefs>
</ds:datastoreItem>
</file>

<file path=customXml/itemProps2.xml><?xml version="1.0" encoding="utf-8"?>
<ds:datastoreItem xmlns:ds="http://schemas.openxmlformats.org/officeDocument/2006/customXml" ds:itemID="{3D363EC1-4570-4DEC-A60F-9A228C8227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A2895-2859-4DFA-BCB7-AB317A8E2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d78af-cfc5-4e7a-8799-591ad7ced2cf"/>
    <ds:schemaRef ds:uri="91879da0-9969-4788-bbb1-7f1899c19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On-screen Show (16:9)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Wingdings</vt:lpstr>
      <vt:lpstr>PowerPoint Template</vt:lpstr>
      <vt:lpstr>17_Office Theme</vt:lpstr>
      <vt:lpstr>8_Office Theme</vt:lpstr>
      <vt:lpstr>22_Office Theme</vt:lpstr>
      <vt:lpstr>14_Office Theme</vt:lpstr>
      <vt:lpstr>The improvement journey</vt:lpstr>
      <vt:lpstr>Why does it matter?</vt:lpstr>
      <vt:lpstr>What needs to be in place?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Lashbrook Admin</dc:creator>
  <cp:lastModifiedBy>Shannon Robinson</cp:lastModifiedBy>
  <cp:revision>9</cp:revision>
  <dcterms:created xsi:type="dcterms:W3CDTF">2019-09-02T14:27:15Z</dcterms:created>
  <dcterms:modified xsi:type="dcterms:W3CDTF">2022-02-09T09:13:53Z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0x01010036361F09B21A804F824D0804817B9451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