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notesMasterIdLst>
    <p:notesMasterId r:id="rId19"/>
  </p:notesMasterIdLst>
  <p:sldIdLst>
    <p:sldId id="908" r:id="rId7"/>
    <p:sldId id="909" r:id="rId8"/>
    <p:sldId id="911" r:id="rId9"/>
    <p:sldId id="910" r:id="rId10"/>
    <p:sldId id="261" r:id="rId11"/>
    <p:sldId id="373" r:id="rId12"/>
    <p:sldId id="370" r:id="rId13"/>
    <p:sldId id="1161" r:id="rId14"/>
    <p:sldId id="287" r:id="rId15"/>
    <p:sldId id="374" r:id="rId16"/>
    <p:sldId id="116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90808-3B3C-4506-BBD8-15FA825D331A}" v="157" dt="2022-03-31T06:37:47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29" autoAdjust="0"/>
  </p:normalViewPr>
  <p:slideViewPr>
    <p:cSldViewPr snapToGrid="0">
      <p:cViewPr varScale="1">
        <p:scale>
          <a:sx n="91" d="100"/>
          <a:sy n="91" d="100"/>
        </p:scale>
        <p:origin x="2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C8EA2-9E60-4EDC-8F4C-03F86B0B24C7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A545F-1CB5-4087-A73C-82F540F89F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71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792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731FDDB-74AF-466F-B92E-1346EC410F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92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7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27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A545F-1CB5-4087-A73C-82F540F89FF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24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A545F-1CB5-4087-A73C-82F540F89FF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69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640C-77E9-4FF0-9D4B-03789B900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248CB-D3D1-41AA-94C9-54A309716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919F5-50C8-41E2-9E7C-8C07EBF2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7801-917B-4CE9-A3D7-447B8E1B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6A5A5-62E2-4E96-AE92-4E64DAD2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95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2DBE-A5E8-4077-AED0-7D41826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50063-E0EE-40DB-AF85-F7A80CA73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FDCE-A7B7-4E4F-94E2-852C4EF8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E1E6-C07E-4C6A-ACF5-CB67CDE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A0D65-9526-4321-A72F-8860E15A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80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1D329-2713-46CB-86CD-B68A254D5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5A8F6-C2C2-42F8-AD21-FAF72F6D5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0EE8-B46A-4F8B-8193-D0578F1C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BC0F5-B44C-40E2-A8A6-F7CE7A96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25F43-D6E5-4451-B90B-F3966042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21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0460A36-8901-4554-B8D8-A53891A0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680" y="2770505"/>
            <a:ext cx="680212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1260C0-B902-4A14-AC4B-13D85C449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1679" y="4058444"/>
            <a:ext cx="680211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5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6FAB-0BC9-4873-8444-D0DFD26A4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DAB34-F452-4F75-9752-18F6B828B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13B0-63BD-47A6-BC39-0D1387B1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29B1-B657-401F-B776-06176FA251B6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B782E-9493-4853-B0E9-BCEFADB1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6FC96-6A16-4247-8288-B4317B92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38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6B6C-9B20-473F-92EB-66F780A2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7399-6D63-447A-AA2E-3EF29170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F4573-5912-4F5B-B030-EA43C676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C9D3-34B8-46B4-95F2-CA3139285912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6D29A-3634-4A2F-9759-887B0C59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3420-DDAB-4E3E-9498-9A27760A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89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E119-3E2B-4E6E-8417-B6112227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8557D-A949-411E-B2F0-83C0DB0D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501D8-E665-40EA-A33F-267C16BA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154-A0A0-4CBF-8196-9F21F18608BF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CA614-96A7-4D83-A891-57240569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109DF-8C4A-4AD2-8C5F-D7DCBD52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60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16B5-2796-4EE5-8C18-D81D4080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2040-252E-4A03-81A0-1BDCAA165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5C736-22C8-47A3-B587-C75658D9E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60313-818F-4686-9C39-8C12C78E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EDD8-0999-44F7-B883-27EED9E6FC24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9F0B9-2DF0-4DD2-A0EE-3599EEDF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40C04-244F-4DB1-BE7F-89736BA1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1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967B-2081-4BFD-A205-98779F6B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B1473-88E0-4344-A110-AFD331A82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CF82D-4F44-41B2-AB59-2E6A5A2ED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E61C5-0681-4891-8A71-AE2CD7688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917B9-D0C1-41BD-887F-9E1ABF835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8AE72-3CA6-4473-A5A1-5F85631F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A66-B5E6-480B-8984-F5B86DEF3E79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EE04EC-D9F6-4EE8-B256-4AC206F8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EF3AD-AFA7-4205-8C0F-49A54062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408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3A3A-03BB-4C83-9E4C-E181321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4E609-878A-4EB1-A3E7-D491B7A1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877D-80D2-40CD-92FE-B11D3975C682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7658B-ECC4-4163-9651-3D1FE1B3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D0278-AC56-4005-8636-76648D22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945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D2AB3-CCAE-44F1-A27D-E77FDC28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AA51-3377-4526-B824-8A14359A946A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2FA3C-5C3C-405F-B55E-EA185AAC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4227D-262C-43C0-9CC7-C77FD452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8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3C45-A1FE-47C4-899E-A6505E3D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89FC-A930-4230-B300-CE7F4ED6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90F90-C9B2-4532-A736-A99B3D97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D9CD-4C5C-4517-8321-3D674E71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EC3C6-7BDE-4EFA-A5FE-BA17EC35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44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672B1-2594-4DF7-B57D-858E84BC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C411-F271-4129-8CE5-01027F7EA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DFB7F-F440-41EE-B3EE-D53F33CD4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03A59-30C7-4C17-AB2A-5C5D6298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AD47-B7C7-4A77-B0F9-B2ACC34AD1A4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1E5F8-357E-4C3E-972E-23CB13F9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03DDA-8C2B-4C5F-9B13-AE6EAEC8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880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1403-D676-4BEE-AE54-480230A5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D1DC0-4067-4718-96C9-185D2394F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A0146-A91F-44E0-952B-19F6F846D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B302-FDD3-4949-BB7B-4DB07D6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BB5F-AFF3-4280-93FC-8736C333ADDD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0B838-C7C6-4547-81D6-A917D1B4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FFC4C-CE88-4B70-B3FB-0F063917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384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0688-1AB1-44E1-A0C6-ED17407E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3FE0A-283A-4C7C-B91A-CE466431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5CF08-8DFF-4603-AE3A-29897026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65C3-E2B1-4F7B-AAAE-7268E29A47E4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FDAD7-C2AD-435E-8CB2-DA045033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387D-166F-42AA-BCBA-0D8A4AD3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668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28019-DEE6-4865-B262-7F8308B60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983C8-5570-4081-A46D-9749A7750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3AE70-22CA-4559-AE37-F54B17E6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0C22-EA86-4060-91D4-D703E0C8ACDC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6CD9A-DBBD-41EC-8528-3A076AB0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AB834-B634-4798-A1B4-70FD612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866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53CA-83DF-4457-8A27-BF7DB4F3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1BA6-CC4F-4F64-A834-037B1052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474FE-4E85-42C4-939D-7062A8C9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A194-FCC2-4315-A045-7C7782629158}" type="datetime1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B6179-02FF-4450-81A7-27692F35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C2AB9-9A5B-493F-85E8-F08BF58D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9C3-B4FD-47E1-B740-FFCC498E18F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6D920A-047C-4C12-AFCA-1D777A0753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933450" y="100774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70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0EA3CB3-E914-48D3-9121-E612F3758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66EC3-926D-452E-B601-52DBB6A4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6900" y="1729317"/>
            <a:ext cx="11000317" cy="4292600"/>
          </a:xfrm>
        </p:spPr>
        <p:txBody>
          <a:bodyPr/>
          <a:lstStyle>
            <a:lvl1pPr>
              <a:lnSpc>
                <a:spcPct val="120000"/>
              </a:lnSpc>
              <a:spcAft>
                <a:spcPts val="800"/>
              </a:spcAft>
              <a:defRPr sz="2133"/>
            </a:lvl1pPr>
            <a:lvl2pPr>
              <a:lnSpc>
                <a:spcPct val="120000"/>
              </a:lnSpc>
              <a:spcAft>
                <a:spcPts val="800"/>
              </a:spcAft>
              <a:defRPr sz="1867"/>
            </a:lvl2pPr>
            <a:lvl3pPr>
              <a:lnSpc>
                <a:spcPct val="120000"/>
              </a:lnSpc>
              <a:spcAft>
                <a:spcPts val="800"/>
              </a:spcAft>
              <a:defRPr sz="1867"/>
            </a:lvl3pPr>
            <a:lvl4pPr>
              <a:lnSpc>
                <a:spcPct val="120000"/>
              </a:lnSpc>
              <a:spcAft>
                <a:spcPts val="800"/>
              </a:spcAft>
              <a:defRPr sz="1867"/>
            </a:lvl4pPr>
            <a:lvl5pPr>
              <a:lnSpc>
                <a:spcPct val="120000"/>
              </a:lnSpc>
              <a:spcAft>
                <a:spcPts val="800"/>
              </a:spcAft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C4287-03D3-4ABF-940F-F90820F0A2BC}"/>
              </a:ext>
            </a:extLst>
          </p:cNvPr>
          <p:cNvSpPr/>
          <p:nvPr userDrawn="1"/>
        </p:nvSpPr>
        <p:spPr>
          <a:xfrm>
            <a:off x="12499752" y="0"/>
            <a:ext cx="2668229" cy="1013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NAVIGATING BETWEEN FORMATTING STYLES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move between headings and bullet levels, use the ‘Indent List Level’ buttons  found on the ‘Home’ tab</a:t>
            </a:r>
          </a:p>
          <a:p>
            <a:pPr marL="185523" indent="-185523">
              <a:buFont typeface="Arial" pitchFamily="34" charset="0"/>
              <a:buChar char="•"/>
            </a:pPr>
            <a:endParaRPr lang="en-GB" sz="933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5523" indent="-185523">
              <a:buFont typeface="Arial" pitchFamily="34" charset="0"/>
              <a:buChar char="•"/>
            </a:pPr>
            <a:endParaRPr lang="en-GB" sz="933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03F1B089-AC34-4167-AEC4-AA205B4855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48711" t="5208" r="47188" b="92529"/>
          <a:stretch>
            <a:fillRect/>
          </a:stretch>
        </p:blipFill>
        <p:spPr bwMode="auto">
          <a:xfrm>
            <a:off x="12797933" y="836713"/>
            <a:ext cx="822252" cy="2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1812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1F02-EB50-44AE-A92E-6CB23CD5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7DA50F0-7FEB-4030-8439-19A10E69A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710" y="1729317"/>
            <a:ext cx="5334583" cy="4292600"/>
          </a:xfrm>
        </p:spPr>
        <p:txBody>
          <a:bodyPr/>
          <a:lstStyle>
            <a:lvl1pPr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21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1867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1867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1867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GB" sz="1867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5463C32-D89A-4A7F-8905-2E0A6CEC8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7089" y="1729317"/>
            <a:ext cx="5334583" cy="4292600"/>
          </a:xfrm>
        </p:spPr>
        <p:txBody>
          <a:bodyPr/>
          <a:lstStyle>
            <a:lvl1pPr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21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1867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1867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US" sz="1867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defRPr lang="en-GB" sz="1867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7A27C9-C7CC-4020-85C1-51EAB39EF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104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10" y="1729317"/>
            <a:ext cx="3488407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832801F-C11F-4CA8-8B5C-3B02AA99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7263" y="1729317"/>
            <a:ext cx="3488407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7818" y="1729317"/>
            <a:ext cx="3488407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943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2 Columns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D722-3BBD-4CB1-81DF-8F49E97A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25D8BB-35E1-401A-B247-15A2349F8A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10" y="1729317"/>
            <a:ext cx="3488407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52FDBC0-262D-42D1-BD8D-A87E0F62D9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7263" y="1729317"/>
            <a:ext cx="7248029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5FF4E9E-FBE5-4621-A8C5-007BA0547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425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2 Column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1014-D907-4430-9F55-9D818BB5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05DADA9-384E-45FE-A416-DEEC04FB1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09" y="1729317"/>
            <a:ext cx="1993811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AB2832-8A5F-4220-8D19-BE43354E04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6642" y="1729317"/>
            <a:ext cx="8748649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9EFD61-ED51-41BC-96DB-DF35484B8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02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5B78-1CFE-4BD1-93A4-B1FCD2CD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99B03-5AD6-4C77-89A4-6A37AD77C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2A9D3-9090-4ED6-BFF2-1E398D42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5D4DB-330E-4701-894F-7930629A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14F7-6C90-454E-9AFF-38BCD4AB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48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3 Columns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78E4-B58F-4AE9-AA94-B2C21601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0E20177-48CA-4D55-8389-A24E374F2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09" y="1729317"/>
            <a:ext cx="1993811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F2EE2C1-D06A-4BB2-AFE0-2E176B20F6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6643" y="1729317"/>
            <a:ext cx="4244357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DCB2AA2-9CBC-43B6-B3D1-7A250A21C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7123" y="1729317"/>
            <a:ext cx="4244357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8B82851-0B79-4171-8938-0B0AE023A9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26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3 Columns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78E4-B58F-4AE9-AA94-B2C21601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0E20177-48CA-4D55-8389-A24E374F2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09" y="2565248"/>
            <a:ext cx="1993811" cy="3445333"/>
          </a:xfrm>
        </p:spPr>
        <p:txBody>
          <a:bodyPr/>
          <a:lstStyle>
            <a:lvl1pPr>
              <a:defRPr sz="2133">
                <a:solidFill>
                  <a:srgbClr val="848286"/>
                </a:solidFill>
              </a:defRPr>
            </a:lvl1pPr>
            <a:lvl2pPr>
              <a:defRPr sz="1867">
                <a:solidFill>
                  <a:srgbClr val="848286"/>
                </a:solidFill>
              </a:defRPr>
            </a:lvl2pPr>
            <a:lvl3pPr>
              <a:defRPr sz="1867">
                <a:solidFill>
                  <a:srgbClr val="848286"/>
                </a:solidFill>
              </a:defRPr>
            </a:lvl3pPr>
            <a:lvl4pPr>
              <a:defRPr sz="1867">
                <a:solidFill>
                  <a:srgbClr val="848286"/>
                </a:solidFill>
              </a:defRPr>
            </a:lvl4pPr>
            <a:lvl5pPr>
              <a:defRPr sz="1867">
                <a:solidFill>
                  <a:srgbClr val="84828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F2EE2C1-D06A-4BB2-AFE0-2E176B20F6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6643" y="2564906"/>
            <a:ext cx="4244357" cy="345701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DCB2AA2-9CBC-43B6-B3D1-7A250A21C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7123" y="2564906"/>
            <a:ext cx="4244357" cy="345701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53A273-86E8-4FC0-BB1B-9E4305B8E4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46643" y="1887374"/>
            <a:ext cx="8750164" cy="485509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7902A7A-4551-4D68-B2E2-77CDBCAA5E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6C52C-171A-424B-92CD-7C24ACADD646}"/>
              </a:ext>
            </a:extLst>
          </p:cNvPr>
          <p:cNvSpPr txBox="1">
            <a:spLocks/>
          </p:cNvSpPr>
          <p:nvPr userDrawn="1"/>
        </p:nvSpPr>
        <p:spPr>
          <a:xfrm>
            <a:off x="624302" y="1696133"/>
            <a:ext cx="1448828" cy="7510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>
              <a:spcAft>
                <a:spcPts val="0"/>
              </a:spcAft>
            </a:pPr>
            <a:endParaRPr lang="en-GB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15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1014-D907-4430-9F55-9D818BB5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05DADA9-384E-45FE-A416-DEEC04FB1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09" y="1729317"/>
            <a:ext cx="1993811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312CB3D-D83C-45CA-BD58-888DFBA0F9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962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mage an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14D3-781D-41F2-875D-2AD18372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D04C332-925C-4BFF-9215-FE22A63C1F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7263" y="1729318"/>
            <a:ext cx="7248029" cy="4292599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3665C9-9B43-493E-9DFF-347DE48307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963" y="1729149"/>
            <a:ext cx="3489632" cy="4292769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8D07448-2493-4066-9C9F-4A1F8AC89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F5118-9ACE-45E2-A163-0DA99B4DDB9E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CF9552B-6000-4565-9F99-BE91AE6D6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97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BE1D344-36A0-453F-A6B3-59C6C52C40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711" y="1729317"/>
            <a:ext cx="7248029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441F734-EBCC-4D1F-A339-9016512A16A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05660" y="1729149"/>
            <a:ext cx="3489632" cy="429278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8057126-5414-42CD-B546-EC033E7F25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7CA344-2556-4448-A518-1BD87F95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4C7263-B09A-474F-9464-9CE6248AF8AB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02B5E9B-4DF2-4AE0-9B4D-39380DD4EB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754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2C05-F39F-4C8A-9B46-6F837FCF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41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3A7C0C9-8326-4D16-8BBA-A166EC31DC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7263" y="1729317"/>
            <a:ext cx="3488407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F41636B-6DF5-46EA-BCF6-AFF58D8308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7818" y="1729317"/>
            <a:ext cx="3488407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2C1366E-07BB-4119-AC81-EDC96103B57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63" y="1729148"/>
            <a:ext cx="3489632" cy="429278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83DC9E3-4F43-4F8D-874D-6AD1B57D6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E6A84-E5A9-40EE-81A0-3780B637A89A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5583FE3-EA86-419F-B7CE-D6DCA261C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123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6D3A-328F-4A50-B2F4-E5BC59EB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D57793-E5B6-49EC-A439-098F2E6FAD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7263" y="1729317"/>
            <a:ext cx="3488407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AEBE63B-9DAC-48FF-B4F1-4DB147DF73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6887" y="1729149"/>
            <a:ext cx="3489632" cy="42927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D647DDC-2F81-43F7-BF7D-E193031B73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10" y="1729317"/>
            <a:ext cx="3488407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022811C-BF40-41A6-80D6-7DF25C6BF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2FCFC-54AC-451D-B172-FF4D7F563493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8BCD3C2-8F79-4A39-AA53-3C5D5D3BE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16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4D148C-5E09-4867-91D5-23DBDF210517}"/>
              </a:ext>
            </a:extLst>
          </p:cNvPr>
          <p:cNvSpPr/>
          <p:nvPr userDrawn="1"/>
        </p:nvSpPr>
        <p:spPr bwMode="white">
          <a:xfrm>
            <a:off x="7064337" y="6263343"/>
            <a:ext cx="4573372" cy="128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ctr" anchorCtr="1"/>
          <a:lstStyle/>
          <a:p>
            <a:pPr algn="ctr"/>
            <a:endParaRPr lang="en-GB" sz="933" dirty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B81B0-6E8B-4838-97BA-2FC94FF895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26784" y="470831"/>
            <a:ext cx="4865216" cy="5864504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872E0E5-D585-4C45-97A5-B16A688D0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09" y="1729317"/>
            <a:ext cx="1993811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8F22981-A473-48AE-9F23-2240D05A4A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6643" y="1729317"/>
            <a:ext cx="4191820" cy="429260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C0B0FD-0A0F-45EA-912B-0C8776A9E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1" y="1124745"/>
            <a:ext cx="6413900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A09FCE-A5CE-4710-8558-AC8C7BB2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3" y="589039"/>
            <a:ext cx="6413900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0F64C-FE93-42AC-9075-1003EBF303C3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229E96E-F6B9-4EAE-87FE-E995880AC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56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466EC3-926D-452E-B601-52DBB6A4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C4287-03D3-4ABF-940F-F90820F0A2BC}"/>
              </a:ext>
            </a:extLst>
          </p:cNvPr>
          <p:cNvSpPr/>
          <p:nvPr userDrawn="1"/>
        </p:nvSpPr>
        <p:spPr>
          <a:xfrm>
            <a:off x="12499752" y="7588"/>
            <a:ext cx="2668229" cy="8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 grey box will resize when you insert quoted text.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the textbox with the person’s name in it so that it snaps to the grey box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933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134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3850" y="1956333"/>
            <a:ext cx="2485524" cy="154108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0D0E6A1-35D1-4D17-9094-53ECA3F554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4307" y="2425757"/>
            <a:ext cx="2610607" cy="2827447"/>
          </a:xfrm>
        </p:spPr>
        <p:txBody>
          <a:bodyPr/>
          <a:lstStyle>
            <a:lvl1pPr>
              <a:lnSpc>
                <a:spcPct val="120000"/>
              </a:lnSpc>
              <a:defRPr sz="2400" b="0">
                <a:solidFill>
                  <a:srgbClr val="84828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3868EFF-A3A4-4F13-A65B-07073EB7A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851" y="3629472"/>
            <a:ext cx="2485523" cy="1623731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867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867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40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627"/>
              </a:spcBef>
            </a:pPr>
            <a:r>
              <a:rPr lang="en-US" dirty="0"/>
              <a:t>Job title</a:t>
            </a:r>
          </a:p>
          <a:p>
            <a:pPr marL="238530" lvl="2" indent="-238530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9012DEE-F87A-46FA-ABAF-2F76D1FD7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7089" y="1955950"/>
            <a:ext cx="5334583" cy="329725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D9A3D-2642-44F9-9743-387C14A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A0D6C3-9D88-4B1F-A163-FC515C75B70B}"/>
              </a:ext>
            </a:extLst>
          </p:cNvPr>
          <p:cNvSpPr txBox="1">
            <a:spLocks/>
          </p:cNvSpPr>
          <p:nvPr userDrawn="1"/>
        </p:nvSpPr>
        <p:spPr>
          <a:xfrm>
            <a:off x="3324307" y="1525800"/>
            <a:ext cx="1448828" cy="7510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>
              <a:spcAft>
                <a:spcPts val="0"/>
              </a:spcAft>
            </a:pPr>
            <a:endParaRPr lang="en-GB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16B97B-6BEB-4CB9-9889-8040CD0CB5A2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DAB77A3-A568-4FD8-B9FA-C618A2C440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CEA783C-A5CC-4FB9-940C-8E96B7689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58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8A6E-0374-488B-A1D1-D8CDD86D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81770-B419-4A1D-9993-A3A096176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AFE4D-C1AF-4A71-B723-D7E3ED6E6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15DFC-17DD-4DC9-A1DE-261C209B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33054-59F5-4DC9-904B-183E0665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8D0EE-7465-439E-8D98-331A4D65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289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98C5B1E-F8A1-4F68-88BB-5C8879CF7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850" y="1860321"/>
            <a:ext cx="1989596" cy="154108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399C0-CBF5-4A4D-8C7D-A3791160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DC71134-982A-4A05-9D36-79591B77ED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2026" y="2772249"/>
            <a:ext cx="3119268" cy="64558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en-US" sz="1867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867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40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627"/>
              </a:spcBef>
            </a:pPr>
            <a:r>
              <a:rPr lang="en-US" dirty="0"/>
              <a:t>Job title</a:t>
            </a:r>
          </a:p>
          <a:p>
            <a:pPr marL="238530" lvl="2" indent="-238530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EAB158E-B189-4B8D-BB48-94B7DEA6C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710" y="3616106"/>
            <a:ext cx="5334583" cy="2309172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E1DEC73-4000-4ABD-9534-A9AB5188A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7089" y="3616106"/>
            <a:ext cx="5334583" cy="2309172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1AA14A6-9C8A-4BB5-997F-42AFE331172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7623" y="1860321"/>
            <a:ext cx="1989596" cy="154108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59F05D9-D287-4FD3-AAFB-02B3645CD2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5798" y="2772249"/>
            <a:ext cx="3119268" cy="64558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en-US" sz="1867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867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40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627"/>
              </a:spcBef>
            </a:pPr>
            <a:r>
              <a:rPr lang="en-US" dirty="0"/>
              <a:t>Job title</a:t>
            </a:r>
          </a:p>
          <a:p>
            <a:pPr marL="238530" lvl="2" indent="-238530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80643-C1E8-42F6-BF95-331D45B9A162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C3F18E-831B-4375-B41F-EEA5BAD3AE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BA5FAE-FFB4-4E5A-8541-4408603411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563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DC48-272D-4E58-AEEB-40D849B4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06B26FA-BFE5-41E5-97A1-3A109112B0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711" y="1937829"/>
            <a:ext cx="1096748" cy="101111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4D290D2-7A2B-4386-9DE5-0DBFE99E065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347263" y="1937829"/>
            <a:ext cx="1096748" cy="101111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91698EFB-BC48-4B48-B66D-AC11513FC95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97818" y="1937829"/>
            <a:ext cx="1096748" cy="101111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F10006DD-D7CA-40AB-837F-DC8BDB4CE07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96710" y="3236979"/>
            <a:ext cx="3488407" cy="288032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F8DA357-EBC3-481E-A64B-49B423ACBD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7263" y="3236979"/>
            <a:ext cx="3488407" cy="288032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DC70A44-A7D9-4805-AF9F-EF18DE921E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7818" y="3236979"/>
            <a:ext cx="3488407" cy="288032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383CB6-DD1F-4C3F-9DB5-59E3DEBDDEE4}"/>
              </a:ext>
            </a:extLst>
          </p:cNvPr>
          <p:cNvSpPr/>
          <p:nvPr userDrawn="1"/>
        </p:nvSpPr>
        <p:spPr>
          <a:xfrm>
            <a:off x="12499752" y="0"/>
            <a:ext cx="2668229" cy="1951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  <a:p>
            <a:pPr marL="185523" indent="-185523">
              <a:buFont typeface="Arial" pitchFamily="34" charset="0"/>
              <a:buChar char="•"/>
            </a:pP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FOR</a:t>
            </a:r>
            <a:r>
              <a:rPr lang="en-GB" sz="933" baseline="0" dirty="0">
                <a:solidFill>
                  <a:schemeClr val="tx1"/>
                </a:solidFill>
              </a:rPr>
              <a:t> MORE CV OPTIONS, CLICK NEW SLIDE THEN CHOOSE FROM THE CV VARIATIONS</a:t>
            </a:r>
            <a:endParaRPr lang="en-GB" sz="933" dirty="0">
              <a:solidFill>
                <a:schemeClr val="tx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29A6D4C-A928-436A-82DD-E270AD16F0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DF839CC-B800-4200-AD1A-1185E38D78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1775520" y="1936751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sz="1600" b="0" baseline="0"/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5530619" y="1936751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sz="1600" b="0" baseline="0"/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9291755" y="1936751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sz="1600" b="0" baseline="0"/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585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5E63-FFEB-41FD-B44B-82750B55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C565C97-2DAE-4702-9C11-ADBA92A62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711" y="1937019"/>
            <a:ext cx="1096748" cy="849511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4D92B4-CFFA-4F25-8834-5705C648F4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347263" y="1937019"/>
            <a:ext cx="1096748" cy="1041532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B7A2CD5-40E1-489A-ADF9-632B0DEACE3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97818" y="1937019"/>
            <a:ext cx="1096748" cy="1041532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6B23C9F2-D3E3-4C68-989A-1D1D168FC24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96711" y="3332991"/>
            <a:ext cx="1096748" cy="849511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7D89DF87-7DE9-4FFC-8B04-94F68712E37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47263" y="3332991"/>
            <a:ext cx="1096748" cy="849511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9E2887EF-23FB-4B21-9B1F-A57DF7B4F95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097818" y="3332991"/>
            <a:ext cx="1096748" cy="1041532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1D096D94-CF1E-4655-AD17-84A9D438DA9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96711" y="4787735"/>
            <a:ext cx="1096748" cy="849511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8B634893-C8DC-49D2-AC06-30B740B17F4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47263" y="4787735"/>
            <a:ext cx="1096748" cy="1041532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EB769BDC-815B-461C-A05A-B41062CF8A8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97818" y="4787735"/>
            <a:ext cx="1096748" cy="1041532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5A2ED0-C384-480A-BE33-EE7327315986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PHOTOGRAPHY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 photograph,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6959BDB3-D8C5-47D3-AE25-CF264732E9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72575ED-6AB9-4185-A786-C809F7B41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C565C97-2DAE-4702-9C11-ADBA92A62B7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96711" y="1937018"/>
            <a:ext cx="1096748" cy="1041532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6B23C9F2-D3E3-4C68-989A-1D1D168FC24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96711" y="3332990"/>
            <a:ext cx="1096748" cy="1041532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7D89DF87-7DE9-4FFC-8B04-94F68712E371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47263" y="3332990"/>
            <a:ext cx="1096748" cy="1041532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D096D94-CF1E-4655-AD17-84A9D438DA96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596711" y="4787734"/>
            <a:ext cx="1096748" cy="1041532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8B634893-C8DC-49D2-AC06-30B740B17F4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347263" y="4787734"/>
            <a:ext cx="1096748" cy="104153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1871133" y="1936751"/>
            <a:ext cx="2305051" cy="104140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1200" b="0" baseline="0"/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1871133" y="3333123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1874276" y="4787733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5615947" y="1925079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5615947" y="3321451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5619089" y="4776061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9360363" y="1937151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9360363" y="3333523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9363505" y="4788133"/>
            <a:ext cx="2305051" cy="1041400"/>
          </a:xfrm>
        </p:spPr>
        <p:txBody>
          <a:bodyPr/>
          <a:lstStyle>
            <a:lvl1pPr>
              <a:lnSpc>
                <a:spcPct val="100000"/>
              </a:lnSpc>
              <a:def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Firstname</a:t>
            </a:r>
            <a:r>
              <a:rPr lang="en-US" dirty="0"/>
              <a:t> Surname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Job Title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Email</a:t>
            </a:r>
          </a:p>
          <a:p>
            <a:pPr marL="0" lvl="0" indent="0" algn="l" defTabSz="103894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Phone Number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001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10" y="1925309"/>
            <a:ext cx="3488407" cy="4095979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832801F-C11F-4CA8-8B5C-3B02AA99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7263" y="1925309"/>
            <a:ext cx="3488407" cy="4095979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7816" y="2463968"/>
            <a:ext cx="1682851" cy="3557320"/>
          </a:xfrm>
        </p:spPr>
        <p:txBody>
          <a:bodyPr/>
          <a:lstStyle>
            <a:lvl1pPr>
              <a:defRPr sz="2400" b="0">
                <a:solidFill>
                  <a:srgbClr val="84828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11000095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947ADB4-6A91-4251-B74A-1F1E24DCE2F2}"/>
              </a:ext>
            </a:extLst>
          </p:cNvPr>
          <p:cNvSpPr txBox="1">
            <a:spLocks/>
          </p:cNvSpPr>
          <p:nvPr userDrawn="1"/>
        </p:nvSpPr>
        <p:spPr>
          <a:xfrm>
            <a:off x="8097818" y="1621811"/>
            <a:ext cx="1448828" cy="7510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GB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A0C000E-4CC9-4E90-905D-0395ABCBF84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22716" y="1930845"/>
            <a:ext cx="1674088" cy="1208361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724C32-D205-4ED8-BBDA-6FE2B95DFC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22717" y="3236979"/>
            <a:ext cx="1682851" cy="97071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600" i="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600" baseline="0" dirty="0" smtClean="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lang="en-US" sz="1600" dirty="0"/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627"/>
              </a:spcBef>
            </a:pPr>
            <a:r>
              <a:rPr lang="en-US" dirty="0"/>
              <a:t>Job title</a:t>
            </a:r>
          </a:p>
          <a:p>
            <a:pPr marL="238530" lvl="2" indent="-238530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E421B2-C0A2-44B6-B6D2-D389B13F91C8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873BA92-C567-443C-A3E7-4B3D577483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90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909C18-04F6-4F2C-8B20-C21CB597E9B7}"/>
              </a:ext>
            </a:extLst>
          </p:cNvPr>
          <p:cNvSpPr/>
          <p:nvPr userDrawn="1"/>
        </p:nvSpPr>
        <p:spPr bwMode="white">
          <a:xfrm>
            <a:off x="9688206" y="6277434"/>
            <a:ext cx="2259041" cy="77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ctr" anchorCtr="1"/>
          <a:lstStyle/>
          <a:p>
            <a:pPr algn="ctr"/>
            <a:endParaRPr lang="en-GB" sz="933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88704-00AE-4711-B1D0-1C8AF931BB69}"/>
              </a:ext>
            </a:extLst>
          </p:cNvPr>
          <p:cNvSpPr/>
          <p:nvPr userDrawn="1"/>
        </p:nvSpPr>
        <p:spPr bwMode="auto">
          <a:xfrm>
            <a:off x="9912441" y="0"/>
            <a:ext cx="1682851" cy="6335323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15210"/>
            <a:endParaRPr lang="en-GB" sz="933" kern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57B973-0F2D-4721-BCDA-A52A2A02EECE}"/>
              </a:ext>
            </a:extLst>
          </p:cNvPr>
          <p:cNvSpPr/>
          <p:nvPr userDrawn="1"/>
        </p:nvSpPr>
        <p:spPr bwMode="auto">
          <a:xfrm>
            <a:off x="10038437" y="2693325"/>
            <a:ext cx="1436580" cy="1209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15210"/>
            <a:endParaRPr lang="en-GB" sz="933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09" y="589039"/>
            <a:ext cx="9091496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08" y="1892829"/>
            <a:ext cx="9091496" cy="1728192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706" y="4389107"/>
            <a:ext cx="7515519" cy="1440159"/>
          </a:xfrm>
        </p:spPr>
        <p:txBody>
          <a:bodyPr/>
          <a:lstStyle>
            <a:lvl1pPr>
              <a:lnSpc>
                <a:spcPts val="3467"/>
              </a:lnSpc>
              <a:defRPr sz="2667" b="0">
                <a:solidFill>
                  <a:srgbClr val="84828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08" y="1124745"/>
            <a:ext cx="9091496" cy="347247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947ADB4-6A91-4251-B74A-1F1E24DCE2F2}"/>
              </a:ext>
            </a:extLst>
          </p:cNvPr>
          <p:cNvSpPr txBox="1">
            <a:spLocks/>
          </p:cNvSpPr>
          <p:nvPr userDrawn="1"/>
        </p:nvSpPr>
        <p:spPr>
          <a:xfrm>
            <a:off x="596710" y="3446013"/>
            <a:ext cx="1448828" cy="7510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9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99569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180975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975" algn="l" defTabSz="99569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GB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A0C000E-4CC9-4E90-905D-0395ABCBF84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038437" y="2693325"/>
            <a:ext cx="1436580" cy="1209600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933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724C32-D205-4ED8-BBDA-6FE2B95DFC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22717" y="4054733"/>
            <a:ext cx="1682851" cy="1006449"/>
          </a:xfrm>
        </p:spPr>
        <p:txBody>
          <a:bodyPr vert="horz" wrap="square" lIns="84521" tIns="0" rIns="84521" bIns="0" rtlCol="0" anchor="t" anchorCtr="0">
            <a:noAutofit/>
          </a:bodyPr>
          <a:lstStyle>
            <a:lvl1pPr>
              <a:defRPr lang="en-US" sz="1600" i="0" dirty="0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600" baseline="0" dirty="0" smtClean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lang="en-US" sz="1600" dirty="0">
                <a:solidFill>
                  <a:schemeClr val="bg1"/>
                </a:solidFill>
              </a:defRPr>
            </a:lvl3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1">
              <a:spcBef>
                <a:spcPts val="627"/>
              </a:spcBef>
            </a:pPr>
            <a:r>
              <a:rPr lang="en-US" dirty="0"/>
              <a:t>Job title</a:t>
            </a:r>
          </a:p>
          <a:p>
            <a:pPr marL="238530" lvl="2" indent="-238530">
              <a:spcAft>
                <a:spcPts val="0"/>
              </a:spcAft>
            </a:pPr>
            <a:r>
              <a:rPr lang="en-US" dirty="0"/>
              <a:t>Contact details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7D69DFC-1C2D-40F3-9E60-797886FE9C5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2441" y="2"/>
            <a:ext cx="1682851" cy="2388348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79100C-156B-41A4-883E-10403A59E5F6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1596748-EFF4-4A14-B098-4D57F3FC5D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572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59F5F1-EF62-4350-A6A4-B1C5FCF121B6}"/>
              </a:ext>
            </a:extLst>
          </p:cNvPr>
          <p:cNvSpPr/>
          <p:nvPr userDrawn="1"/>
        </p:nvSpPr>
        <p:spPr bwMode="auto">
          <a:xfrm>
            <a:off x="4347263" y="1"/>
            <a:ext cx="7249256" cy="6326684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15210"/>
            <a:endParaRPr lang="en-GB" sz="933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40"/>
            <a:ext cx="3488405" cy="17838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10" y="3525010"/>
            <a:ext cx="3488407" cy="2496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832801F-C11F-4CA8-8B5C-3B02AA99D0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7263" y="2505689"/>
            <a:ext cx="3488407" cy="3515599"/>
          </a:xfrm>
        </p:spPr>
        <p:txBody>
          <a:bodyPr lIns="84521" rIns="84521"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7818" y="2505689"/>
            <a:ext cx="3488407" cy="3515599"/>
          </a:xfrm>
        </p:spPr>
        <p:txBody>
          <a:bodyPr lIns="84521" rIns="84521"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2505690"/>
            <a:ext cx="3488405" cy="657652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36D8852-9DD9-4F18-A4EA-B32891B6B2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47263" y="0"/>
            <a:ext cx="7249256" cy="1206539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09737-806B-44C0-8C09-8E1A40CA255C}"/>
              </a:ext>
            </a:extLst>
          </p:cNvPr>
          <p:cNvSpPr/>
          <p:nvPr userDrawn="1"/>
        </p:nvSpPr>
        <p:spPr bwMode="auto">
          <a:xfrm>
            <a:off x="4347263" y="1206539"/>
            <a:ext cx="7249256" cy="359168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2695" tIns="0" rIns="112695" bIns="0" numCol="1" rtlCol="0" anchor="ctr" anchorCtr="1" compatLnSpc="1">
            <a:prstTxWarp prst="textNoShape">
              <a:avLst/>
            </a:prstTxWarp>
          </a:bodyPr>
          <a:lstStyle/>
          <a:p>
            <a:pPr algn="ctr" defTabSz="715210"/>
            <a:endParaRPr lang="en-GB" sz="933" kern="0" dirty="0">
              <a:solidFill>
                <a:schemeClr val="bg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3BA1CA-A1DF-474D-AFF2-EA3DFF61F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7262" y="1565709"/>
            <a:ext cx="7238961" cy="615153"/>
          </a:xfrm>
        </p:spPr>
        <p:txBody>
          <a:bodyPr lIns="84521" tIns="56347" rIns="84521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9E5C7-C7B9-4C71-BB21-7BCA4DDC93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47563" y="1206593"/>
            <a:ext cx="7248956" cy="359168"/>
          </a:xfrm>
        </p:spPr>
        <p:txBody>
          <a:bodyPr lIns="84521" tIns="56347" rIns="84521" bIns="56347" anchor="ctr" anchorCtr="0"/>
          <a:lstStyle>
            <a:lvl1pPr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CD83B-C949-464F-94ED-C13C2C3B6B54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025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59F5F1-EF62-4350-A6A4-B1C5FCF121B6}"/>
              </a:ext>
            </a:extLst>
          </p:cNvPr>
          <p:cNvSpPr/>
          <p:nvPr userDrawn="1"/>
        </p:nvSpPr>
        <p:spPr bwMode="auto">
          <a:xfrm>
            <a:off x="8097387" y="1"/>
            <a:ext cx="3488836" cy="6326684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15210"/>
            <a:endParaRPr lang="en-GB" sz="933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40"/>
            <a:ext cx="7238957" cy="3908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10" y="1886204"/>
            <a:ext cx="3488407" cy="329725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832801F-C11F-4CA8-8B5C-3B02AA99D0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7263" y="1886204"/>
            <a:ext cx="3488407" cy="3297253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2133" dirty="0"/>
            </a:lvl1pPr>
            <a:lvl2pPr>
              <a:defRPr lang="en-US" sz="1867" dirty="0"/>
            </a:lvl2pPr>
            <a:lvl3pPr>
              <a:defRPr lang="en-US" sz="1867" dirty="0"/>
            </a:lvl3pPr>
            <a:lvl4pPr>
              <a:defRPr lang="en-US" sz="1867" dirty="0"/>
            </a:lvl4pPr>
            <a:lvl5pPr>
              <a:defRPr lang="en-GB" sz="1867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7818" y="2948947"/>
            <a:ext cx="3488407" cy="3168352"/>
          </a:xfrm>
        </p:spPr>
        <p:txBody>
          <a:bodyPr lIns="84521" rIns="84521"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7238957" cy="251236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36D8852-9DD9-4F18-A4EA-B32891B6B2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97387" y="0"/>
            <a:ext cx="3488836" cy="1206539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09737-806B-44C0-8C09-8E1A40CA255C}"/>
              </a:ext>
            </a:extLst>
          </p:cNvPr>
          <p:cNvSpPr/>
          <p:nvPr userDrawn="1"/>
        </p:nvSpPr>
        <p:spPr bwMode="auto">
          <a:xfrm>
            <a:off x="8097387" y="1886204"/>
            <a:ext cx="3499132" cy="359168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2695" tIns="0" rIns="112695" bIns="0" numCol="1" rtlCol="0" anchor="ctr" anchorCtr="1" compatLnSpc="1">
            <a:prstTxWarp prst="textNoShape">
              <a:avLst/>
            </a:prstTxWarp>
          </a:bodyPr>
          <a:lstStyle/>
          <a:p>
            <a:pPr algn="ctr" defTabSz="715210"/>
            <a:endParaRPr lang="en-GB" sz="933" kern="0" dirty="0">
              <a:solidFill>
                <a:schemeClr val="bg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3BA1CA-A1DF-474D-AFF2-EA3DFF61F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7387" y="2245374"/>
            <a:ext cx="3488836" cy="481221"/>
          </a:xfrm>
        </p:spPr>
        <p:txBody>
          <a:bodyPr lIns="84521" tIns="56347" rIns="84521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9E5C7-C7B9-4C71-BB21-7BCA4DDC93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7387" y="1886204"/>
            <a:ext cx="3488836" cy="359168"/>
          </a:xfrm>
        </p:spPr>
        <p:txBody>
          <a:bodyPr lIns="84521" tIns="56347" rIns="84521" bIns="56347" anchor="ctr" anchorCtr="0"/>
          <a:lstStyle>
            <a:lvl1pPr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CD83B-C949-464F-94ED-C13C2C3B6B54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91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3F5E-6B67-489B-A82E-69787BA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40"/>
            <a:ext cx="7238957" cy="3908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7ADBFCA-2FDE-41BB-9DB0-238F785CE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10" y="1729318"/>
            <a:ext cx="3488407" cy="343204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832801F-C11F-4CA8-8B5C-3B02AA99D0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7263" y="1729318"/>
            <a:ext cx="3488407" cy="3432045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2133" dirty="0"/>
            </a:lvl1pPr>
            <a:lvl2pPr>
              <a:defRPr lang="en-US" sz="1867" dirty="0"/>
            </a:lvl2pPr>
            <a:lvl3pPr>
              <a:defRPr lang="en-US" sz="1867" dirty="0"/>
            </a:lvl3pPr>
            <a:lvl4pPr>
              <a:defRPr lang="en-US" sz="1867" dirty="0"/>
            </a:lvl4pPr>
            <a:lvl5pPr>
              <a:defRPr lang="en-GB" sz="1867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D2926-6708-4FE4-81EE-DDE665E19F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7818" y="2852936"/>
            <a:ext cx="3488407" cy="2880320"/>
          </a:xfrm>
        </p:spPr>
        <p:txBody>
          <a:bodyPr vert="horz" wrap="square" lIns="0" tIns="0" rIns="0" bIns="0" rtlCol="0">
            <a:noAutofit/>
          </a:bodyPr>
          <a:lstStyle>
            <a:lvl1pPr>
              <a:defRPr lang="en-US" sz="2133" dirty="0"/>
            </a:lvl1pPr>
            <a:lvl2pPr>
              <a:defRPr lang="en-US" sz="1867" dirty="0"/>
            </a:lvl2pPr>
            <a:lvl3pPr>
              <a:defRPr lang="en-US" sz="1867" dirty="0"/>
            </a:lvl3pPr>
            <a:lvl4pPr>
              <a:defRPr lang="en-US" sz="1867" dirty="0"/>
            </a:lvl4pPr>
            <a:lvl5pPr>
              <a:defRPr lang="en-GB" sz="1867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449E60-A5E6-4972-8253-1809073D0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10" y="1124745"/>
            <a:ext cx="7238957" cy="251236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3BA1CA-A1DF-474D-AFF2-EA3DFF61F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7387" y="2109373"/>
            <a:ext cx="3488836" cy="472098"/>
          </a:xfrm>
          <a:solidFill>
            <a:schemeClr val="accent6"/>
          </a:solidFill>
        </p:spPr>
        <p:txBody>
          <a:bodyPr lIns="84521" tIns="56347" rIns="84521" bIns="56347">
            <a:spAutoFit/>
          </a:bodyPr>
          <a:lstStyle>
            <a:lvl1pPr>
              <a:defRPr b="1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9E5C7-C7B9-4C71-BB21-7BCA4DDC93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7387" y="1729318"/>
            <a:ext cx="3488836" cy="380109"/>
          </a:xfrm>
          <a:solidFill>
            <a:schemeClr val="accent1"/>
          </a:solidFill>
        </p:spPr>
        <p:txBody>
          <a:bodyPr lIns="84521" tIns="56347" rIns="84521" bIns="56347" anchor="ctr" anchorCtr="0"/>
          <a:lstStyle>
            <a:lvl1pPr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CD83B-C949-464F-94ED-C13C2C3B6B54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49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29D8C87-45A4-49EE-A8A4-360482F39F86}"/>
              </a:ext>
            </a:extLst>
          </p:cNvPr>
          <p:cNvSpPr/>
          <p:nvPr userDrawn="1"/>
        </p:nvSpPr>
        <p:spPr bwMode="white">
          <a:xfrm>
            <a:off x="472192" y="6276859"/>
            <a:ext cx="3817621" cy="8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ctr" anchorCtr="1"/>
          <a:lstStyle/>
          <a:p>
            <a:pPr algn="ctr"/>
            <a:endParaRPr lang="en-GB" sz="933" dirty="0">
              <a:solidFill>
                <a:schemeClr val="tx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EC20113-A2F5-41A0-A6B0-DB36BF1958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433" y="1887373"/>
            <a:ext cx="3500495" cy="4436441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D8D386C-98FB-47DF-840A-A1EBB9E9FB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7433" y="3909054"/>
            <a:ext cx="3488407" cy="2208245"/>
          </a:xfrm>
        </p:spPr>
        <p:txBody>
          <a:bodyPr lIns="169042" rIns="169042"/>
          <a:lstStyle>
            <a:lvl1pPr>
              <a:defRPr sz="2133">
                <a:solidFill>
                  <a:schemeClr val="bg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67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67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29A74-0D0B-4B7A-A23E-8190DADDC6A7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568E2E6-06CE-4775-8D9A-B9958D809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28D8450-CB79-4210-A181-3918C1FA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0" y="589040"/>
            <a:ext cx="11023329" cy="3908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08824A3-3777-4F86-9F1B-A6BAE4DE34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09" y="1124745"/>
            <a:ext cx="11023329" cy="251236"/>
          </a:xfr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2133" b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4EE46C-562E-4EEB-8FF4-B0254C7AF5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5484" y="1887373"/>
            <a:ext cx="3512443" cy="202168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E6F7274-328E-4329-B713-C10F19E239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7263" y="3140968"/>
            <a:ext cx="3488407" cy="2784309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2BE69E6-A866-4D82-9F84-5B3C897714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7818" y="3140968"/>
            <a:ext cx="3488407" cy="2784309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E7D8B40-0FEF-4606-8998-F403BAAB8E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47261" y="1887374"/>
            <a:ext cx="7249544" cy="4855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342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4EE46C-562E-4EEB-8FF4-B0254C7AF5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74843-971D-4638-99FA-23AB91381B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144" y="0"/>
            <a:ext cx="5090161" cy="6858000"/>
          </a:xfrm>
          <a:solidFill>
            <a:schemeClr val="accent1">
              <a:alpha val="7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CoverTitle">
            <a:extLst>
              <a:ext uri="{FF2B5EF4-FFF2-40B4-BE49-F238E27FC236}">
                <a16:creationId xmlns:a16="http://schemas.microsoft.com/office/drawing/2014/main" id="{E7C7A04A-46CB-4AF8-851F-8553BD3B6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8438" y="3720129"/>
            <a:ext cx="4070380" cy="957527"/>
          </a:xfrm>
        </p:spPr>
        <p:txBody>
          <a:bodyPr wrap="square" anchor="t">
            <a:spAutoFit/>
          </a:bodyPr>
          <a:lstStyle>
            <a:lvl1pPr>
              <a:lnSpc>
                <a:spcPts val="3733"/>
              </a:lnSpc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  <a:lvl2pPr>
              <a:defRPr sz="1733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733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733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7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line 1</a:t>
            </a:r>
          </a:p>
          <a:p>
            <a:pPr lvl="0"/>
            <a:r>
              <a:rPr lang="en-US" dirty="0"/>
              <a:t>Title line 2</a:t>
            </a:r>
          </a:p>
        </p:txBody>
      </p:sp>
      <p:sp>
        <p:nvSpPr>
          <p:cNvPr id="14" name="CoverSubtitle">
            <a:extLst>
              <a:ext uri="{FF2B5EF4-FFF2-40B4-BE49-F238E27FC236}">
                <a16:creationId xmlns:a16="http://schemas.microsoft.com/office/drawing/2014/main" id="{4145FA21-830B-42FF-8F20-A8C02084F4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438" y="4964073"/>
            <a:ext cx="4070380" cy="953403"/>
          </a:xfrm>
        </p:spPr>
        <p:txBody>
          <a:bodyPr wrap="square">
            <a:spAutoFit/>
          </a:bodyPr>
          <a:lstStyle>
            <a:lvl1pPr>
              <a:defRPr sz="2667" b="0">
                <a:solidFill>
                  <a:schemeClr val="bg1"/>
                </a:solidFill>
              </a:defRPr>
            </a:lvl1pPr>
            <a:lvl2pPr>
              <a:defRPr sz="2133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67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467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EA50F4-F616-4573-9457-6424BCD3E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8633" y="3412675"/>
            <a:ext cx="4069939" cy="3265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F6DD2-947D-4D6B-8D98-119A995F88D8}"/>
              </a:ext>
            </a:extLst>
          </p:cNvPr>
          <p:cNvSpPr/>
          <p:nvPr userDrawn="1"/>
        </p:nvSpPr>
        <p:spPr>
          <a:xfrm>
            <a:off x="12499752" y="0"/>
            <a:ext cx="2668229" cy="2525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UPDATING IMAGE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To add/update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  <a:p>
            <a:pPr marL="185523" indent="-185523">
              <a:buFont typeface="Arial" pitchFamily="34" charset="0"/>
              <a:buChar char="•"/>
            </a:pPr>
            <a:endParaRPr lang="en-GB" sz="933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85523" algn="l"/>
              </a:tabLst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b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use firm-approved photographs</a:t>
            </a: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found in the Asset Library: </a:t>
            </a:r>
            <a:r>
              <a:rPr lang="en-NZ" sz="933" b="1" u="none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file://bjdc1cifs/MediaLibrary/</a:t>
            </a:r>
            <a:b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(Copy and paste into windows explorer address bar)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D79A73A-3C97-4BC3-A3AC-BAE117954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889001" y="740701"/>
            <a:ext cx="4070351" cy="641019"/>
          </a:xfrm>
        </p:spPr>
        <p:txBody>
          <a:bodyPr anchor="ctr"/>
          <a:lstStyle>
            <a:lvl1pPr marL="0" marR="0" indent="0" algn="ctr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44580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3AC5-82FC-4041-B1CB-82B24F4B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7B14C-85A5-4026-8E08-1AC1C90B3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8D14F-00FD-4B2B-9118-D56EE55E4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EF52D-0B45-4FFC-A5BE-8FC5979CB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3FF6F-8556-42E8-8F83-A0EF840EC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305E33-2D1D-44EE-A4E7-2FF1BE90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987BB-6E2A-44D3-9827-32696658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C20C4-0A2C-4CAE-A223-E5D0196C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0975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No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74843-971D-4638-99FA-23AB91381B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144" y="0"/>
            <a:ext cx="5090161" cy="6858000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CoverTitle">
            <a:extLst>
              <a:ext uri="{FF2B5EF4-FFF2-40B4-BE49-F238E27FC236}">
                <a16:creationId xmlns:a16="http://schemas.microsoft.com/office/drawing/2014/main" id="{E7C7A04A-46CB-4AF8-851F-8553BD3B6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8438" y="3720129"/>
            <a:ext cx="4070380" cy="957527"/>
          </a:xfrm>
        </p:spPr>
        <p:txBody>
          <a:bodyPr wrap="square" anchor="t">
            <a:spAutoFit/>
          </a:bodyPr>
          <a:lstStyle>
            <a:lvl1pPr>
              <a:lnSpc>
                <a:spcPts val="3733"/>
              </a:lnSpc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  <a:lvl2pPr>
              <a:defRPr sz="1733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733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733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7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line 1</a:t>
            </a:r>
          </a:p>
          <a:p>
            <a:pPr lvl="0"/>
            <a:r>
              <a:rPr lang="en-US" dirty="0"/>
              <a:t>Title line 2</a:t>
            </a:r>
          </a:p>
        </p:txBody>
      </p:sp>
      <p:sp>
        <p:nvSpPr>
          <p:cNvPr id="14" name="CoverSubtitle">
            <a:extLst>
              <a:ext uri="{FF2B5EF4-FFF2-40B4-BE49-F238E27FC236}">
                <a16:creationId xmlns:a16="http://schemas.microsoft.com/office/drawing/2014/main" id="{4145FA21-830B-42FF-8F20-A8C02084F4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438" y="4964073"/>
            <a:ext cx="4070380" cy="953403"/>
          </a:xfrm>
        </p:spPr>
        <p:txBody>
          <a:bodyPr wrap="square">
            <a:spAutoFit/>
          </a:bodyPr>
          <a:lstStyle>
            <a:lvl1pPr>
              <a:defRPr sz="2667" b="0">
                <a:solidFill>
                  <a:schemeClr val="bg1"/>
                </a:solidFill>
              </a:defRPr>
            </a:lvl1pPr>
            <a:lvl2pPr>
              <a:defRPr sz="2133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67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467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EA50F4-F616-4573-9457-6424BCD3E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8633" y="3412675"/>
            <a:ext cx="4069939" cy="3265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5F6DD2-947D-4D6B-8D98-119A995F88D8}"/>
              </a:ext>
            </a:extLst>
          </p:cNvPr>
          <p:cNvSpPr/>
          <p:nvPr userDrawn="1"/>
        </p:nvSpPr>
        <p:spPr>
          <a:xfrm>
            <a:off x="12499752" y="0"/>
            <a:ext cx="2668229" cy="1531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185523" indent="-185523">
              <a:buFont typeface="Arial" pitchFamily="34" charset="0"/>
              <a:buChar char="•"/>
            </a:pPr>
            <a:endParaRPr lang="en-GB" sz="933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85523" algn="l"/>
              </a:tabLst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DOCUMENT FOOTER 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this, from the ribbon select the ‘View’ tab 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‘Slide Master’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first slide (slide master)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the footer text here, and this will flow through to all the other slide layouts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889001" y="740701"/>
            <a:ext cx="4070351" cy="641019"/>
          </a:xfrm>
        </p:spPr>
        <p:txBody>
          <a:bodyPr anchor="ctr"/>
          <a:lstStyle>
            <a:lvl1pPr marL="0" marR="0" indent="0" algn="ctr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INSERT LOGO HERE</a:t>
            </a:r>
          </a:p>
        </p:txBody>
      </p:sp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id="{FA2DAEBC-F409-4DFC-9B5E-F81B07B0A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r="-346"/>
          <a:stretch/>
        </p:blipFill>
        <p:spPr>
          <a:xfrm>
            <a:off x="888001" y="2036904"/>
            <a:ext cx="3637815" cy="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0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94CC803-5E3B-49A7-8ECC-32D86C8DE5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858A702-F9A5-4C3C-982C-9813E90C66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0"/>
            <a:ext cx="1211087" cy="6858000"/>
          </a:xfrm>
          <a:solidFill>
            <a:schemeClr val="accent1">
              <a:alpha val="7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CoverTitle">
            <a:extLst>
              <a:ext uri="{FF2B5EF4-FFF2-40B4-BE49-F238E27FC236}">
                <a16:creationId xmlns:a16="http://schemas.microsoft.com/office/drawing/2014/main" id="{9B45BC5A-1D4F-4EC9-BCD4-CAE42CDA4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3739" y="1414066"/>
            <a:ext cx="9918859" cy="478764"/>
          </a:xfrm>
        </p:spPr>
        <p:txBody>
          <a:bodyPr wrap="square" anchor="b">
            <a:spAutoFit/>
          </a:bodyPr>
          <a:lstStyle>
            <a:lvl1pPr>
              <a:lnSpc>
                <a:spcPts val="3733"/>
              </a:lnSpc>
              <a:spcAft>
                <a:spcPts val="800"/>
              </a:spcAft>
              <a:defRPr sz="3200" b="0">
                <a:solidFill>
                  <a:schemeClr val="accent1"/>
                </a:solidFill>
              </a:defRPr>
            </a:lvl1pPr>
            <a:lvl2pPr>
              <a:defRPr sz="1733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733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733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7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Titles</a:t>
            </a:r>
          </a:p>
        </p:txBody>
      </p:sp>
      <p:sp>
        <p:nvSpPr>
          <p:cNvPr id="18" name="CoverSubtitle">
            <a:extLst>
              <a:ext uri="{FF2B5EF4-FFF2-40B4-BE49-F238E27FC236}">
                <a16:creationId xmlns:a16="http://schemas.microsoft.com/office/drawing/2014/main" id="{543553F7-553F-48C4-8D5F-7B25A3AC8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3739" y="2014842"/>
            <a:ext cx="9918859" cy="953403"/>
          </a:xfrm>
        </p:spPr>
        <p:txBody>
          <a:bodyPr wrap="square">
            <a:spAutoFit/>
          </a:bodyPr>
          <a:lstStyle>
            <a:lvl1pPr>
              <a:defRPr sz="2667" b="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467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467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C4287-03D3-4ABF-940F-F90820F0A2BC}"/>
              </a:ext>
            </a:extLst>
          </p:cNvPr>
          <p:cNvSpPr/>
          <p:nvPr userDrawn="1"/>
        </p:nvSpPr>
        <p:spPr>
          <a:xfrm>
            <a:off x="12499752" y="5140"/>
            <a:ext cx="2668229" cy="25257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UPDATING IMAGE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To add/update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  <a:p>
            <a:pPr marL="185523" indent="-185523">
              <a:buFont typeface="Arial" pitchFamily="34" charset="0"/>
              <a:buChar char="•"/>
            </a:pPr>
            <a:endParaRPr lang="en-GB" sz="933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85523" algn="l"/>
              </a:tabLst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b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use firm-approved photographs</a:t>
            </a: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found in the Asset Library: </a:t>
            </a:r>
            <a:r>
              <a:rPr lang="en-NZ" sz="933" b="1" u="none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file://bjdc1cifs/MediaLibrary/</a:t>
            </a:r>
            <a:b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(Copy and paste into windows explorer address bar)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4C4DE9-B0C2-4FD4-9E28-2D204DBD4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16200000">
            <a:off x="-1367257" y="2512349"/>
            <a:ext cx="3945600" cy="576000"/>
          </a:xfrm>
        </p:spPr>
        <p:txBody>
          <a:bodyPr vert="horz"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595824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No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858A702-F9A5-4C3C-982C-9813E90C66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0"/>
            <a:ext cx="1211087" cy="6858000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CoverTitle">
            <a:extLst>
              <a:ext uri="{FF2B5EF4-FFF2-40B4-BE49-F238E27FC236}">
                <a16:creationId xmlns:a16="http://schemas.microsoft.com/office/drawing/2014/main" id="{9B45BC5A-1D4F-4EC9-BCD4-CAE42CDA4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3739" y="1414066"/>
            <a:ext cx="9918859" cy="478764"/>
          </a:xfrm>
        </p:spPr>
        <p:txBody>
          <a:bodyPr wrap="square" anchor="b">
            <a:spAutoFit/>
          </a:bodyPr>
          <a:lstStyle>
            <a:lvl1pPr>
              <a:lnSpc>
                <a:spcPts val="3733"/>
              </a:lnSpc>
              <a:spcAft>
                <a:spcPts val="800"/>
              </a:spcAft>
              <a:defRPr sz="3200" b="0">
                <a:solidFill>
                  <a:schemeClr val="accent1"/>
                </a:solidFill>
              </a:defRPr>
            </a:lvl1pPr>
            <a:lvl2pPr>
              <a:defRPr sz="1733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733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733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7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Titles</a:t>
            </a:r>
          </a:p>
        </p:txBody>
      </p:sp>
      <p:sp>
        <p:nvSpPr>
          <p:cNvPr id="18" name="CoverSubtitle">
            <a:extLst>
              <a:ext uri="{FF2B5EF4-FFF2-40B4-BE49-F238E27FC236}">
                <a16:creationId xmlns:a16="http://schemas.microsoft.com/office/drawing/2014/main" id="{543553F7-553F-48C4-8D5F-7B25A3AC8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3739" y="2014842"/>
            <a:ext cx="9918859" cy="953403"/>
          </a:xfrm>
        </p:spPr>
        <p:txBody>
          <a:bodyPr wrap="square">
            <a:spAutoFit/>
          </a:bodyPr>
          <a:lstStyle>
            <a:lvl1pPr>
              <a:defRPr sz="2667" b="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467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467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C4287-03D3-4ABF-940F-F90820F0A2BC}"/>
              </a:ext>
            </a:extLst>
          </p:cNvPr>
          <p:cNvSpPr/>
          <p:nvPr userDrawn="1"/>
        </p:nvSpPr>
        <p:spPr>
          <a:xfrm>
            <a:off x="12499752" y="0"/>
            <a:ext cx="2668229" cy="109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185523" indent="-185523">
              <a:buFont typeface="Arial" pitchFamily="34" charset="0"/>
              <a:buChar char="•"/>
            </a:pPr>
            <a:endParaRPr lang="en-GB" sz="933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85523" algn="l"/>
              </a:tabLst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slides start as Hidden. 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 which slides you want to use, then right-click on each slide and click “unhide”.</a:t>
            </a:r>
            <a:endParaRPr lang="en-NZ" sz="933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16200000">
            <a:off x="-1367257" y="2512349"/>
            <a:ext cx="3945600" cy="576000"/>
          </a:xfrm>
        </p:spPr>
        <p:txBody>
          <a:bodyPr vert="horz"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105292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page with No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858A702-F9A5-4C3C-982C-9813E90C66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11088" y="0"/>
            <a:ext cx="10980913" cy="6858000"/>
          </a:xfr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CoverTitle">
            <a:extLst>
              <a:ext uri="{FF2B5EF4-FFF2-40B4-BE49-F238E27FC236}">
                <a16:creationId xmlns:a16="http://schemas.microsoft.com/office/drawing/2014/main" id="{9B45BC5A-1D4F-4EC9-BCD4-CAE42CDA4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3739" y="1414066"/>
            <a:ext cx="9918859" cy="478764"/>
          </a:xfrm>
        </p:spPr>
        <p:txBody>
          <a:bodyPr wrap="square" anchor="b">
            <a:spAutoFit/>
          </a:bodyPr>
          <a:lstStyle>
            <a:lvl1pPr>
              <a:lnSpc>
                <a:spcPts val="3733"/>
              </a:lnSpc>
              <a:spcAft>
                <a:spcPts val="800"/>
              </a:spcAft>
              <a:defRPr sz="3200" b="0">
                <a:solidFill>
                  <a:schemeClr val="bg1"/>
                </a:solidFill>
              </a:defRPr>
            </a:lvl1pPr>
            <a:lvl2pPr>
              <a:defRPr sz="1733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733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733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7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Titles</a:t>
            </a:r>
          </a:p>
        </p:txBody>
      </p:sp>
      <p:sp>
        <p:nvSpPr>
          <p:cNvPr id="18" name="CoverSubtitle">
            <a:extLst>
              <a:ext uri="{FF2B5EF4-FFF2-40B4-BE49-F238E27FC236}">
                <a16:creationId xmlns:a16="http://schemas.microsoft.com/office/drawing/2014/main" id="{543553F7-553F-48C4-8D5F-7B25A3AC8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3739" y="2014841"/>
            <a:ext cx="9918859" cy="953339"/>
          </a:xfrm>
        </p:spPr>
        <p:txBody>
          <a:bodyPr wrap="square">
            <a:spAutoFit/>
          </a:bodyPr>
          <a:lstStyle>
            <a:lvl1pPr>
              <a:defRPr sz="2667" b="0">
                <a:solidFill>
                  <a:schemeClr val="bg1"/>
                </a:solidFill>
              </a:defRPr>
            </a:lvl1pPr>
            <a:lvl2pPr>
              <a:defRPr sz="2133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67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467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Date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C4287-03D3-4ABF-940F-F90820F0A2BC}"/>
              </a:ext>
            </a:extLst>
          </p:cNvPr>
          <p:cNvSpPr/>
          <p:nvPr userDrawn="1"/>
        </p:nvSpPr>
        <p:spPr>
          <a:xfrm>
            <a:off x="12499752" y="0"/>
            <a:ext cx="2668229" cy="1531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185523" indent="-185523">
              <a:buFont typeface="Arial" pitchFamily="34" charset="0"/>
              <a:buChar char="•"/>
            </a:pPr>
            <a:endParaRPr lang="en-GB" sz="933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185523" algn="l"/>
              </a:tabLst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DOCUMENT FOOTER 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this, from the ribbon select the ‘View’ tab 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‘Slide Master’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the first slide (slide master)</a:t>
            </a:r>
          </a:p>
          <a:p>
            <a:pPr marL="185523" lvl="1" indent="-185523" algn="l" defTabSz="1038943" rtl="0" eaLnBrk="1" latinLnBrk="0" hangingPunct="1">
              <a:spcBef>
                <a:spcPts val="0"/>
              </a:spcBef>
              <a:spcAft>
                <a:spcPts val="627"/>
              </a:spcAft>
              <a:buFont typeface="Arial" pitchFamily="34" charset="0"/>
              <a:buChar char="•"/>
            </a:pPr>
            <a:r>
              <a:rPr lang="en-NZ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 the footer text here, and this will flow through to all the other slide layouts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16200000">
            <a:off x="-1367257" y="2512349"/>
            <a:ext cx="3945600" cy="576000"/>
          </a:xfrm>
        </p:spPr>
        <p:txBody>
          <a:bodyPr vert="horz"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3343590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2C2A08-7BC4-451D-B5D2-40213CECDB16}"/>
              </a:ext>
            </a:extLst>
          </p:cNvPr>
          <p:cNvSpPr/>
          <p:nvPr userDrawn="1"/>
        </p:nvSpPr>
        <p:spPr bwMode="white">
          <a:xfrm>
            <a:off x="4043515" y="6268219"/>
            <a:ext cx="246299" cy="89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ctr" anchorCtr="1"/>
          <a:lstStyle/>
          <a:p>
            <a:pPr algn="ctr"/>
            <a:endParaRPr lang="en-GB" sz="933" dirty="0">
              <a:solidFill>
                <a:schemeClr val="tx1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5D4E7ED-40C7-497A-AA05-B0270A8381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433" y="191"/>
            <a:ext cx="3500495" cy="6323624"/>
          </a:xfrm>
          <a:solidFill>
            <a:schemeClr val="accent1">
              <a:alpha val="75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3F846-8BEC-4D3B-953F-3EE462CCF19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5483" y="470830"/>
            <a:ext cx="11001036" cy="1388156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F41960-C0D3-4C7A-A48A-9C3F188FDB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7263" y="2021043"/>
            <a:ext cx="3488407" cy="329725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BF0ECF0-3BFC-4860-B4C9-1EEC2BB10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7818" y="2021043"/>
            <a:ext cx="3488407" cy="329725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6EE81E7-49B1-47D8-8229-950622CD8B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433" y="4101075"/>
            <a:ext cx="3488407" cy="1819376"/>
          </a:xfrm>
        </p:spPr>
        <p:txBody>
          <a:bodyPr lIns="169042" rIns="169042"/>
          <a:lstStyle>
            <a:lvl1pPr>
              <a:defRPr sz="2133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4CD243-A87A-4AEB-A900-61BE2EE7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1988840"/>
            <a:ext cx="3511215" cy="1792000"/>
          </a:xfrm>
        </p:spPr>
        <p:txBody>
          <a:bodyPr lIns="169042" rIns="84521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CCD83B-C949-464F-94ED-C13C2C3B6B54}"/>
              </a:ext>
            </a:extLst>
          </p:cNvPr>
          <p:cNvSpPr/>
          <p:nvPr userDrawn="1"/>
        </p:nvSpPr>
        <p:spPr>
          <a:xfrm>
            <a:off x="12499752" y="0"/>
            <a:ext cx="2668229" cy="1520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IMAGERY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4DF5407-A14F-4CB8-9998-6F351B417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673550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32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D0B7D18-D860-436E-9C5C-C334642F0C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	INSERT FULL PAGE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C144F69-A91D-4773-9264-F6499FE50D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27259" y="0"/>
            <a:ext cx="4400611" cy="6858000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7" name="DividerNumber">
            <a:extLst>
              <a:ext uri="{FF2B5EF4-FFF2-40B4-BE49-F238E27FC236}">
                <a16:creationId xmlns:a16="http://schemas.microsoft.com/office/drawing/2014/main" id="{8334B2E3-CBF2-4188-91DE-419EF58C5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3790" y="2170520"/>
            <a:ext cx="1936428" cy="2418354"/>
          </a:xfrm>
        </p:spPr>
        <p:txBody>
          <a:bodyPr wrap="none" anchor="b">
            <a:spAutoFit/>
          </a:bodyPr>
          <a:lstStyle>
            <a:lvl1pPr>
              <a:spcAft>
                <a:spcPts val="0"/>
              </a:spcAft>
              <a:defRPr sz="14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021D11-12D7-40F9-A825-2AAEB1F5C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2941" y="4777531"/>
            <a:ext cx="3695320" cy="133976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667" b="0"/>
            </a:lvl1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F1A98-F30C-473F-BE86-F8653B356CB5}"/>
              </a:ext>
            </a:extLst>
          </p:cNvPr>
          <p:cNvSpPr/>
          <p:nvPr userDrawn="1"/>
        </p:nvSpPr>
        <p:spPr>
          <a:xfrm>
            <a:off x="12499752" y="0"/>
            <a:ext cx="2668229" cy="1951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FILL FOR SECTION DIVIDER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This layout can be used with a full colour background or with an image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use an image/update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C4C69E6-F1BC-48C7-9D13-2847BF46E7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1153603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06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E035153-6034-4A26-99CC-B6F46B827D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	INSERT FULL PAGE IMAGE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CA2C5F-717C-4B4C-A08D-8106DBB8A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27259" y="0"/>
            <a:ext cx="4400611" cy="6858000"/>
          </a:xfr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5" name="DividerNumber">
            <a:extLst>
              <a:ext uri="{FF2B5EF4-FFF2-40B4-BE49-F238E27FC236}">
                <a16:creationId xmlns:a16="http://schemas.microsoft.com/office/drawing/2014/main" id="{6BFD6603-196E-4F76-A36D-A533EEC3C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3790" y="2170520"/>
            <a:ext cx="1936428" cy="2418354"/>
          </a:xfrm>
        </p:spPr>
        <p:txBody>
          <a:bodyPr wrap="none" anchor="b">
            <a:spAutoFit/>
          </a:bodyPr>
          <a:lstStyle>
            <a:lvl1pPr>
              <a:spcAft>
                <a:spcPts val="0"/>
              </a:spcAft>
              <a:defRPr sz="14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EA0A23-15AB-4E84-B1F0-441560BC69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2941" y="4777531"/>
            <a:ext cx="3695320" cy="133976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667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9C8EA-811A-4A32-B0A9-D34748A8FACF}"/>
              </a:ext>
            </a:extLst>
          </p:cNvPr>
          <p:cNvSpPr/>
          <p:nvPr userDrawn="1"/>
        </p:nvSpPr>
        <p:spPr>
          <a:xfrm>
            <a:off x="12499752" y="0"/>
            <a:ext cx="2668229" cy="1951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t" anchorCtr="0">
            <a:spAutoFit/>
          </a:bodyPr>
          <a:lstStyle/>
          <a:p>
            <a:pPr marL="0" marR="0" lvl="0" indent="0" algn="l" defTabSz="1038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7"/>
              </a:spcAft>
              <a:buClrTx/>
              <a:buSzTx/>
              <a:buFontTx/>
              <a:buNone/>
              <a:tabLst/>
              <a:defRPr/>
            </a:pPr>
            <a:r>
              <a:rPr lang="en-GB" sz="9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FILL FOR APPENDIX DIVIDER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This layout can be used with a full colour background or with an image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If you wish to use an image/update an image, click on the picture placeholder icon</a:t>
            </a:r>
          </a:p>
          <a:p>
            <a:pPr marL="0" indent="0">
              <a:buFont typeface="Arial" pitchFamily="34" charset="0"/>
              <a:buNone/>
            </a:pPr>
            <a:br>
              <a:rPr lang="en-GB" sz="933" dirty="0">
                <a:solidFill>
                  <a:schemeClr val="tx1"/>
                </a:solidFill>
              </a:rPr>
            </a:br>
            <a:endParaRPr lang="en-GB" sz="933" dirty="0">
              <a:solidFill>
                <a:schemeClr val="tx1"/>
              </a:solidFill>
            </a:endParaRP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Windows Explorer will open, find your required image and click ‘Insert’. </a:t>
            </a:r>
          </a:p>
          <a:p>
            <a:pPr marL="185523" indent="-185523">
              <a:buFont typeface="Arial" pitchFamily="34" charset="0"/>
              <a:buChar char="•"/>
            </a:pPr>
            <a:r>
              <a:rPr lang="en-GB" sz="933" dirty="0">
                <a:solidFill>
                  <a:schemeClr val="tx1"/>
                </a:solidFill>
              </a:rPr>
              <a:t>When cover image inserted, right-click in the grey area and click reset slide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65BCEB6-AFBD-4209-9591-7C09679F7F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33" y="1153603"/>
            <a:ext cx="325796" cy="2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03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4D785F2-9137-43F3-B25B-115C16F5AF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6709" y="2180862"/>
            <a:ext cx="6413903" cy="336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A931166-5A05-4B48-91D7-00608DC9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3" y="589040"/>
            <a:ext cx="6413900" cy="1303789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9968A2-A0A6-4FD5-9D52-EA6EA19415BF}"/>
              </a:ext>
            </a:extLst>
          </p:cNvPr>
          <p:cNvSpPr/>
          <p:nvPr userDrawn="1"/>
        </p:nvSpPr>
        <p:spPr bwMode="white">
          <a:xfrm>
            <a:off x="7064337" y="6263343"/>
            <a:ext cx="342515" cy="128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ctr" anchorCtr="1"/>
          <a:lstStyle/>
          <a:p>
            <a:pPr algn="ctr"/>
            <a:endParaRPr lang="en-GB" sz="933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A01019-B77D-4AF5-B023-5F74449CE3B6}"/>
              </a:ext>
            </a:extLst>
          </p:cNvPr>
          <p:cNvSpPr/>
          <p:nvPr userDrawn="1"/>
        </p:nvSpPr>
        <p:spPr>
          <a:xfrm>
            <a:off x="7390562" y="0"/>
            <a:ext cx="42373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129" tIns="75129" rIns="75129" bIns="75129" rtlCol="0" anchor="ctr" anchorCtr="1"/>
          <a:lstStyle/>
          <a:p>
            <a:pPr algn="ctr"/>
            <a:endParaRPr lang="en-GB" sz="1467" dirty="0"/>
          </a:p>
        </p:txBody>
      </p:sp>
    </p:spTree>
    <p:extLst>
      <p:ext uri="{BB962C8B-B14F-4D97-AF65-F5344CB8AC3E}">
        <p14:creationId xmlns:p14="http://schemas.microsoft.com/office/powerpoint/2010/main" val="1249020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60F8AC-754D-47EF-85DB-794888E9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11" y="589039"/>
            <a:ext cx="11000095" cy="57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C900DC10-22C6-4C7C-A5E0-6A7C810E80B8}"/>
              </a:ext>
            </a:extLst>
          </p:cNvPr>
          <p:cNvSpPr txBox="1">
            <a:spLocks/>
          </p:cNvSpPr>
          <p:nvPr userDrawn="1"/>
        </p:nvSpPr>
        <p:spPr>
          <a:xfrm>
            <a:off x="600049" y="1788157"/>
            <a:ext cx="1971064" cy="15448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333" dirty="0"/>
              <a:t>Birmingham office</a:t>
            </a:r>
          </a:p>
          <a:p>
            <a:pPr lvl="1"/>
            <a:r>
              <a:rPr lang="en-US" sz="1333" dirty="0"/>
              <a:t>Victoria House</a:t>
            </a:r>
            <a:br>
              <a:rPr lang="en-US" sz="1333" dirty="0"/>
            </a:br>
            <a:r>
              <a:rPr lang="en-US" sz="1333" dirty="0"/>
              <a:t>Victoria Square</a:t>
            </a:r>
            <a:br>
              <a:rPr lang="en-US" sz="1333" dirty="0"/>
            </a:br>
            <a:r>
              <a:rPr lang="en-US" sz="1333" dirty="0"/>
              <a:t>Birmingham</a:t>
            </a:r>
            <a:br>
              <a:rPr lang="en-US" sz="1333" dirty="0"/>
            </a:br>
            <a:r>
              <a:rPr lang="en-US" sz="1333" dirty="0"/>
              <a:t>B2 4BU</a:t>
            </a:r>
          </a:p>
          <a:p>
            <a:pPr lvl="1"/>
            <a:r>
              <a:rPr lang="en-US" sz="1333" dirty="0"/>
              <a:t>+44 (0)121 237 3900</a:t>
            </a:r>
            <a:br>
              <a:rPr lang="en-US" sz="1333" dirty="0"/>
            </a:br>
            <a:r>
              <a:rPr lang="en-US" sz="1333" dirty="0"/>
              <a:t>+44 (0)121 236 1291</a:t>
            </a:r>
            <a:endParaRPr lang="en-GB" sz="1333" dirty="0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B64FFCF4-B981-4C3B-8957-FC3BEF69900D}"/>
              </a:ext>
            </a:extLst>
          </p:cNvPr>
          <p:cNvSpPr txBox="1">
            <a:spLocks/>
          </p:cNvSpPr>
          <p:nvPr userDrawn="1"/>
        </p:nvSpPr>
        <p:spPr>
          <a:xfrm>
            <a:off x="2832459" y="1788157"/>
            <a:ext cx="1971064" cy="15448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333" dirty="0"/>
              <a:t>Exeter office</a:t>
            </a:r>
          </a:p>
          <a:p>
            <a:pPr lvl="1"/>
            <a:r>
              <a:rPr lang="en-US" sz="1333" dirty="0"/>
              <a:t>1st Floor</a:t>
            </a:r>
            <a:br>
              <a:rPr lang="en-US" sz="1333" dirty="0"/>
            </a:br>
            <a:r>
              <a:rPr lang="en-US" sz="1333" dirty="0"/>
              <a:t>The Mount</a:t>
            </a:r>
            <a:br>
              <a:rPr lang="en-US" sz="1333" dirty="0"/>
            </a:br>
            <a:r>
              <a:rPr lang="en-US" sz="1333" dirty="0"/>
              <a:t>72 Paris Street</a:t>
            </a:r>
            <a:br>
              <a:rPr lang="en-US" sz="1333" dirty="0"/>
            </a:br>
            <a:r>
              <a:rPr lang="en-US" sz="1333" dirty="0"/>
              <a:t>Exeter</a:t>
            </a:r>
            <a:br>
              <a:rPr lang="en-US" sz="1333" dirty="0"/>
            </a:br>
            <a:r>
              <a:rPr lang="en-US" sz="1333" dirty="0"/>
              <a:t>EX1 1JY</a:t>
            </a:r>
          </a:p>
          <a:p>
            <a:pPr lvl="1"/>
            <a:r>
              <a:rPr lang="en-US" sz="1333" dirty="0"/>
              <a:t>+44 (0)1392 458800</a:t>
            </a:r>
            <a:br>
              <a:rPr lang="en-US" sz="1333" dirty="0"/>
            </a:br>
            <a:r>
              <a:rPr lang="en-US" sz="1333" dirty="0"/>
              <a:t>+44 (0)1392 458801</a:t>
            </a:r>
            <a:endParaRPr lang="en-GB" sz="1333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4D08DD48-2C4B-4CE9-82FC-A5FF225F5D7E}"/>
              </a:ext>
            </a:extLst>
          </p:cNvPr>
          <p:cNvSpPr txBox="1">
            <a:spLocks/>
          </p:cNvSpPr>
          <p:nvPr userDrawn="1"/>
        </p:nvSpPr>
        <p:spPr>
          <a:xfrm>
            <a:off x="5064868" y="1788157"/>
            <a:ext cx="1971064" cy="15448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333" dirty="0"/>
              <a:t>London office</a:t>
            </a:r>
          </a:p>
          <a:p>
            <a:pPr lvl="1"/>
            <a:r>
              <a:rPr lang="en-US" sz="1333" dirty="0"/>
              <a:t>15th Floor</a:t>
            </a:r>
            <a:br>
              <a:rPr lang="en-US" sz="1333" dirty="0"/>
            </a:br>
            <a:r>
              <a:rPr lang="en-US" sz="1333" dirty="0"/>
              <a:t>6 Bevis Marks</a:t>
            </a:r>
            <a:br>
              <a:rPr lang="en-US" sz="1333" dirty="0"/>
            </a:br>
            <a:r>
              <a:rPr lang="en-US" sz="1333" dirty="0"/>
              <a:t>London</a:t>
            </a:r>
            <a:br>
              <a:rPr lang="en-US" sz="1333" dirty="0"/>
            </a:br>
            <a:r>
              <a:rPr lang="en-US" sz="1333" dirty="0"/>
              <a:t>EC3A 7BA</a:t>
            </a:r>
          </a:p>
          <a:p>
            <a:pPr lvl="1"/>
            <a:r>
              <a:rPr lang="en-US" sz="1333" dirty="0"/>
              <a:t>+44 (0)20 7337 1000</a:t>
            </a:r>
            <a:br>
              <a:rPr lang="en-US" sz="1333" dirty="0"/>
            </a:br>
            <a:r>
              <a:rPr lang="en-US" sz="1333" dirty="0"/>
              <a:t>+44 (0)20 7929 1724</a:t>
            </a:r>
            <a:endParaRPr lang="en-GB" sz="1333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3E348131-2EBF-4211-A275-DBAF6598BFC0}"/>
              </a:ext>
            </a:extLst>
          </p:cNvPr>
          <p:cNvSpPr txBox="1">
            <a:spLocks/>
          </p:cNvSpPr>
          <p:nvPr userDrawn="1"/>
        </p:nvSpPr>
        <p:spPr>
          <a:xfrm>
            <a:off x="600049" y="4092413"/>
            <a:ext cx="1971064" cy="15448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333" dirty="0"/>
              <a:t>Manchester office</a:t>
            </a:r>
          </a:p>
          <a:p>
            <a:pPr lvl="1"/>
            <a:r>
              <a:rPr lang="en-US" sz="1333" dirty="0"/>
              <a:t>3rd Floor</a:t>
            </a:r>
            <a:br>
              <a:rPr lang="en-US" sz="1333" dirty="0"/>
            </a:br>
            <a:r>
              <a:rPr lang="en-US" sz="1333" dirty="0"/>
              <a:t>No.1 </a:t>
            </a:r>
            <a:r>
              <a:rPr lang="en-US" sz="1333" dirty="0" err="1"/>
              <a:t>Spinningfields</a:t>
            </a:r>
            <a:br>
              <a:rPr lang="en-US" sz="1333" dirty="0"/>
            </a:br>
            <a:r>
              <a:rPr lang="en-US" sz="1333" dirty="0"/>
              <a:t>1 Hardman Square</a:t>
            </a:r>
            <a:br>
              <a:rPr lang="en-US" sz="1333" dirty="0"/>
            </a:br>
            <a:r>
              <a:rPr lang="en-US" sz="1333" dirty="0" err="1"/>
              <a:t>Spinningfields</a:t>
            </a:r>
            <a:br>
              <a:rPr lang="en-US" sz="1333" dirty="0"/>
            </a:br>
            <a:r>
              <a:rPr lang="en-US" sz="1333" dirty="0"/>
              <a:t>Manchester</a:t>
            </a:r>
            <a:br>
              <a:rPr lang="en-US" sz="1333" dirty="0"/>
            </a:br>
            <a:r>
              <a:rPr lang="en-US" sz="1333" dirty="0"/>
              <a:t>M3 3EB</a:t>
            </a:r>
          </a:p>
          <a:p>
            <a:pPr lvl="1"/>
            <a:r>
              <a:rPr lang="en-US" sz="1333" dirty="0"/>
              <a:t>+44 (0)370 270 6000</a:t>
            </a:r>
            <a:br>
              <a:rPr lang="en-US" sz="1333" dirty="0"/>
            </a:br>
            <a:r>
              <a:rPr lang="en-US" sz="1333" dirty="0"/>
              <a:t>+44 (0)161 375 0068</a:t>
            </a:r>
            <a:endParaRPr lang="en-GB" sz="1333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5D659B6-C757-4A4E-969E-D4611982E4F9}"/>
              </a:ext>
            </a:extLst>
          </p:cNvPr>
          <p:cNvSpPr txBox="1">
            <a:spLocks/>
          </p:cNvSpPr>
          <p:nvPr userDrawn="1"/>
        </p:nvSpPr>
        <p:spPr>
          <a:xfrm>
            <a:off x="2832459" y="4092413"/>
            <a:ext cx="1971064" cy="15448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900" b="1"/>
            </a:lvl1pPr>
            <a:lvl2pPr lvl="1">
              <a:defRPr sz="900"/>
            </a:lvl2pPr>
            <a:lvl3pPr lvl="2">
              <a:buClr>
                <a:schemeClr val="accent1"/>
              </a:buClr>
              <a:defRPr sz="900"/>
            </a:lvl3pPr>
            <a:lvl4pPr lvl="3">
              <a:buClr>
                <a:schemeClr val="accent1"/>
              </a:buClr>
              <a:defRPr sz="900"/>
            </a:lvl4pPr>
            <a:lvl5pPr>
              <a:buClr>
                <a:schemeClr val="accent1"/>
              </a:buClr>
              <a:defRPr sz="900"/>
            </a:lvl5pPr>
            <a:lvl6pPr>
              <a:defRPr sz="900">
                <a:latin typeface="+mj-lt"/>
              </a:defRPr>
            </a:lvl6pPr>
            <a:lvl7pPr>
              <a:defRPr sz="1100"/>
            </a:lvl7pPr>
            <a:lvl8pPr>
              <a:defRPr sz="900"/>
            </a:lvl8pPr>
            <a:lvl9pPr>
              <a:defRPr sz="900"/>
            </a:lvl9pPr>
          </a:lstStyle>
          <a:p>
            <a:r>
              <a:rPr lang="en-US" sz="1333" dirty="0"/>
              <a:t>Nottingham office</a:t>
            </a:r>
          </a:p>
          <a:p>
            <a:pPr lvl="1"/>
            <a:r>
              <a:rPr lang="en-US" sz="1333" dirty="0"/>
              <a:t>Mowbray House</a:t>
            </a:r>
            <a:br>
              <a:rPr lang="en-US" sz="1333" dirty="0"/>
            </a:br>
            <a:r>
              <a:rPr lang="en-US" sz="1333" dirty="0"/>
              <a:t>Castle Meadow Road</a:t>
            </a:r>
            <a:br>
              <a:rPr lang="en-US" sz="1333" dirty="0"/>
            </a:br>
            <a:r>
              <a:rPr lang="en-US" sz="1333" dirty="0"/>
              <a:t>Nottingham</a:t>
            </a:r>
            <a:br>
              <a:rPr lang="en-US" sz="1333" dirty="0"/>
            </a:br>
            <a:r>
              <a:rPr lang="en-US" sz="1333" dirty="0"/>
              <a:t>NG2 1BJ</a:t>
            </a:r>
          </a:p>
          <a:p>
            <a:pPr lvl="1"/>
            <a:r>
              <a:rPr lang="en-US" sz="1333" dirty="0"/>
              <a:t>+44 (0)115 976 6000</a:t>
            </a:r>
            <a:br>
              <a:rPr lang="en-US" sz="1333" dirty="0"/>
            </a:br>
            <a:r>
              <a:rPr lang="en-US" sz="1333" dirty="0"/>
              <a:t>+44 (0)115 947 5246</a:t>
            </a:r>
            <a:endParaRPr lang="en-GB" sz="1333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FB42D7-FA41-4F4E-A900-F4D0F39BF21B}"/>
              </a:ext>
            </a:extLst>
          </p:cNvPr>
          <p:cNvCxnSpPr/>
          <p:nvPr userDrawn="1"/>
        </p:nvCxnSpPr>
        <p:spPr>
          <a:xfrm>
            <a:off x="600049" y="1632788"/>
            <a:ext cx="197106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E56E2C-447B-4AEA-8154-9CD7A79281D3}"/>
              </a:ext>
            </a:extLst>
          </p:cNvPr>
          <p:cNvCxnSpPr/>
          <p:nvPr userDrawn="1"/>
        </p:nvCxnSpPr>
        <p:spPr>
          <a:xfrm>
            <a:off x="2832459" y="1632788"/>
            <a:ext cx="197106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27CFAD-9C35-402D-A042-46E916346CD6}"/>
              </a:ext>
            </a:extLst>
          </p:cNvPr>
          <p:cNvCxnSpPr/>
          <p:nvPr userDrawn="1"/>
        </p:nvCxnSpPr>
        <p:spPr>
          <a:xfrm>
            <a:off x="5064868" y="1632788"/>
            <a:ext cx="197106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CEC45-AF18-460C-9EEE-03B2BFD4EBF8}"/>
              </a:ext>
            </a:extLst>
          </p:cNvPr>
          <p:cNvCxnSpPr/>
          <p:nvPr userDrawn="1"/>
        </p:nvCxnSpPr>
        <p:spPr>
          <a:xfrm>
            <a:off x="600049" y="3909053"/>
            <a:ext cx="197106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F42CC7-E459-45ED-B4DE-A44836391FBC}"/>
              </a:ext>
            </a:extLst>
          </p:cNvPr>
          <p:cNvCxnSpPr/>
          <p:nvPr userDrawn="1"/>
        </p:nvCxnSpPr>
        <p:spPr>
          <a:xfrm>
            <a:off x="2832459" y="3909053"/>
            <a:ext cx="197106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D1087A26-1E34-4084-A671-9F21B4843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0149" y="1632790"/>
            <a:ext cx="4151803" cy="44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383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-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468002"/>
            <a:ext cx="11538987" cy="84125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2" y="1664682"/>
            <a:ext cx="11538987" cy="384942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32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CD52-0D08-4056-A4A1-02E4CAFB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2EFC2-D929-4B81-BC51-FEE592A0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4EFFF-21D0-4313-824F-CD54C0B4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BC82E-579E-4A6F-9163-0433CDD1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1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86A2E-7B2A-4EA3-8462-4569A578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83582-0FC4-43C7-8ADC-D6A9B475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A383C-7432-4AAD-BB9E-9A4B8F3D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09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73F4-150E-4CD8-BAE1-7AFA9A51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DD41-B9BE-417D-A9AA-8819C6D3E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E2B99-E184-451A-AD88-A798F62F4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472D0-7976-440B-9732-5DC418AC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EBC8C-B3A6-490A-95BC-4D5AC958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02748-71D0-4E05-96E6-51419296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11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3113-2BD8-4294-9ABE-E1082112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D0B0E-F52C-4B0F-86CA-1030060B9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CA2A6-BA2B-4333-AE3F-54BC78BD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8E78F-1330-4CE4-A547-095F94B8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1E7ED-2AA6-4075-A80E-8CB39BFC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B6C05-BCB9-4C70-865B-ED56D9F0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12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7F284-94BC-4D32-89CA-896DB4DF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10668-BF78-4C79-91F7-DFDC04A0D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E58A6-A1D9-4688-BF9D-5BC40F342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2E20-3319-4A6C-9FB4-C48C73F55778}" type="datetimeFigureOut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2ED13-06E4-4A62-99F5-965F3D4CE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E12E2-1FB5-4F49-B491-6DD88A9B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1788-E969-408E-9344-F0EC38BD09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8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E4EEE-3EC6-448B-9311-D0B9AA06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66117-E49C-4426-AFD2-A26253DB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55807-6BB7-4497-8F8B-13A8C71FD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0015-F594-402D-9651-F59E84615AB2}" type="datetime1">
              <a:rPr lang="en-GB" smtClean="0"/>
              <a:t>01/04/2022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BC78-468D-4ECF-859F-8D6F1BEEA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C2D5-A05B-4E89-B4D3-5E3340DDB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723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711" y="589040"/>
            <a:ext cx="11000095" cy="535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711" y="1732799"/>
            <a:ext cx="11000095" cy="42884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>
          <a:xfrm>
            <a:off x="10829126" y="6471736"/>
            <a:ext cx="778540" cy="12561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r"/>
            <a:fld id="{DFB14E5B-2552-4758-92D8-AE4F14B36129}" type="slidenum">
              <a:rPr lang="en-GB" sz="1200" smtClean="0">
                <a:solidFill>
                  <a:schemeClr val="accent1"/>
                </a:solidFill>
              </a:rPr>
              <a:pPr lvl="0" algn="r"/>
              <a:t>‹#›</a:t>
            </a:fld>
            <a:endParaRPr lang="en-GB" sz="933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FDE5B-7D38-4987-8076-91C510FC71D0}"/>
              </a:ext>
            </a:extLst>
          </p:cNvPr>
          <p:cNvCxnSpPr>
            <a:cxnSpLocks/>
          </p:cNvCxnSpPr>
          <p:nvPr/>
        </p:nvCxnSpPr>
        <p:spPr>
          <a:xfrm flipH="1">
            <a:off x="607570" y="6325705"/>
            <a:ext cx="11000095" cy="0"/>
          </a:xfrm>
          <a:prstGeom prst="line">
            <a:avLst/>
          </a:prstGeom>
          <a:ln w="1270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3169E34-DB78-416F-A429-0590A6B8F1F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0" y="6405331"/>
            <a:ext cx="1344149" cy="1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9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</p:sldLayoutIdLst>
  <p:hf hdr="0" ftr="0" dt="0"/>
  <p:txStyles>
    <p:titleStyle>
      <a:lvl1pPr algn="l" defTabSz="1038943" rtl="0" eaLnBrk="1" latinLnBrk="0" hangingPunct="1"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038943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133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38943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239178" indent="-239178" algn="l" defTabSz="1038943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596885" indent="-357708" algn="l" defTabSz="1038943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838179" indent="-241294" algn="l" defTabSz="1038943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38943" rtl="0" eaLnBrk="1" latinLnBrk="0" hangingPunct="1">
        <a:spcBef>
          <a:spcPts val="0"/>
        </a:spcBef>
        <a:spcAft>
          <a:spcPts val="627"/>
        </a:spcAft>
        <a:buClr>
          <a:schemeClr val="accent1"/>
        </a:buClr>
        <a:buFontTx/>
        <a:buNone/>
        <a:defRPr sz="933" b="1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1038943" rtl="0" eaLnBrk="1" latinLnBrk="0" hangingPunct="1">
        <a:lnSpc>
          <a:spcPct val="120000"/>
        </a:lnSpc>
        <a:spcBef>
          <a:spcPts val="0"/>
        </a:spcBef>
        <a:spcAft>
          <a:spcPts val="627"/>
        </a:spcAft>
        <a:buClr>
          <a:schemeClr val="bg2"/>
        </a:buClr>
        <a:buFontTx/>
        <a:buNone/>
        <a:defRPr sz="1467" b="0" kern="1200">
          <a:solidFill>
            <a:schemeClr val="accent1"/>
          </a:solidFill>
          <a:latin typeface="+mj-lt"/>
          <a:ea typeface="+mn-ea"/>
          <a:cs typeface="+mn-cs"/>
        </a:defRPr>
      </a:lvl7pPr>
      <a:lvl8pPr marL="188837" indent="-188837" algn="l" defTabSz="1038943" rtl="0" eaLnBrk="1" latinLnBrk="0" hangingPunct="1">
        <a:spcBef>
          <a:spcPts val="0"/>
        </a:spcBef>
        <a:spcAft>
          <a:spcPts val="627"/>
        </a:spcAft>
        <a:buClrTx/>
        <a:buFont typeface="+mj-lt"/>
        <a:buAutoNum type="arabicPeriod"/>
        <a:defRPr sz="93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5639" indent="-188837" algn="l" defTabSz="1038943" rtl="0" eaLnBrk="1" latinLnBrk="0" hangingPunct="1">
        <a:spcBef>
          <a:spcPts val="0"/>
        </a:spcBef>
        <a:spcAft>
          <a:spcPts val="627"/>
        </a:spcAft>
        <a:buClrTx/>
        <a:buFont typeface="+mj-lt"/>
        <a:buAutoNum type="alphaLcPeriod"/>
        <a:defRPr sz="93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1038943" rtl="0" eaLnBrk="1" latinLnBrk="0" hangingPunct="1">
        <a:spcBef>
          <a:spcPts val="0"/>
        </a:spcBef>
        <a:spcAft>
          <a:spcPts val="627"/>
        </a:spcAft>
        <a:buFont typeface="Arial" panose="020B0604020202020204" pitchFamily="34" charset="0"/>
        <a:buNone/>
        <a:defRPr sz="933" kern="1200">
          <a:solidFill>
            <a:schemeClr val="tx1"/>
          </a:solidFill>
          <a:latin typeface="+mn-lt"/>
          <a:ea typeface="+mn-ea"/>
          <a:cs typeface="+mn-cs"/>
        </a:defRPr>
      </a:lvl1pPr>
      <a:lvl2pPr marL="188837" indent="-188837" algn="l" defTabSz="1038943" rtl="0" eaLnBrk="1" latinLnBrk="0" hangingPunct="1">
        <a:spcBef>
          <a:spcPts val="0"/>
        </a:spcBef>
        <a:spcAft>
          <a:spcPts val="627"/>
        </a:spcAft>
        <a:buClr>
          <a:schemeClr val="accent1"/>
        </a:buClr>
        <a:buFont typeface="Arial" panose="020B0604020202020204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2pPr>
      <a:lvl3pPr marL="375639" indent="-188837" algn="l" defTabSz="1038943" rtl="0" eaLnBrk="1" latinLnBrk="0" hangingPunct="1">
        <a:spcBef>
          <a:spcPts val="0"/>
        </a:spcBef>
        <a:spcAft>
          <a:spcPts val="627"/>
        </a:spcAft>
        <a:buClr>
          <a:schemeClr val="accent1"/>
        </a:buClr>
        <a:buFont typeface="Arial" panose="020B0604020202020204" pitchFamily="34" charset="0"/>
        <a:buChar char="–"/>
        <a:defRPr sz="933" kern="1200">
          <a:solidFill>
            <a:schemeClr val="tx1"/>
          </a:solidFill>
          <a:latin typeface="+mn-lt"/>
          <a:ea typeface="+mn-ea"/>
          <a:cs typeface="+mn-cs"/>
        </a:defRPr>
      </a:lvl3pPr>
      <a:lvl4pPr marL="563458" indent="-188837" algn="l" defTabSz="1038943" rtl="0" eaLnBrk="1" latinLnBrk="0" hangingPunct="1">
        <a:spcBef>
          <a:spcPts val="0"/>
        </a:spcBef>
        <a:spcAft>
          <a:spcPts val="627"/>
        </a:spcAft>
        <a:buClr>
          <a:schemeClr val="accent1"/>
        </a:buClr>
        <a:buFont typeface="Arial" panose="020B0604020202020204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38943" rtl="0" eaLnBrk="1" latinLnBrk="0" hangingPunct="1">
        <a:spcBef>
          <a:spcPts val="0"/>
        </a:spcBef>
        <a:spcAft>
          <a:spcPts val="627"/>
        </a:spcAft>
        <a:buClr>
          <a:schemeClr val="accent1"/>
        </a:buClr>
        <a:buFontTx/>
        <a:buNone/>
        <a:defRPr sz="933" b="1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1038943" rtl="0" eaLnBrk="1" latinLnBrk="0" hangingPunct="1">
        <a:spcBef>
          <a:spcPts val="0"/>
        </a:spcBef>
        <a:spcAft>
          <a:spcPts val="627"/>
        </a:spcAft>
        <a:buClr>
          <a:schemeClr val="bg2"/>
        </a:buClr>
        <a:buFontTx/>
        <a:buNone/>
        <a:defRPr sz="1200" b="0" kern="1200">
          <a:solidFill>
            <a:schemeClr val="accent1"/>
          </a:solidFill>
          <a:latin typeface="+mj-lt"/>
          <a:ea typeface="+mn-ea"/>
          <a:cs typeface="+mn-cs"/>
        </a:defRPr>
      </a:lvl6pPr>
      <a:lvl7pPr marL="188837" indent="-188837" algn="l" defTabSz="1038943" rtl="0" eaLnBrk="1" latinLnBrk="0" hangingPunct="1">
        <a:spcBef>
          <a:spcPts val="0"/>
        </a:spcBef>
        <a:spcAft>
          <a:spcPts val="627"/>
        </a:spcAft>
        <a:buClrTx/>
        <a:buFont typeface="+mj-lt"/>
        <a:buAutoNum type="arabicPeriod"/>
        <a:defRPr sz="9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5639" indent="-188837" algn="l" defTabSz="1038943" rtl="0" eaLnBrk="1" latinLnBrk="0" hangingPunct="1">
        <a:spcBef>
          <a:spcPts val="0"/>
        </a:spcBef>
        <a:spcAft>
          <a:spcPts val="627"/>
        </a:spcAft>
        <a:buClrTx/>
        <a:buFont typeface="+mj-lt"/>
        <a:buAutoNum type="alphaLcPeriod"/>
        <a:defRPr sz="93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5639" indent="-188837" algn="l" defTabSz="1038943" rtl="0" eaLnBrk="1" latinLnBrk="0" hangingPunct="1">
        <a:spcBef>
          <a:spcPts val="0"/>
        </a:spcBef>
        <a:spcAft>
          <a:spcPts val="627"/>
        </a:spcAft>
        <a:buClrTx/>
        <a:buFont typeface="+mj-lt"/>
        <a:buAutoNum type="alphaLcPeriod"/>
        <a:defRPr sz="933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7">
          <p15:clr>
            <a:srgbClr val="F26B43"/>
          </p15:clr>
        </p15:guide>
        <p15:guide id="2" pos="280">
          <p15:clr>
            <a:srgbClr val="F26B43"/>
          </p15:clr>
        </p15:guide>
        <p15:guide id="3" pos="6407">
          <p15:clr>
            <a:srgbClr val="F26B43"/>
          </p15:clr>
        </p15:guide>
        <p15:guide id="5" pos="5480">
          <p15:clr>
            <a:srgbClr val="F26B43"/>
          </p15:clr>
        </p15:guide>
        <p15:guide id="21" orient="horz" pos="327">
          <p15:clr>
            <a:srgbClr val="F26B43"/>
          </p15:clr>
        </p15:guide>
        <p15:guide id="28" orient="horz" pos="4287">
          <p15:clr>
            <a:srgbClr val="F26B43"/>
          </p15:clr>
        </p15:guide>
        <p15:guide id="29" orient="horz" pos="2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F5697AE-7E51-4D63-8784-B1727F1E99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1" name="Text Placeholder 7" descr="|">
            <a:extLst>
              <a:ext uri="{FF2B5EF4-FFF2-40B4-BE49-F238E27FC236}">
                <a16:creationId xmlns:a16="http://schemas.microsoft.com/office/drawing/2014/main" id="{FE9F8D8C-290A-44A4-BC95-1A33BF1075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verTitle">
            <a:extLst>
              <a:ext uri="{FF2B5EF4-FFF2-40B4-BE49-F238E27FC236}">
                <a16:creationId xmlns:a16="http://schemas.microsoft.com/office/drawing/2014/main" id="{4F68E2AA-73B0-49F9-92A2-04F7FEF77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7489" y="1548980"/>
            <a:ext cx="10345831" cy="25029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733" dirty="0">
                <a:solidFill>
                  <a:schemeClr val="bg1"/>
                </a:solidFill>
              </a:rPr>
              <a:t>Squaring the circle: governing provider collaboratives in the new era</a:t>
            </a:r>
          </a:p>
          <a:p>
            <a:pPr>
              <a:lnSpc>
                <a:spcPct val="100000"/>
              </a:lnSpc>
            </a:pPr>
            <a:r>
              <a:rPr lang="en-GB" sz="3733" dirty="0">
                <a:solidFill>
                  <a:schemeClr val="bg1"/>
                </a:solidFill>
              </a:rPr>
              <a:t>31 March 2022</a:t>
            </a:r>
          </a:p>
          <a:p>
            <a:pPr>
              <a:lnSpc>
                <a:spcPct val="100000"/>
              </a:lnSpc>
            </a:pPr>
            <a:r>
              <a:rPr lang="en-GB" sz="3733" dirty="0">
                <a:solidFill>
                  <a:schemeClr val="bg1"/>
                </a:solidFill>
              </a:rPr>
              <a:t>Christian Dingwall, Partner</a:t>
            </a:r>
          </a:p>
        </p:txBody>
      </p:sp>
      <p:pic>
        <p:nvPicPr>
          <p:cNvPr id="19" name="Picture Placeholder 2" descr="|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18E5B0-C67A-4E94-B1B7-65E56EE329F0}"/>
              </a:ext>
            </a:extLst>
          </p:cNvPr>
          <p:cNvSpPr txBox="1"/>
          <p:nvPr/>
        </p:nvSpPr>
        <p:spPr>
          <a:xfrm>
            <a:off x="869264" y="4773149"/>
            <a:ext cx="5592645" cy="144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ts val="5700"/>
              </a:lnSpc>
              <a:defRPr/>
            </a:pPr>
            <a:r>
              <a:rPr lang="en-GB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      brownejacobson.com</a:t>
            </a:r>
          </a:p>
          <a:p>
            <a:pPr defTabSz="457189">
              <a:lnSpc>
                <a:spcPts val="5700"/>
              </a:lnSpc>
              <a:defRPr/>
            </a:pPr>
            <a:r>
              <a:rPr lang="en-GB" sz="2400" b="1" dirty="0">
                <a:solidFill>
                  <a:prstClr val="white"/>
                </a:solidFill>
                <a:latin typeface="Trebuchet MS" panose="020B0603020202020204" pitchFamily="34" charset="0"/>
              </a:rPr>
              <a:t>      linkedin.com/company/</a:t>
            </a:r>
            <a:r>
              <a:rPr lang="en-GB" sz="2400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brownej</a:t>
            </a:r>
            <a:endParaRPr lang="en-GB" sz="24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1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074A-BB99-422D-8DE0-B80688DC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10" y="249237"/>
            <a:ext cx="8039986" cy="917023"/>
          </a:xfrm>
        </p:spPr>
        <p:txBody>
          <a:bodyPr>
            <a:normAutofit/>
          </a:bodyPr>
          <a:lstStyle/>
          <a:p>
            <a:r>
              <a:rPr lang="en-GB" dirty="0"/>
              <a:t>What has helped?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2E83E-D1DB-4DDE-B33C-2C676250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10" y="161412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Collaborating for the right reasons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Investing in relationships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Taking the time to build trust </a:t>
            </a:r>
          </a:p>
          <a:p>
            <a:endParaRPr lang="en-GB" dirty="0"/>
          </a:p>
          <a:p>
            <a:r>
              <a:rPr lang="en-GB" dirty="0"/>
              <a:t>Investment in joint resources</a:t>
            </a:r>
          </a:p>
          <a:p>
            <a:endParaRPr lang="en-GB" dirty="0"/>
          </a:p>
          <a:p>
            <a:r>
              <a:rPr lang="en-GB" dirty="0"/>
              <a:t>Clear focus on operational delivery</a:t>
            </a:r>
          </a:p>
          <a:p>
            <a:endParaRPr lang="en-GB" dirty="0"/>
          </a:p>
          <a:p>
            <a:r>
              <a:rPr lang="en-GB" dirty="0"/>
              <a:t>Always nudging forward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C5CB-C1EE-44B0-8BC7-73FB6246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10</a:t>
            </a:fld>
            <a:endParaRPr lang="en-GB" dirty="0"/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A966D0CB-4228-4920-A50B-7A3D20FF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57" y="33149"/>
            <a:ext cx="384016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2AF14471-FCE8-4890-820D-C135E6463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77" y="1397376"/>
            <a:ext cx="6463017" cy="40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0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C7B08F-3026-4DE0-9ED9-23D3C99EB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48" y="0"/>
            <a:ext cx="3839852" cy="1166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F06FD-EE9C-4678-894D-B8247175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97" y="45149"/>
            <a:ext cx="10865853" cy="1325563"/>
          </a:xfrm>
        </p:spPr>
        <p:txBody>
          <a:bodyPr>
            <a:normAutofit/>
          </a:bodyPr>
          <a:lstStyle/>
          <a:p>
            <a:r>
              <a:rPr lang="en-GB" dirty="0"/>
              <a:t>Delivery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E84B1-2184-4BCA-886F-1E3CDF92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9C3-B4FD-47E1-B740-FFCC498E18FF}" type="slidenum">
              <a:rPr lang="en-GB" smtClean="0"/>
              <a:t>11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F43D5-9FF5-489F-8134-776EB498B143}"/>
              </a:ext>
            </a:extLst>
          </p:cNvPr>
          <p:cNvSpPr txBox="1"/>
          <p:nvPr/>
        </p:nvSpPr>
        <p:spPr>
          <a:xfrm>
            <a:off x="164097" y="1248666"/>
            <a:ext cx="115135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2400" dirty="0"/>
              <a:t>Recent highlights include: </a:t>
            </a:r>
          </a:p>
          <a:p>
            <a:pPr lvl="1"/>
            <a:endParaRPr lang="en-GB" sz="2400" dirty="0"/>
          </a:p>
          <a:p>
            <a:pPr marL="914400" lvl="1" indent="-457200">
              <a:buAutoNum type="arabicParenR"/>
            </a:pPr>
            <a:r>
              <a:rPr lang="en-GB" sz="2400" dirty="0"/>
              <a:t>Establishment of </a:t>
            </a:r>
            <a:r>
              <a:rPr lang="en-GB" sz="2400" b="1" dirty="0"/>
              <a:t>four place based joint director roles </a:t>
            </a:r>
            <a:r>
              <a:rPr lang="en-GB" sz="2400" dirty="0"/>
              <a:t>covering community and mental health services to drive locality integration</a:t>
            </a:r>
          </a:p>
          <a:p>
            <a:pPr marL="914400" lvl="1" indent="-457200">
              <a:buAutoNum type="arabicParenR"/>
            </a:pPr>
            <a:endParaRPr lang="en-GB" sz="2400" dirty="0"/>
          </a:p>
          <a:p>
            <a:pPr marL="914400" lvl="1" indent="-457200">
              <a:buAutoNum type="arabicParenR"/>
            </a:pPr>
            <a:r>
              <a:rPr lang="en-GB" sz="2400" dirty="0"/>
              <a:t>Transitioning </a:t>
            </a:r>
            <a:r>
              <a:rPr lang="en-GB" sz="2400" b="1" dirty="0"/>
              <a:t>the Lighthouse children's </a:t>
            </a:r>
            <a:r>
              <a:rPr lang="en-GB" sz="2400" dirty="0"/>
              <a:t>service into the collaborative to enable </a:t>
            </a:r>
            <a:r>
              <a:rPr lang="en-GB" sz="2400" b="1" dirty="0"/>
              <a:t>improved outcomes via redesign </a:t>
            </a:r>
            <a:r>
              <a:rPr lang="en-GB" sz="2400" dirty="0"/>
              <a:t>across children's community services </a:t>
            </a:r>
          </a:p>
          <a:p>
            <a:pPr marL="914400" lvl="1" indent="-457200">
              <a:buAutoNum type="arabicParenR"/>
            </a:pPr>
            <a:endParaRPr lang="en-GB" sz="2400" dirty="0"/>
          </a:p>
          <a:p>
            <a:pPr marL="914400" lvl="1" indent="-457200">
              <a:buFontTx/>
              <a:buAutoNum type="arabicParenR"/>
            </a:pPr>
            <a:r>
              <a:rPr lang="en-GB" sz="2400" dirty="0"/>
              <a:t>Winter/Covid pressures: rapid </a:t>
            </a:r>
            <a:r>
              <a:rPr lang="en-GB" sz="2400" b="1" dirty="0"/>
              <a:t>development of Virtual Hospital </a:t>
            </a:r>
            <a:r>
              <a:rPr lang="en-GB" sz="2400" dirty="0"/>
              <a:t>, with four community Emergency Departments (UCRT remodelled), three Frailty and three Respiratory wards established</a:t>
            </a:r>
          </a:p>
        </p:txBody>
      </p:sp>
    </p:spTree>
    <p:extLst>
      <p:ext uri="{BB962C8B-B14F-4D97-AF65-F5344CB8AC3E}">
        <p14:creationId xmlns:p14="http://schemas.microsoft.com/office/powerpoint/2010/main" val="409403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817ABD9-594C-406E-A1BA-16468E75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98" y="495245"/>
            <a:ext cx="10515600" cy="747713"/>
          </a:xfrm>
        </p:spPr>
        <p:txBody>
          <a:bodyPr>
            <a:normAutofit/>
          </a:bodyPr>
          <a:lstStyle/>
          <a:p>
            <a:r>
              <a:rPr lang="en-GB" altLang="en-US" dirty="0"/>
              <a:t>Ongoing Challenges 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C9D2718-E6D4-4C5C-956C-86DB06717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98" y="1610139"/>
            <a:ext cx="10091616" cy="42878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altLang="en-US" sz="2600" b="1" dirty="0"/>
          </a:p>
          <a:p>
            <a:pPr marL="0" indent="0">
              <a:buNone/>
              <a:defRPr/>
            </a:pPr>
            <a:r>
              <a:rPr lang="en-GB" altLang="en-US" sz="2600" dirty="0"/>
              <a:t>1. Ensuring focus on improving service delivery</a:t>
            </a:r>
          </a:p>
          <a:p>
            <a:pPr marL="0" indent="0">
              <a:buNone/>
              <a:defRPr/>
            </a:pPr>
            <a:endParaRPr lang="en-GB" altLang="en-US" sz="2600" dirty="0"/>
          </a:p>
          <a:p>
            <a:pPr marL="0" indent="0">
              <a:buNone/>
              <a:defRPr/>
            </a:pPr>
            <a:r>
              <a:rPr lang="en-GB" altLang="en-US" sz="2600" dirty="0"/>
              <a:t>2. Strategic alignment with emerging ICB</a:t>
            </a:r>
          </a:p>
          <a:p>
            <a:pPr marL="0" indent="0">
              <a:buNone/>
              <a:defRPr/>
            </a:pPr>
            <a:endParaRPr lang="en-GB" altLang="en-US" sz="2200" dirty="0"/>
          </a:p>
          <a:p>
            <a:pPr marL="0" indent="0">
              <a:buNone/>
              <a:defRPr/>
            </a:pPr>
            <a:r>
              <a:rPr lang="en-GB" altLang="en-US" sz="2600" dirty="0"/>
              <a:t>3. Balancing the multiple Collaborative demands vs organisational drivers and capacity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7447743E-EDAD-4309-9034-4C785D06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384016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FB4E-7CC6-4475-AADC-510C01C9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07" y="644691"/>
            <a:ext cx="11538987" cy="841255"/>
          </a:xfrm>
        </p:spPr>
        <p:txBody>
          <a:bodyPr/>
          <a:lstStyle/>
          <a:p>
            <a:r>
              <a:rPr lang="en-GB" dirty="0"/>
              <a:t>Policy and legal basis for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6001-9806-4488-A2F3-5D7C63C58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2" y="1664683"/>
            <a:ext cx="11538987" cy="4452616"/>
          </a:xfrm>
        </p:spPr>
        <p:txBody>
          <a:bodyPr/>
          <a:lstStyle/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NHS required provider arrangements for - </a:t>
            </a:r>
          </a:p>
          <a:p>
            <a:pPr marL="620168" lvl="2" indent="-380990">
              <a:lnSpc>
                <a:spcPct val="110000"/>
              </a:lnSpc>
              <a:buFont typeface="Trebuchet MS" panose="020B0603020202020204" pitchFamily="34" charset="0"/>
              <a:buChar char="–"/>
            </a:pPr>
            <a:r>
              <a:rPr lang="en-GB" sz="2000" dirty="0"/>
              <a:t>Place-based Partnerships</a:t>
            </a:r>
          </a:p>
          <a:p>
            <a:pPr marL="620168" lvl="2" indent="-380990">
              <a:lnSpc>
                <a:spcPct val="110000"/>
              </a:lnSpc>
              <a:buFont typeface="Trebuchet MS" panose="020B0603020202020204" pitchFamily="34" charset="0"/>
              <a:buChar char="–"/>
            </a:pPr>
            <a:r>
              <a:rPr lang="en-GB" sz="2000" dirty="0"/>
              <a:t>Provider Collaboratives</a:t>
            </a:r>
          </a:p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Health and Care Bill – new provisions for -</a:t>
            </a:r>
          </a:p>
          <a:p>
            <a:pPr marL="620168" lvl="2" indent="-380990">
              <a:lnSpc>
                <a:spcPct val="110000"/>
              </a:lnSpc>
              <a:buFont typeface="Trebuchet MS" panose="020B0603020202020204" pitchFamily="34" charset="0"/>
              <a:buChar char="–"/>
            </a:pPr>
            <a:r>
              <a:rPr lang="en-GB" sz="2000" dirty="0"/>
              <a:t>Joint working and delegation arrangements</a:t>
            </a:r>
          </a:p>
          <a:p>
            <a:pPr marL="620168" lvl="2" indent="-380990">
              <a:lnSpc>
                <a:spcPct val="110000"/>
              </a:lnSpc>
              <a:buFont typeface="Trebuchet MS" panose="020B0603020202020204" pitchFamily="34" charset="0"/>
              <a:buChar char="–"/>
            </a:pPr>
            <a:r>
              <a:rPr lang="en-GB" sz="2000" dirty="0"/>
              <a:t>Joint committees and pooled funds</a:t>
            </a:r>
          </a:p>
          <a:p>
            <a:pPr marL="620168" lvl="2" indent="-380990">
              <a:lnSpc>
                <a:spcPct val="110000"/>
              </a:lnSpc>
              <a:buFont typeface="Trebuchet MS" panose="020B0603020202020204" pitchFamily="34" charset="0"/>
              <a:buChar char="–"/>
            </a:pPr>
            <a:r>
              <a:rPr lang="en-GB" sz="2000" dirty="0"/>
              <a:t>NHS England guidance about joint working and delegation / joint appointments</a:t>
            </a:r>
          </a:p>
          <a:p>
            <a:pPr marL="620168" lvl="2" indent="-380990">
              <a:lnSpc>
                <a:spcPct val="110000"/>
              </a:lnSpc>
              <a:buFont typeface="Trebuchet MS" panose="020B0603020202020204" pitchFamily="34" charset="0"/>
              <a:buChar char="–"/>
            </a:pPr>
            <a:r>
              <a:rPr lang="en-GB" sz="2000" dirty="0"/>
              <a:t>Treatment of delegation arrangements</a:t>
            </a:r>
          </a:p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Potential amendment of s75 partnership regulations for NHS/LA arrangements</a:t>
            </a:r>
          </a:p>
        </p:txBody>
      </p:sp>
    </p:spTree>
    <p:extLst>
      <p:ext uri="{BB962C8B-B14F-4D97-AF65-F5344CB8AC3E}">
        <p14:creationId xmlns:p14="http://schemas.microsoft.com/office/powerpoint/2010/main" val="142884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FB4E-7CC6-4475-AADC-510C01C9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07" y="644691"/>
            <a:ext cx="11538987" cy="841255"/>
          </a:xfrm>
        </p:spPr>
        <p:txBody>
          <a:bodyPr/>
          <a:lstStyle/>
          <a:p>
            <a:r>
              <a:rPr lang="en-US" dirty="0"/>
              <a:t>Options for developing provider collaboratives</a:t>
            </a:r>
            <a:endParaRPr lang="en-GB" dirty="0"/>
          </a:p>
        </p:txBody>
      </p:sp>
      <p:sp>
        <p:nvSpPr>
          <p:cNvPr id="4" name="Retângulo 6">
            <a:extLst>
              <a:ext uri="{FF2B5EF4-FFF2-40B4-BE49-F238E27FC236}">
                <a16:creationId xmlns:a16="http://schemas.microsoft.com/office/drawing/2014/main" id="{3E94A0F0-A9E1-4F7A-9BF0-C293CF90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55" y="1286605"/>
            <a:ext cx="11696160" cy="6285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tabLst>
                <a:tab pos="0" algn="l"/>
              </a:tabLst>
              <a:defRPr/>
            </a:pPr>
            <a:r>
              <a:rPr lang="en-GB" altLang="en-US" sz="1600" b="1" kern="0" dirty="0">
                <a:solidFill>
                  <a:srgbClr val="1A4158"/>
                </a:solidFill>
              </a:rPr>
              <a:t>	</a:t>
            </a:r>
            <a:r>
              <a:rPr lang="en-GB" altLang="en-US" sz="1600" b="1" kern="0" dirty="0">
                <a:solidFill>
                  <a:srgbClr val="FFFFFF"/>
                </a:solidFill>
              </a:rPr>
              <a:t>Loose Arrangements                                         Tight Agreements								Merger</a:t>
            </a:r>
          </a:p>
        </p:txBody>
      </p:sp>
      <p:sp>
        <p:nvSpPr>
          <p:cNvPr id="5" name="Retângulo 21">
            <a:extLst>
              <a:ext uri="{FF2B5EF4-FFF2-40B4-BE49-F238E27FC236}">
                <a16:creationId xmlns:a16="http://schemas.microsoft.com/office/drawing/2014/main" id="{D887403C-FB3E-44F3-917F-8FD3A5B0A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56" y="1971577"/>
            <a:ext cx="1362385" cy="73039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333" b="1" kern="0" dirty="0">
                <a:solidFill>
                  <a:srgbClr val="000000"/>
                </a:solidFill>
              </a:rPr>
              <a:t>Loose Collaboration</a:t>
            </a:r>
          </a:p>
        </p:txBody>
      </p:sp>
      <p:sp>
        <p:nvSpPr>
          <p:cNvPr id="6" name="Retângulo 24">
            <a:extLst>
              <a:ext uri="{FF2B5EF4-FFF2-40B4-BE49-F238E27FC236}">
                <a16:creationId xmlns:a16="http://schemas.microsoft.com/office/drawing/2014/main" id="{04D1EBC9-A575-4F01-B230-84D1B07EA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361" y="1959212"/>
            <a:ext cx="1398900" cy="7798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333" b="1" kern="0" dirty="0">
                <a:solidFill>
                  <a:srgbClr val="000000"/>
                </a:solidFill>
              </a:rPr>
              <a:t>Joint Committee</a:t>
            </a:r>
          </a:p>
        </p:txBody>
      </p:sp>
      <p:sp>
        <p:nvSpPr>
          <p:cNvPr id="7" name="Retângulo 25">
            <a:extLst>
              <a:ext uri="{FF2B5EF4-FFF2-40B4-BE49-F238E27FC236}">
                <a16:creationId xmlns:a16="http://schemas.microsoft.com/office/drawing/2014/main" id="{975198D7-2A50-4729-8700-327BAD49C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696" y="1961585"/>
            <a:ext cx="1419832" cy="6954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333" b="1" kern="0" dirty="0">
                <a:solidFill>
                  <a:srgbClr val="000000"/>
                </a:solidFill>
              </a:rPr>
              <a:t>Contractual Joint Venture</a:t>
            </a:r>
          </a:p>
        </p:txBody>
      </p:sp>
      <p:sp>
        <p:nvSpPr>
          <p:cNvPr id="8" name="Retângulo 26">
            <a:extLst>
              <a:ext uri="{FF2B5EF4-FFF2-40B4-BE49-F238E27FC236}">
                <a16:creationId xmlns:a16="http://schemas.microsoft.com/office/drawing/2014/main" id="{67CFA866-4122-45C0-9A79-7D3A14D19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965" y="1980259"/>
            <a:ext cx="1403713" cy="69542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333" b="1" kern="0" dirty="0">
                <a:solidFill>
                  <a:srgbClr val="000000"/>
                </a:solidFill>
              </a:rPr>
              <a:t>Corporate Joint Venture</a:t>
            </a:r>
          </a:p>
        </p:txBody>
      </p:sp>
      <p:sp>
        <p:nvSpPr>
          <p:cNvPr id="9" name="Retângulo 22">
            <a:extLst>
              <a:ext uri="{FF2B5EF4-FFF2-40B4-BE49-F238E27FC236}">
                <a16:creationId xmlns:a16="http://schemas.microsoft.com/office/drawing/2014/main" id="{09777969-27DE-49FE-A961-BF0BC956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24" y="1981051"/>
            <a:ext cx="1414096" cy="7287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333" b="1" kern="0" dirty="0">
                <a:solidFill>
                  <a:srgbClr val="000000"/>
                </a:solidFill>
              </a:rPr>
              <a:t>Lead Provider</a:t>
            </a:r>
          </a:p>
        </p:txBody>
      </p:sp>
      <p:sp>
        <p:nvSpPr>
          <p:cNvPr id="10" name="Retângulo 27">
            <a:extLst>
              <a:ext uri="{FF2B5EF4-FFF2-40B4-BE49-F238E27FC236}">
                <a16:creationId xmlns:a16="http://schemas.microsoft.com/office/drawing/2014/main" id="{8D2A234F-76F5-420C-8993-290F88BD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6859" y="1973249"/>
            <a:ext cx="1440160" cy="728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333" b="1" kern="0" dirty="0">
                <a:solidFill>
                  <a:srgbClr val="000000"/>
                </a:solidFill>
              </a:rPr>
              <a:t>Shared /Joint</a:t>
            </a:r>
            <a:br>
              <a:rPr lang="en-GB" altLang="en-US" sz="1333" b="1" kern="0" dirty="0">
                <a:solidFill>
                  <a:srgbClr val="000000"/>
                </a:solidFill>
              </a:rPr>
            </a:br>
            <a:r>
              <a:rPr lang="en-GB" altLang="en-US" sz="1333" b="1" kern="0" dirty="0">
                <a:solidFill>
                  <a:srgbClr val="000000"/>
                </a:solidFill>
              </a:rPr>
              <a:t>Leadership</a:t>
            </a:r>
          </a:p>
        </p:txBody>
      </p:sp>
      <p:sp>
        <p:nvSpPr>
          <p:cNvPr id="11" name="Retângulo 28">
            <a:extLst>
              <a:ext uri="{FF2B5EF4-FFF2-40B4-BE49-F238E27FC236}">
                <a16:creationId xmlns:a16="http://schemas.microsoft.com/office/drawing/2014/main" id="{3507EC3D-7BD2-4C10-BB26-4657FB4D0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0439" y="1973249"/>
            <a:ext cx="1535576" cy="7657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333" b="1" kern="0" dirty="0">
                <a:solidFill>
                  <a:srgbClr val="000000"/>
                </a:solidFill>
              </a:rPr>
              <a:t>Single Provider/ Merger</a:t>
            </a:r>
          </a:p>
        </p:txBody>
      </p:sp>
      <p:sp>
        <p:nvSpPr>
          <p:cNvPr id="12" name="Retângulo 34">
            <a:extLst>
              <a:ext uri="{FF2B5EF4-FFF2-40B4-BE49-F238E27FC236}">
                <a16:creationId xmlns:a16="http://schemas.microsoft.com/office/drawing/2014/main" id="{4B1B933E-47B0-4C51-BDAB-3965CF8E0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54" y="2705004"/>
            <a:ext cx="1376161" cy="359782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/>
          <a:lstStyle>
            <a:lvl1pPr marL="171450" indent="-171450"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Leadership Group </a:t>
            </a:r>
            <a:endParaRPr lang="en-GB" altLang="en-US" sz="1067" strike="sngStrike" kern="0" dirty="0">
              <a:solidFill>
                <a:srgbClr val="08131A"/>
              </a:solidFill>
            </a:endParaRP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MoU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ToR for Leadership Group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Shared principles for working together / collaboration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No shared decision-making - advisory / recommendations only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Enables a more strategic approach to collaboration</a:t>
            </a:r>
          </a:p>
        </p:txBody>
      </p:sp>
      <p:sp>
        <p:nvSpPr>
          <p:cNvPr id="13" name="Retângulo 36">
            <a:extLst>
              <a:ext uri="{FF2B5EF4-FFF2-40B4-BE49-F238E27FC236}">
                <a16:creationId xmlns:a16="http://schemas.microsoft.com/office/drawing/2014/main" id="{C588F09B-55A7-4187-BBE3-C0956171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361" y="2699070"/>
            <a:ext cx="1398900" cy="360376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/>
          <a:lstStyle>
            <a:lvl1pPr marL="171450" indent="-171450"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Leadership Board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MOU / Collaboration Agreement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ToR for joint committee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Collective exercise of delegated functions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Shared information to discuss relevant matters. 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Joint decisions by unanimous or majority voting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Shared decision-making for joint approach to collaboration</a:t>
            </a:r>
          </a:p>
          <a:p>
            <a:pPr marL="32649" indent="-97947" defTabSz="621959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GB" altLang="en-US" sz="680" kern="0" dirty="0">
              <a:solidFill>
                <a:srgbClr val="08131A"/>
              </a:solidFill>
            </a:endParaRPr>
          </a:p>
          <a:p>
            <a:pPr marL="32649" indent="-97947" defTabSz="621959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GB" altLang="en-US" sz="680" kern="0" dirty="0">
              <a:solidFill>
                <a:srgbClr val="08131A"/>
              </a:solidFill>
            </a:endParaRPr>
          </a:p>
        </p:txBody>
      </p:sp>
      <p:sp>
        <p:nvSpPr>
          <p:cNvPr id="14" name="Retângulo 37">
            <a:extLst>
              <a:ext uri="{FF2B5EF4-FFF2-40B4-BE49-F238E27FC236}">
                <a16:creationId xmlns:a16="http://schemas.microsoft.com/office/drawing/2014/main" id="{EB88D0C5-16CE-40C7-B941-654FB5FB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696" y="2643308"/>
            <a:ext cx="1419832" cy="365952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/>
          <a:lstStyle>
            <a:lvl1pPr marL="171450" indent="-171450"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JV partnership board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Contractual JV agreement which mimics corporate joint venture approach 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Services Agreement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Principally a mechanism for service delivery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Can permit joint decision making on JV management</a:t>
            </a:r>
          </a:p>
        </p:txBody>
      </p:sp>
      <p:sp>
        <p:nvSpPr>
          <p:cNvPr id="15" name="Retângulo 38">
            <a:extLst>
              <a:ext uri="{FF2B5EF4-FFF2-40B4-BE49-F238E27FC236}">
                <a16:creationId xmlns:a16="http://schemas.microsoft.com/office/drawing/2014/main" id="{5820A2BC-5723-4891-AF79-A73ACBF5B1B2}"/>
              </a:ext>
            </a:extLst>
          </p:cNvPr>
          <p:cNvSpPr>
            <a:spLocks/>
          </p:cNvSpPr>
          <p:nvPr/>
        </p:nvSpPr>
        <p:spPr bwMode="auto">
          <a:xfrm>
            <a:off x="6058964" y="2666996"/>
            <a:ext cx="1414099" cy="365952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/>
          <a:lstStyle/>
          <a:p>
            <a:pPr defTabSz="62195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srgbClr val="08131A"/>
                </a:solidFill>
                <a:latin typeface="Arial" pitchFamily="34" charset="0"/>
                <a:cs typeface="Arial" pitchFamily="34" charset="0"/>
              </a:rPr>
              <a:t>JV corporate board of directors</a:t>
            </a:r>
          </a:p>
          <a:p>
            <a:pPr defTabSz="62195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srgbClr val="08131A"/>
                </a:solidFill>
                <a:latin typeface="Arial" pitchFamily="34" charset="0"/>
                <a:cs typeface="Arial" pitchFamily="34" charset="0"/>
              </a:rPr>
              <a:t>Articles of Assoc / Constitution </a:t>
            </a:r>
          </a:p>
          <a:p>
            <a:pPr defTabSz="62195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srgbClr val="08131A"/>
                </a:solidFill>
                <a:latin typeface="Arial" pitchFamily="34" charset="0"/>
                <a:cs typeface="Arial" pitchFamily="34" charset="0"/>
              </a:rPr>
              <a:t>Members Agreement</a:t>
            </a:r>
          </a:p>
          <a:p>
            <a:pPr defTabSz="62195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srgbClr val="08131A"/>
                </a:solidFill>
                <a:latin typeface="Arial" pitchFamily="34" charset="0"/>
                <a:cs typeface="Arial" pitchFamily="34" charset="0"/>
              </a:rPr>
              <a:t>Services Agreement</a:t>
            </a:r>
          </a:p>
          <a:p>
            <a:pPr defTabSz="62195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067" kern="0" dirty="0">
                <a:solidFill>
                  <a:srgbClr val="08131A"/>
                </a:solidFill>
                <a:latin typeface="Arial" pitchFamily="34" charset="0"/>
                <a:cs typeface="Arial" pitchFamily="34" charset="0"/>
              </a:rPr>
              <a:t>Principally a mechanism for</a:t>
            </a:r>
            <a:r>
              <a:rPr lang="en-GB" sz="1067" dirty="0">
                <a:solidFill>
                  <a:srgbClr val="08131A"/>
                </a:solidFill>
                <a:latin typeface="Arial" pitchFamily="34" charset="0"/>
                <a:cs typeface="Arial" pitchFamily="34" charset="0"/>
              </a:rPr>
              <a:t> service delivery</a:t>
            </a:r>
          </a:p>
          <a:p>
            <a:pPr defTabSz="62195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067" kern="0" dirty="0">
                <a:solidFill>
                  <a:srgbClr val="08131A"/>
                </a:solidFill>
                <a:latin typeface="Trebuchet MS" panose="020B0603020202020204"/>
              </a:rPr>
              <a:t>Can permit joint decision making on JV management</a:t>
            </a:r>
          </a:p>
          <a:p>
            <a:pPr defTabSz="62195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067" kern="0" dirty="0">
                <a:solidFill>
                  <a:srgbClr val="08131A"/>
                </a:solidFill>
                <a:latin typeface="Arial" pitchFamily="34" charset="0"/>
                <a:cs typeface="Arial" pitchFamily="34" charset="0"/>
              </a:rPr>
              <a:t>NB restricted NHS trust powers</a:t>
            </a:r>
          </a:p>
          <a:p>
            <a:pPr marL="32649" indent="-97947" defTabSz="621959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680" dirty="0">
              <a:solidFill>
                <a:srgbClr val="08131A"/>
              </a:solidFill>
              <a:latin typeface="Arial" pitchFamily="34" charset="0"/>
              <a:cs typeface="Arial" pitchFamily="34" charset="0"/>
            </a:endParaRPr>
          </a:p>
          <a:p>
            <a:pPr marL="32649" indent="-97947" defTabSz="621959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680" dirty="0">
              <a:solidFill>
                <a:srgbClr val="0813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35">
            <a:extLst>
              <a:ext uri="{FF2B5EF4-FFF2-40B4-BE49-F238E27FC236}">
                <a16:creationId xmlns:a16="http://schemas.microsoft.com/office/drawing/2014/main" id="{41444184-BEBC-4FE4-A576-922E8282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640" y="2689078"/>
            <a:ext cx="1414097" cy="36137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/>
          <a:lstStyle>
            <a:lvl1pPr marL="171450" indent="-171450"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Main Contract held by lead NHS provider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Alliance / consortium agreement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Sub contracts between lead provider and other NHS / non-NHS providers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Principally a mechanism for service delivery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Can permit joint decision making on alliance / consortium management</a:t>
            </a:r>
          </a:p>
          <a:p>
            <a:pPr marL="32649" indent="-97947" defTabSz="621959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GB" altLang="en-US" sz="680" kern="0" dirty="0">
              <a:solidFill>
                <a:srgbClr val="08131A"/>
              </a:solidFill>
            </a:endParaRPr>
          </a:p>
        </p:txBody>
      </p:sp>
      <p:sp>
        <p:nvSpPr>
          <p:cNvPr id="17" name="Retângulo 39">
            <a:extLst>
              <a:ext uri="{FF2B5EF4-FFF2-40B4-BE49-F238E27FC236}">
                <a16:creationId xmlns:a16="http://schemas.microsoft.com/office/drawing/2014/main" id="{EB4B12DF-CC4B-4B3F-B0E8-0D748527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6859" y="2699070"/>
            <a:ext cx="1440160" cy="3613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171450" indent="-171450"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Shared / Joint leadership structure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Same person or people lead each provider involved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Boards of NHSTs or FTs appoint </a:t>
            </a:r>
            <a:r>
              <a:rPr lang="en-GB" altLang="en-US" sz="1067" kern="0" dirty="0">
                <a:solidFill>
                  <a:srgbClr val="000000"/>
                </a:solidFill>
              </a:rPr>
              <a:t>same</a:t>
            </a:r>
            <a:r>
              <a:rPr lang="en-GB" altLang="en-US" sz="1067" kern="0" dirty="0">
                <a:solidFill>
                  <a:srgbClr val="08131A"/>
                </a:solidFill>
              </a:rPr>
              <a:t> person to multiple posts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8131A"/>
                </a:solidFill>
              </a:rPr>
              <a:t>Enables aligned or virtual (but not actual) joint decision making</a:t>
            </a:r>
          </a:p>
        </p:txBody>
      </p:sp>
      <p:sp>
        <p:nvSpPr>
          <p:cNvPr id="18" name="Retângulo 40">
            <a:extLst>
              <a:ext uri="{FF2B5EF4-FFF2-40B4-BE49-F238E27FC236}">
                <a16:creationId xmlns:a16="http://schemas.microsoft.com/office/drawing/2014/main" id="{F1ADFA76-11DA-4F1B-859D-0B002742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0439" y="2739042"/>
            <a:ext cx="1535576" cy="356378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/>
          <a:lstStyle>
            <a:lvl1pPr marL="171450" indent="-171450"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00000"/>
                </a:solidFill>
              </a:rPr>
              <a:t>Governance and legal advice required to determine feasibility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00000"/>
                </a:solidFill>
              </a:rPr>
              <a:t>Will need to demonstrate patient benefit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00000"/>
                </a:solidFill>
              </a:rPr>
              <a:t>Heads of Terms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00000"/>
                </a:solidFill>
              </a:rPr>
              <a:t>Due Diligence Questionnaire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00000"/>
                </a:solidFill>
              </a:rPr>
              <a:t>Due Diligence Report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00000"/>
                </a:solidFill>
              </a:rPr>
              <a:t>Interim Management Agreement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00000"/>
                </a:solidFill>
              </a:rPr>
              <a:t>Transaction Agreement</a:t>
            </a:r>
          </a:p>
          <a:p>
            <a:pPr marL="0" indent="0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067" kern="0" dirty="0">
                <a:solidFill>
                  <a:srgbClr val="000000"/>
                </a:solidFill>
              </a:rPr>
              <a:t>Dissolution Order / Transfer Order</a:t>
            </a:r>
          </a:p>
          <a:p>
            <a:pPr marL="32649" indent="-97947" defTabSz="621959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GB" altLang="en-US" sz="1000" kern="0" dirty="0">
              <a:solidFill>
                <a:srgbClr val="08131A"/>
              </a:solidFill>
            </a:endParaRPr>
          </a:p>
          <a:p>
            <a:pPr marL="32649" indent="-97947" defTabSz="621959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GB" altLang="en-US" sz="680" kern="0" dirty="0">
              <a:solidFill>
                <a:srgbClr val="08131A"/>
              </a:solidFill>
            </a:endParaRPr>
          </a:p>
          <a:p>
            <a:pPr marL="32649" indent="-97947" defTabSz="621959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GB" altLang="en-US" sz="680" kern="0" dirty="0">
              <a:solidFill>
                <a:srgbClr val="08131A"/>
              </a:solidFill>
            </a:endParaRPr>
          </a:p>
        </p:txBody>
      </p:sp>
      <p:sp>
        <p:nvSpPr>
          <p:cNvPr id="19" name="Retângulo 21">
            <a:extLst>
              <a:ext uri="{FF2B5EF4-FFF2-40B4-BE49-F238E27FC236}">
                <a16:creationId xmlns:a16="http://schemas.microsoft.com/office/drawing/2014/main" id="{9967BE0F-8DCF-4C78-9735-91032BD9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653" y="1965050"/>
            <a:ext cx="1276604" cy="7240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21959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GB" altLang="en-US" sz="1333" b="1" kern="0" dirty="0">
                <a:solidFill>
                  <a:srgbClr val="000000"/>
                </a:solidFill>
              </a:rPr>
              <a:t>Working Group</a:t>
            </a:r>
          </a:p>
        </p:txBody>
      </p:sp>
      <p:sp>
        <p:nvSpPr>
          <p:cNvPr id="20" name="Retângulo 34">
            <a:extLst>
              <a:ext uri="{FF2B5EF4-FFF2-40B4-BE49-F238E27FC236}">
                <a16:creationId xmlns:a16="http://schemas.microsoft.com/office/drawing/2014/main" id="{00FED21A-C95F-405D-92FB-7AD621D03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577" y="2689078"/>
            <a:ext cx="1291712" cy="361375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/>
          <a:lstStyle>
            <a:lvl1pPr marL="171450" indent="-171450" algn="l" eaLnBrk="0" hangingPunct="0">
              <a:spcBef>
                <a:spcPct val="10000"/>
              </a:spcBef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10000"/>
              </a:spcBef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10000"/>
              </a:spcBef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1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62195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067" kern="0" dirty="0">
                <a:solidFill>
                  <a:srgbClr val="08131A"/>
                </a:solidFill>
              </a:rPr>
              <a:t>Leadership Board</a:t>
            </a:r>
          </a:p>
          <a:p>
            <a:pPr marL="0" indent="0" defTabSz="62195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067" kern="0" dirty="0">
                <a:solidFill>
                  <a:srgbClr val="08131A"/>
                </a:solidFill>
              </a:rPr>
              <a:t>MoU</a:t>
            </a:r>
          </a:p>
          <a:p>
            <a:pPr marL="0" indent="0" defTabSz="62195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067" kern="0" dirty="0">
                <a:solidFill>
                  <a:srgbClr val="08131A"/>
                </a:solidFill>
              </a:rPr>
              <a:t>ToR for Board</a:t>
            </a:r>
          </a:p>
          <a:p>
            <a:pPr marL="0" indent="0" defTabSz="62195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067" kern="0" dirty="0">
                <a:solidFill>
                  <a:srgbClr val="08131A"/>
                </a:solidFill>
              </a:rPr>
              <a:t>Individual exercise of  delegated authority</a:t>
            </a:r>
          </a:p>
          <a:p>
            <a:pPr marL="0" indent="0" defTabSz="62195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067" kern="0" dirty="0">
                <a:solidFill>
                  <a:srgbClr val="08131A"/>
                </a:solidFill>
              </a:rPr>
              <a:t>Shared information to discuss relevant matters. </a:t>
            </a:r>
          </a:p>
          <a:p>
            <a:pPr marL="0" indent="0" defTabSz="62195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067" kern="0" dirty="0">
                <a:solidFill>
                  <a:srgbClr val="08131A"/>
                </a:solidFill>
              </a:rPr>
              <a:t>Individuals make decision for their own organisation</a:t>
            </a:r>
          </a:p>
          <a:p>
            <a:pPr marL="0" indent="0" defTabSz="62195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067" kern="0" dirty="0">
                <a:solidFill>
                  <a:srgbClr val="08131A"/>
                </a:solidFill>
              </a:rPr>
              <a:t>Aligned decision making but not shared decision making </a:t>
            </a:r>
          </a:p>
        </p:txBody>
      </p:sp>
    </p:spTree>
    <p:extLst>
      <p:ext uri="{BB962C8B-B14F-4D97-AF65-F5344CB8AC3E}">
        <p14:creationId xmlns:p14="http://schemas.microsoft.com/office/powerpoint/2010/main" val="29430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FB4E-7CC6-4475-AADC-510C01C9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07" y="644691"/>
            <a:ext cx="11538987" cy="841255"/>
          </a:xfrm>
        </p:spPr>
        <p:txBody>
          <a:bodyPr/>
          <a:lstStyle/>
          <a:p>
            <a:r>
              <a:rPr lang="en-GB" dirty="0"/>
              <a:t>Some frequently asked questions about provider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6001-9806-4488-A2F3-5D7C63C58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2" y="1664683"/>
            <a:ext cx="11538987" cy="4452616"/>
          </a:xfrm>
        </p:spPr>
        <p:txBody>
          <a:bodyPr/>
          <a:lstStyle/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Is there a prescribed process to establish a provider collaborative?</a:t>
            </a:r>
          </a:p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What legal steps are needed for a ‘formal’ provider collaborative?</a:t>
            </a:r>
          </a:p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Can providers choose / restrict who they collaborate with?</a:t>
            </a:r>
          </a:p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Are all providers equal in a provider collaborative?</a:t>
            </a:r>
          </a:p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How can providers share decision-making when they collaborate?</a:t>
            </a:r>
          </a:p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How do providers manage conflicts of interest when they collaborate?</a:t>
            </a:r>
          </a:p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How do providers enter / exit an existing provider collaborative?</a:t>
            </a:r>
          </a:p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What are the accountability and liability of a provider collaborative and its members?</a:t>
            </a:r>
          </a:p>
          <a:p>
            <a:pPr marL="380990" lvl="2" indent="-380990">
              <a:lnSpc>
                <a:spcPct val="110000"/>
              </a:lnSpc>
            </a:pPr>
            <a:r>
              <a:rPr lang="en-GB" sz="2267" dirty="0"/>
              <a:t>What is the legal relationship between an ICB and a provider collaborative?</a:t>
            </a:r>
          </a:p>
          <a:p>
            <a:pPr marL="380990" lvl="2" indent="-380990">
              <a:lnSpc>
                <a:spcPct val="110000"/>
              </a:lnSpc>
            </a:pPr>
            <a:endParaRPr lang="en-GB" sz="2267" dirty="0"/>
          </a:p>
          <a:p>
            <a:pPr marL="380990" lvl="2" indent="-380990">
              <a:lnSpc>
                <a:spcPct val="110000"/>
              </a:lnSpc>
            </a:pPr>
            <a:endParaRPr lang="en-GB" sz="2267" dirty="0"/>
          </a:p>
          <a:p>
            <a:pPr marL="380990" lvl="2" indent="-380990">
              <a:lnSpc>
                <a:spcPct val="110000"/>
              </a:lnSpc>
            </a:pPr>
            <a:endParaRPr lang="en-GB" sz="2267" dirty="0"/>
          </a:p>
        </p:txBody>
      </p:sp>
    </p:spTree>
    <p:extLst>
      <p:ext uri="{BB962C8B-B14F-4D97-AF65-F5344CB8AC3E}">
        <p14:creationId xmlns:p14="http://schemas.microsoft.com/office/powerpoint/2010/main" val="327583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28E3-75E2-4A4E-80E4-4913AAF0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280" y="3073006"/>
            <a:ext cx="7884720" cy="1550771"/>
          </a:xfrm>
        </p:spPr>
        <p:txBody>
          <a:bodyPr>
            <a:normAutofit fontScale="90000"/>
          </a:bodyPr>
          <a:lstStyle/>
          <a:p>
            <a:r>
              <a:rPr lang="en-GB" dirty="0"/>
              <a:t>MSE Community Collaborative: Progress to date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7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Paul Scott, Chief Executive</a:t>
            </a:r>
            <a:br>
              <a:rPr lang="en-GB" sz="27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27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Essex Partnership Foundation Trust </a:t>
            </a:r>
          </a:p>
        </p:txBody>
      </p:sp>
    </p:spTree>
    <p:extLst>
      <p:ext uri="{BB962C8B-B14F-4D97-AF65-F5344CB8AC3E}">
        <p14:creationId xmlns:p14="http://schemas.microsoft.com/office/powerpoint/2010/main" val="411732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B6D55-869B-410E-B8D9-6F21CA86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7F3F-CFA2-4E06-ABCB-8762406EA140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D90277D-E267-4BF1-B250-C3E83E83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384016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90723D-D0B1-4624-966F-42F5CE560508}"/>
              </a:ext>
            </a:extLst>
          </p:cNvPr>
          <p:cNvSpPr txBox="1"/>
          <p:nvPr/>
        </p:nvSpPr>
        <p:spPr>
          <a:xfrm>
            <a:off x="424898" y="515083"/>
            <a:ext cx="8082998" cy="6023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The Mid and South Essex (MSE) ICS serves a population of 1.2 million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3 x Community service providers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1x Mental health service provider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1 x Acute trust operating across three main sites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3 X ‘Upper Tier’ local authorities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5 x CCGs transitioning to the ICB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28 x Primary care networks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150 x GP practices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D44763D-DE63-49BF-885A-C83CE6B5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7" y="417442"/>
            <a:ext cx="4900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1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B01C81-8FD2-4628-A194-5E8CE9FD2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8" y="4645496"/>
            <a:ext cx="2876844" cy="1088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16286-D0D9-4035-A8A6-523F23BD0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8" y="1387541"/>
            <a:ext cx="3077568" cy="800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68EAA-C45E-486C-8995-9948F93DC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8" y="2952820"/>
            <a:ext cx="2977206" cy="1146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93692E-AA7F-48F2-BE02-8470BE86EE13}"/>
              </a:ext>
            </a:extLst>
          </p:cNvPr>
          <p:cNvSpPr txBox="1"/>
          <p:nvPr/>
        </p:nvSpPr>
        <p:spPr>
          <a:xfrm>
            <a:off x="4656759" y="1919169"/>
            <a:ext cx="7588014" cy="23204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B4C6E7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The </a:t>
            </a:r>
            <a:r>
              <a:rPr lang="en-US" sz="3200" b="1" dirty="0">
                <a:effectLst/>
              </a:rPr>
              <a:t>vision</a:t>
            </a:r>
            <a:r>
              <a:rPr lang="en-US" sz="3200" dirty="0">
                <a:effectLst/>
              </a:rPr>
              <a:t> for the MSE Community Collaborative is to deliver:</a:t>
            </a:r>
          </a:p>
          <a:p>
            <a:pPr lvl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B4C6E7"/>
              </a:buClr>
              <a:buSzPts val="1100"/>
              <a:buFont typeface="Arial" panose="020B0604020202020204" pitchFamily="34" charset="0"/>
              <a:buChar char="•"/>
            </a:pPr>
            <a:endParaRPr lang="en-US" sz="3200" i="1" dirty="0">
              <a:effectLst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00B050"/>
                </a:solidFill>
                <a:effectLst/>
              </a:rPr>
              <a:t>“A consistent and outstanding Community Health and Care </a:t>
            </a:r>
            <a:r>
              <a:rPr lang="en-US" sz="3200" b="1" i="1" dirty="0">
                <a:solidFill>
                  <a:srgbClr val="00B050"/>
                </a:solidFill>
              </a:rPr>
              <a:t>service for residents across Mid and South Essex.”</a:t>
            </a:r>
          </a:p>
          <a:p>
            <a:pPr lvl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B4C6E7"/>
              </a:buClr>
              <a:buSzPts val="1100"/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3E7F2E8D-F32B-4E2E-9BB0-2AD790AC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384016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56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C7B08F-3026-4DE0-9ED9-23D3C99EB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48" y="0"/>
            <a:ext cx="3839852" cy="1166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F06FD-EE9C-4678-894D-B8247175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97" y="45149"/>
            <a:ext cx="10865853" cy="1325563"/>
          </a:xfrm>
        </p:spPr>
        <p:txBody>
          <a:bodyPr>
            <a:normAutofit/>
          </a:bodyPr>
          <a:lstStyle/>
          <a:p>
            <a:r>
              <a:rPr lang="en-GB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E84B1-2184-4BCA-886F-1E3CDF92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09C3-B4FD-47E1-B740-FFCC498E18FF}" type="slidenum">
              <a:rPr lang="en-GB" smtClean="0"/>
              <a:t>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F43D5-9FF5-489F-8134-776EB498B143}"/>
              </a:ext>
            </a:extLst>
          </p:cNvPr>
          <p:cNvSpPr txBox="1"/>
          <p:nvPr/>
        </p:nvSpPr>
        <p:spPr>
          <a:xfrm>
            <a:off x="514350" y="1370712"/>
            <a:ext cx="11513553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Mid and South Essex Community Collaborative fully established from Oct 2021</a:t>
            </a:r>
          </a:p>
          <a:p>
            <a:endParaRPr lang="en-GB" sz="2400" dirty="0"/>
          </a:p>
          <a:p>
            <a:r>
              <a:rPr lang="en-GB" sz="2400" dirty="0"/>
              <a:t>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Improve patient outcomes, by reducing variation and ensuring sustainability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Establish place based integrated health and care services wrapped around primary care networks</a:t>
            </a:r>
          </a:p>
          <a:p>
            <a:endParaRPr lang="en-GB" sz="2400" dirty="0"/>
          </a:p>
          <a:p>
            <a:r>
              <a:rPr lang="en-GB" sz="2400" dirty="0"/>
              <a:t>Delivered through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Joint programme of change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Shared delivery teams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Integrated place based leadership (mental health and community)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Joint governance with delegation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Contractual Joint Venture agreement underpins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77776"/>
              </a:solidFill>
              <a:latin typeface="Comfortaa" pitchFamily="2" charset="0"/>
            </a:endParaRP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8747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13">
            <a:extLst>
              <a:ext uri="{FF2B5EF4-FFF2-40B4-BE49-F238E27FC236}">
                <a16:creationId xmlns:a16="http://schemas.microsoft.com/office/drawing/2014/main" id="{52D81A3B-B0A3-4A52-9BD5-B1231C77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57" y="33149"/>
            <a:ext cx="384016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F1FD49-E919-4F5B-A23E-DCDFB3F7C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05" t="29815" r="62603" b="9445"/>
          <a:stretch/>
        </p:blipFill>
        <p:spPr>
          <a:xfrm>
            <a:off x="8099557" y="1470884"/>
            <a:ext cx="1496830" cy="2126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98" name="Title 1">
            <a:extLst>
              <a:ext uri="{FF2B5EF4-FFF2-40B4-BE49-F238E27FC236}">
                <a16:creationId xmlns:a16="http://schemas.microsoft.com/office/drawing/2014/main" id="{C7628BD7-4A11-4E9D-9411-71DD7211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28" y="-53181"/>
            <a:ext cx="10515600" cy="1325563"/>
          </a:xfrm>
        </p:spPr>
        <p:txBody>
          <a:bodyPr/>
          <a:lstStyle/>
          <a:p>
            <a:r>
              <a:rPr lang="en-GB" altLang="en-US" dirty="0"/>
              <a:t>Governance Journey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FA4BD77-5271-4A5A-BCDE-A9150C76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28" y="1588731"/>
            <a:ext cx="11765697" cy="44983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dirty="0"/>
              <a:t>Strategic options review on Collaborative model </a:t>
            </a:r>
          </a:p>
          <a:p>
            <a:pPr marL="0" indent="0">
              <a:buNone/>
              <a:defRPr/>
            </a:pPr>
            <a:r>
              <a:rPr lang="en-GB" altLang="en-US" dirty="0"/>
              <a:t>( May 2020)</a:t>
            </a:r>
          </a:p>
          <a:p>
            <a:pPr>
              <a:defRPr/>
            </a:pPr>
            <a:r>
              <a:rPr lang="en-GB" altLang="en-US" dirty="0"/>
              <a:t>Shadow Board formed (Sept, 2020)</a:t>
            </a:r>
          </a:p>
          <a:p>
            <a:pPr>
              <a:defRPr/>
            </a:pPr>
            <a:r>
              <a:rPr lang="en-GB" altLang="en-US" dirty="0"/>
              <a:t>Contractual JV signed (Mar 2021) </a:t>
            </a:r>
          </a:p>
          <a:p>
            <a:pPr>
              <a:defRPr/>
            </a:pPr>
            <a:r>
              <a:rPr lang="en-GB" altLang="en-US" dirty="0"/>
              <a:t>Target operating model agreed (May 2021)</a:t>
            </a:r>
          </a:p>
          <a:p>
            <a:pPr>
              <a:defRPr/>
            </a:pPr>
            <a:r>
              <a:rPr lang="en-GB" altLang="en-US" dirty="0"/>
              <a:t>Board takes on delegated authority  (Oct 2022)</a:t>
            </a:r>
          </a:p>
          <a:p>
            <a:pPr>
              <a:defRPr/>
            </a:pPr>
            <a:r>
              <a:rPr lang="en-GB" altLang="en-US" dirty="0"/>
              <a:t>Strategic board priorities agreed for 2022/23 (Oct 2022)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67B8CB1-5C61-4FA7-8836-5D33F774E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t="14166" r="50844" b="3133"/>
          <a:stretch>
            <a:fillRect/>
          </a:stretch>
        </p:blipFill>
        <p:spPr bwMode="auto">
          <a:xfrm>
            <a:off x="9731473" y="1451039"/>
            <a:ext cx="1565275" cy="207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0A77E5E-3F21-4710-A15E-026173777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40" y="2834838"/>
            <a:ext cx="2079263" cy="1415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0">
            <a:extLst>
              <a:ext uri="{FF2B5EF4-FFF2-40B4-BE49-F238E27FC236}">
                <a16:creationId xmlns:a16="http://schemas.microsoft.com/office/drawing/2014/main" id="{4FFA6681-3502-4F8C-9C93-7F82E354B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3" t="24654" r="37500" b="14548"/>
          <a:stretch>
            <a:fillRect/>
          </a:stretch>
        </p:blipFill>
        <p:spPr bwMode="auto">
          <a:xfrm>
            <a:off x="9988955" y="2720694"/>
            <a:ext cx="1643062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8">
            <a:extLst>
              <a:ext uri="{FF2B5EF4-FFF2-40B4-BE49-F238E27FC236}">
                <a16:creationId xmlns:a16="http://schemas.microsoft.com/office/drawing/2014/main" id="{68E9132E-668E-4489-995C-86700B51B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8" y="3506026"/>
            <a:ext cx="2391161" cy="1603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owne Jacobson Master 2019">
  <a:themeElements>
    <a:clrScheme name="Custom 5">
      <a:dk1>
        <a:srgbClr val="000000"/>
      </a:dk1>
      <a:lt1>
        <a:srgbClr val="FFFFFF"/>
      </a:lt1>
      <a:dk2>
        <a:srgbClr val="414042"/>
      </a:dk2>
      <a:lt2>
        <a:srgbClr val="C4C3C5"/>
      </a:lt2>
      <a:accent1>
        <a:srgbClr val="B30838"/>
      </a:accent1>
      <a:accent2>
        <a:srgbClr val="56004E"/>
      </a:accent2>
      <a:accent3>
        <a:srgbClr val="4A5F54"/>
      </a:accent3>
      <a:accent4>
        <a:srgbClr val="9EA374"/>
      </a:accent4>
      <a:accent5>
        <a:srgbClr val="B9AB97"/>
      </a:accent5>
      <a:accent6>
        <a:srgbClr val="EDE7DD"/>
      </a:accent6>
      <a:hlink>
        <a:srgbClr val="B30838"/>
      </a:hlink>
      <a:folHlink>
        <a:srgbClr val="B3083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9525">
          <a:noFill/>
          <a:round/>
          <a:headEnd/>
          <a:tailEnd/>
        </a:ln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algn="ctr" defTabSz="685434">
          <a:defRPr sz="900" kern="0" dirty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algn="l">
          <a:defRPr sz="9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may21.potx" id="{CF054D6C-5343-489E-96E1-54E75CD3C024}" vid="{851C3C7D-A2C2-4D0A-AED2-3A22AC2308E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3" ma:contentTypeDescription="Create a new document." ma:contentTypeScope="" ma:versionID="25a5884fc7d9c97f01225f592dd093a8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cf1bd64b2287d6d71abedc4a55e9ddae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1F00EA-890D-4841-81FB-E5797CDF9F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f6c3bbf-82c6-4643-87d7-672cb7a67ca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0021ED-744C-4DA4-95F9-91BACAB9A258}"/>
</file>

<file path=customXml/itemProps3.xml><?xml version="1.0" encoding="utf-8"?>
<ds:datastoreItem xmlns:ds="http://schemas.openxmlformats.org/officeDocument/2006/customXml" ds:itemID="{BBDDF98A-7018-4B9E-BA20-801274056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7949</TotalTime>
  <Words>866</Words>
  <Application>Microsoft Office PowerPoint</Application>
  <PresentationFormat>Widescreen</PresentationFormat>
  <Paragraphs>160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Comfortaa</vt:lpstr>
      <vt:lpstr>Times New Roman</vt:lpstr>
      <vt:lpstr>Trebuchet MS</vt:lpstr>
      <vt:lpstr>Wingdings</vt:lpstr>
      <vt:lpstr>Office Theme</vt:lpstr>
      <vt:lpstr>1_Office Theme</vt:lpstr>
      <vt:lpstr>Browne Jacobson Master 2019</vt:lpstr>
      <vt:lpstr>PowerPoint Presentation</vt:lpstr>
      <vt:lpstr>Policy and legal basis for collaboration</vt:lpstr>
      <vt:lpstr>Options for developing provider collaboratives</vt:lpstr>
      <vt:lpstr>Some frequently asked questions about provider collaboration</vt:lpstr>
      <vt:lpstr>MSE Community Collaborative: Progress to date    Paul Scott, Chief Executive Essex Partnership Foundation Trust </vt:lpstr>
      <vt:lpstr>PowerPoint Presentation</vt:lpstr>
      <vt:lpstr>PowerPoint Presentation</vt:lpstr>
      <vt:lpstr>Overview</vt:lpstr>
      <vt:lpstr>Governance Journey</vt:lpstr>
      <vt:lpstr>What has helped?</vt:lpstr>
      <vt:lpstr>Delivery</vt:lpstr>
      <vt:lpstr>Ongoing Challenges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 Community Collaborative   Success Measures - Dashboard</dc:title>
  <dc:creator>Jordan Binedell</dc:creator>
  <cp:lastModifiedBy>Bobby Ancil</cp:lastModifiedBy>
  <cp:revision>88</cp:revision>
  <dcterms:created xsi:type="dcterms:W3CDTF">2021-07-21T12:52:55Z</dcterms:created>
  <dcterms:modified xsi:type="dcterms:W3CDTF">2022-04-01T09:16:48Z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0x01010036361F09B21A804F824D0804817B9451</vt:lpwstr>
  </property>
  <property fmtid="{D5CDD505-2E9C-101B-9397-08002B2CF9AE}" pid="3" name="Order">
    <vt:r8>2128600</vt:r8>
  </property>
</Properties>
</file>