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471" r:id="rId3"/>
    <p:sldId id="469" r:id="rId4"/>
    <p:sldId id="472" r:id="rId5"/>
    <p:sldId id="465" r:id="rId6"/>
    <p:sldId id="47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rbes Anne (Devon Partnership Trust)" initials="FA(PT" lastIdx="75" clrIdx="0">
    <p:extLst>
      <p:ext uri="{19B8F6BF-5375-455C-9EA6-DF929625EA0E}">
        <p15:presenceInfo xmlns:p15="http://schemas.microsoft.com/office/powerpoint/2012/main" userId="S-1-5-21-3140083899-2962416176-2030375038-7226" providerId="AD"/>
      </p:ext>
    </p:extLst>
  </p:cmAuthor>
  <p:cmAuthor id="2" name="Lee Budge" initials="LJB" lastIdx="1" clrIdx="1">
    <p:extLst>
      <p:ext uri="{19B8F6BF-5375-455C-9EA6-DF929625EA0E}">
        <p15:presenceInfo xmlns:p15="http://schemas.microsoft.com/office/powerpoint/2012/main" userId="Lee Budge" providerId="None"/>
      </p:ext>
    </p:extLst>
  </p:cmAuthor>
  <p:cmAuthor id="3" name="Perkins Helen (Devon Partnership NHS Trust)" initials="PH(PNT" lastIdx="4" clrIdx="2">
    <p:extLst>
      <p:ext uri="{19B8F6BF-5375-455C-9EA6-DF929625EA0E}">
        <p15:presenceInfo xmlns:p15="http://schemas.microsoft.com/office/powerpoint/2012/main" userId="S-1-5-21-3140083899-2962416176-2030375038-308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859C"/>
    <a:srgbClr val="FFF467"/>
    <a:srgbClr val="608CAB"/>
    <a:srgbClr val="DEA900"/>
    <a:srgbClr val="FFFF66"/>
    <a:srgbClr val="FFFF00"/>
    <a:srgbClr val="118A84"/>
    <a:srgbClr val="009A96"/>
    <a:srgbClr val="5CB37C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6133" autoAdjust="0"/>
  </p:normalViewPr>
  <p:slideViewPr>
    <p:cSldViewPr>
      <p:cViewPr varScale="1">
        <p:scale>
          <a:sx n="108" d="100"/>
          <a:sy n="108" d="100"/>
        </p:scale>
        <p:origin x="115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0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93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2B369C4E-F59B-4686-9877-7A1AAA2247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6E6F36F-6545-442C-9C94-FFF9856B62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BE79B-9BE8-480E-82B6-BA7BB561962C}" type="datetimeFigureOut">
              <a:rPr lang="en-GB" smtClean="0"/>
              <a:t>23/05/2022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418F06C-40B5-45CC-A6A5-09A0F9972B6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11BA671-E92E-417F-9636-8E756F06BC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4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F46C9-6544-461C-9A50-78E4C75CAA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96302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9785C-08A7-4DFF-AE75-F8BFA614B547}" type="datetimeFigureOut">
              <a:rPr lang="en-GB" smtClean="0"/>
              <a:t>23/05/2022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7C492-5B34-4476-BDDB-B262C6D1EE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9199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7C492-5B34-4476-BDDB-B262C6D1EEA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646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963CC41A-726C-418F-8480-B302C402028F}"/>
              </a:ext>
            </a:extLst>
          </p:cNvPr>
          <p:cNvSpPr>
            <a:spLocks noGrp="1"/>
          </p:cNvSpPr>
          <p:nvPr>
            <p:ph type="subTitle" idx="4294967295" hasCustomPrompt="1"/>
          </p:nvPr>
        </p:nvSpPr>
        <p:spPr>
          <a:xfrm>
            <a:off x="827584" y="4509119"/>
            <a:ext cx="6400800" cy="1412777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indent="0" algn="l">
              <a:buNone/>
            </a:pP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Lee Budge CPFA</a:t>
            </a:r>
          </a:p>
          <a:p>
            <a:pPr marL="0" indent="0" algn="l">
              <a:buNone/>
            </a:pP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Managing Director</a:t>
            </a:r>
          </a:p>
          <a:p>
            <a:pPr marL="0" indent="0" algn="l">
              <a:buNone/>
            </a:pPr>
            <a:r>
              <a:rPr lang="en-GB" sz="2400" dirty="0"/>
              <a:t>October 2020</a:t>
            </a: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62F2A5F1-090E-4BE1-A7AB-32AA009245B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32048" y="2204864"/>
            <a:ext cx="7772400" cy="1512168"/>
          </a:xfrm>
          <a:ln>
            <a:noFill/>
          </a:ln>
        </p:spPr>
        <p:txBody>
          <a:bodyPr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algn="l"/>
            <a:r>
              <a:rPr lang="en-GB" sz="4900" dirty="0">
                <a:solidFill>
                  <a:srgbClr val="8064A2"/>
                </a:solidFill>
              </a:rPr>
              <a:t>Presentation Title</a:t>
            </a:r>
            <a:r>
              <a:rPr lang="en-GB" sz="4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GB" sz="49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32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Client Name</a:t>
            </a:r>
            <a:endParaRPr lang="en-GB" sz="4000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2A4FAEBE-C72E-457F-BC75-09012DD217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25641"/>
            <a:ext cx="91440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Half Frame 13">
            <a:extLst>
              <a:ext uri="{FF2B5EF4-FFF2-40B4-BE49-F238E27FC236}">
                <a16:creationId xmlns="" xmlns:a16="http://schemas.microsoft.com/office/drawing/2014/main" id="{557D5B42-F42E-42ED-8A0C-6551D4F2D470}"/>
              </a:ext>
            </a:extLst>
          </p:cNvPr>
          <p:cNvSpPr/>
          <p:nvPr userDrawn="1"/>
        </p:nvSpPr>
        <p:spPr>
          <a:xfrm>
            <a:off x="-8" y="0"/>
            <a:ext cx="4500000" cy="4500000"/>
          </a:xfrm>
          <a:prstGeom prst="halfFrame">
            <a:avLst>
              <a:gd name="adj1" fmla="val 12445"/>
              <a:gd name="adj2" fmla="val 1346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="" xmlns:a16="http://schemas.microsoft.com/office/drawing/2014/main" id="{6762A66C-8825-4A54-B347-3025D1B1487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370" y="191153"/>
            <a:ext cx="3213344" cy="135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34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  <a:ln>
            <a:noFill/>
          </a:ln>
        </p:spPr>
        <p:txBody>
          <a:bodyPr>
            <a:normAutofit/>
          </a:bodyPr>
          <a:lstStyle>
            <a:lvl1pPr algn="l">
              <a:defRPr sz="3200">
                <a:solidFill>
                  <a:srgbClr val="8064A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/>
          <a:lstStyle>
            <a:lvl1pPr marL="342900" indent="-342900">
              <a:buClr>
                <a:srgbClr val="8064A2"/>
              </a:buClr>
              <a:buSzPct val="80000"/>
              <a:buFont typeface="Wingdings" panose="05000000000000000000" pitchFamily="2" charset="2"/>
              <a:buChar char=""/>
              <a:defRPr sz="2800"/>
            </a:lvl1pPr>
            <a:lvl2pPr marL="742950" indent="-285750">
              <a:spcBef>
                <a:spcPts val="200"/>
              </a:spcBef>
              <a:buClr>
                <a:srgbClr val="8064A2"/>
              </a:buClr>
              <a:buFont typeface="Segoe UI" panose="020B0502040204020203" pitchFamily="34" charset="0"/>
              <a:buChar char="‐"/>
              <a:defRPr sz="2400"/>
            </a:lvl2pPr>
            <a:lvl3pPr marL="1143000" indent="-228600">
              <a:spcBef>
                <a:spcPts val="200"/>
              </a:spcBef>
              <a:buClr>
                <a:srgbClr val="8064A2"/>
              </a:buClr>
              <a:buFont typeface="Arial" panose="020B0604020202020204" pitchFamily="34" charset="0"/>
              <a:buChar char="•"/>
              <a:defRPr sz="2000"/>
            </a:lvl3pPr>
            <a:lvl4pPr>
              <a:buClr>
                <a:srgbClr val="009A96"/>
              </a:buClr>
              <a:defRPr/>
            </a:lvl4pPr>
            <a:lvl5pPr>
              <a:buClr>
                <a:srgbClr val="009A96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2772190A-BE2A-47A2-AEA6-D3B8D6F4205D}"/>
              </a:ext>
            </a:extLst>
          </p:cNvPr>
          <p:cNvCxnSpPr/>
          <p:nvPr userDrawn="1"/>
        </p:nvCxnSpPr>
        <p:spPr>
          <a:xfrm>
            <a:off x="433152" y="1340768"/>
            <a:ext cx="8288548" cy="0"/>
          </a:xfrm>
          <a:prstGeom prst="line">
            <a:avLst/>
          </a:prstGeom>
          <a:ln w="38100">
            <a:solidFill>
              <a:srgbClr val="8064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3">
            <a:extLst>
              <a:ext uri="{FF2B5EF4-FFF2-40B4-BE49-F238E27FC236}">
                <a16:creationId xmlns="" xmlns:a16="http://schemas.microsoft.com/office/drawing/2014/main" id="{B4F66376-6C4A-4060-9368-77C2FAC313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7512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© LJB Consulting Ltd 2020</a:t>
            </a: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344BD6B7-C5BF-4F57-AF8B-5C410CEA1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627D798-280C-4BD5-BEED-115CADE5EFF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057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  <a:ln>
            <a:noFill/>
          </a:ln>
        </p:spPr>
        <p:txBody>
          <a:bodyPr>
            <a:normAutofit/>
          </a:bodyPr>
          <a:lstStyle>
            <a:lvl1pPr algn="l">
              <a:defRPr sz="3200">
                <a:solidFill>
                  <a:srgbClr val="8064A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/>
          <a:lstStyle>
            <a:lvl1pPr marL="342900" indent="-342900">
              <a:buClr>
                <a:srgbClr val="8064A2"/>
              </a:buClr>
              <a:buSzPct val="80000"/>
              <a:buFont typeface="Wingdings" panose="05000000000000000000" pitchFamily="2" charset="2"/>
              <a:buChar char=""/>
              <a:defRPr sz="2800"/>
            </a:lvl1pPr>
            <a:lvl2pPr marL="742950" indent="-285750">
              <a:spcBef>
                <a:spcPts val="200"/>
              </a:spcBef>
              <a:buClr>
                <a:srgbClr val="8064A2"/>
              </a:buClr>
              <a:buFont typeface="Segoe UI" panose="020B0502040204020203" pitchFamily="34" charset="0"/>
              <a:buChar char="‐"/>
              <a:defRPr sz="2400"/>
            </a:lvl2pPr>
            <a:lvl3pPr marL="1143000" indent="-228600">
              <a:spcBef>
                <a:spcPts val="200"/>
              </a:spcBef>
              <a:buClr>
                <a:srgbClr val="8064A2"/>
              </a:buClr>
              <a:buFont typeface="Arial" panose="020B0604020202020204" pitchFamily="34" charset="0"/>
              <a:buChar char="•"/>
              <a:defRPr sz="2000"/>
            </a:lvl3pPr>
            <a:lvl4pPr>
              <a:buClr>
                <a:srgbClr val="009A96"/>
              </a:buClr>
              <a:defRPr/>
            </a:lvl4pPr>
            <a:lvl5pPr>
              <a:buClr>
                <a:srgbClr val="009A96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="" xmlns:a16="http://schemas.microsoft.com/office/drawing/2014/main" id="{B4F66376-6C4A-4060-9368-77C2FAC313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7512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© LJB Consulting Ltd 2020</a:t>
            </a: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344BD6B7-C5BF-4F57-AF8B-5C410CEA1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627D798-280C-4BD5-BEED-115CADE5EFF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33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48881"/>
            <a:ext cx="822960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7512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© LJB Consulting Ltd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627D798-280C-4BD5-BEED-115CADE5EFF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9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9A96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SzPct val="80000"/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omputer&#10;&#10;Description automatically generated with medium confidence">
            <a:extLst>
              <a:ext uri="{FF2B5EF4-FFF2-40B4-BE49-F238E27FC236}">
                <a16:creationId xmlns="" xmlns:a16="http://schemas.microsoft.com/office/drawing/2014/main" id="{DA194D7E-79F3-4C10-8B17-8C01AA41BA2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9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951" t="24800" r="25588" b="20601"/>
          <a:stretch/>
        </p:blipFill>
        <p:spPr>
          <a:xfrm>
            <a:off x="4427984" y="3183258"/>
            <a:ext cx="4183618" cy="27660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839202" y="1700808"/>
            <a:ext cx="7772400" cy="4057384"/>
          </a:xfrm>
          <a:ln>
            <a:noFill/>
          </a:ln>
        </p:spPr>
        <p:txBody>
          <a:bodyPr anchor="t">
            <a:noAutofit/>
          </a:bodyPr>
          <a:lstStyle/>
          <a:p>
            <a:pPr algn="l">
              <a:lnSpc>
                <a:spcPct val="110000"/>
              </a:lnSpc>
            </a:pPr>
            <a:r>
              <a:rPr lang="en-GB" sz="3000" dirty="0">
                <a:solidFill>
                  <a:schemeClr val="tx2"/>
                </a:solidFill>
              </a:rPr>
              <a:t>Provider Collaboration - Lessons learned and challenges ahead for provider collaboratives at scale</a:t>
            </a:r>
            <a:r>
              <a:rPr lang="en-GB" sz="3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GB" sz="3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2400" b="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GB" sz="2400" b="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2000" b="0" dirty="0" smtClean="0">
                <a:solidFill>
                  <a:schemeClr val="accent1">
                    <a:lumMod val="75000"/>
                  </a:schemeClr>
                </a:solidFill>
              </a:rPr>
              <a:t>Melanie Walker MBE</a:t>
            </a:r>
            <a:br>
              <a:rPr lang="en-GB" sz="20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2000" b="0" dirty="0" smtClean="0">
                <a:solidFill>
                  <a:schemeClr val="accent1">
                    <a:lumMod val="75000"/>
                  </a:schemeClr>
                </a:solidFill>
              </a:rPr>
              <a:t>Chief Executive</a:t>
            </a:r>
            <a:br>
              <a:rPr lang="en-GB" sz="20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2000" b="0" dirty="0" smtClean="0">
                <a:solidFill>
                  <a:schemeClr val="accent1">
                    <a:lumMod val="75000"/>
                  </a:schemeClr>
                </a:solidFill>
              </a:rPr>
              <a:t>Devon Partnership NHS Trust</a:t>
            </a:r>
            <a:endParaRPr lang="en-GB" sz="2000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58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75E02385-5077-4AD5-B32C-B1000F3DE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080547"/>
              </p:ext>
            </p:extLst>
          </p:nvPr>
        </p:nvGraphicFramePr>
        <p:xfrm>
          <a:off x="0" y="-27384"/>
          <a:ext cx="9144000" cy="5760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0">
                  <a:extLst>
                    <a:ext uri="{9D8B030D-6E8A-4147-A177-3AD203B41FA5}">
                      <a16:colId xmlns="" xmlns:a16="http://schemas.microsoft.com/office/drawing/2014/main" val="356828854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4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Key</a:t>
                      </a:r>
                      <a:r>
                        <a:rPr lang="en-GB" sz="2400" b="1" baseline="0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facts and figures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A9FDAA5-D7DE-4DF4-934C-92F73376D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03970" y="6408712"/>
            <a:ext cx="2133600" cy="548680"/>
          </a:xfrm>
        </p:spPr>
        <p:txBody>
          <a:bodyPr/>
          <a:lstStyle/>
          <a:p>
            <a:fld id="{9627D798-280C-4BD5-BEED-115CADE5EFF1}" type="slidenum">
              <a:rPr lang="en-GB" sz="1200" smtClean="0">
                <a:solidFill>
                  <a:schemeClr val="tx1"/>
                </a:solidFill>
              </a:rPr>
              <a:pPr/>
              <a:t>2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1E5DB369-260D-4553-8663-A36C808BC2F0}"/>
              </a:ext>
            </a:extLst>
          </p:cNvPr>
          <p:cNvSpPr txBox="1">
            <a:spLocks/>
          </p:cNvSpPr>
          <p:nvPr/>
        </p:nvSpPr>
        <p:spPr>
          <a:xfrm>
            <a:off x="323528" y="790174"/>
            <a:ext cx="8496944" cy="1179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8064A2"/>
              </a:buClr>
              <a:buSzPct val="80000"/>
              <a:buFont typeface="Wingdings" panose="05000000000000000000" pitchFamily="2" charset="2"/>
              <a:buChar char="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SzPct val="80000"/>
              <a:buFont typeface="Segoe UI" panose="020B0502040204020203" pitchFamily="34" charset="0"/>
              <a:buChar char="‐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5AE0E88F-78BD-46C9-8FE0-87C75DDC386E}"/>
              </a:ext>
            </a:extLst>
          </p:cNvPr>
          <p:cNvSpPr txBox="1">
            <a:spLocks/>
          </p:cNvSpPr>
          <p:nvPr/>
        </p:nvSpPr>
        <p:spPr>
          <a:xfrm>
            <a:off x="395536" y="1684868"/>
            <a:ext cx="3168352" cy="4768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8064A2"/>
              </a:buClr>
              <a:buSzPct val="80000"/>
              <a:buFont typeface="Wingdings" panose="05000000000000000000" pitchFamily="2" charset="2"/>
              <a:buChar char="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SzPct val="80000"/>
              <a:buFont typeface="Segoe UI" panose="020B0502040204020203" pitchFamily="34" charset="0"/>
              <a:buChar char="‐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endParaRPr lang="en-GB" sz="12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endParaRPr lang="en-GB" sz="1700" dirty="0"/>
          </a:p>
          <a:p>
            <a:pPr lvl="1"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endParaRPr lang="en-GB" sz="900" dirty="0" smtClean="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234593D7-4A9E-44FB-BCD8-0E8C35A6D4A9}"/>
              </a:ext>
            </a:extLst>
          </p:cNvPr>
          <p:cNvSpPr/>
          <p:nvPr/>
        </p:nvSpPr>
        <p:spPr>
          <a:xfrm>
            <a:off x="5560938" y="3632661"/>
            <a:ext cx="1202816" cy="11795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95536" y="1170372"/>
            <a:ext cx="7547744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sz="1700" kern="0" dirty="0" smtClean="0">
                <a:solidFill>
                  <a:srgbClr val="5B9BD5">
                    <a:lumMod val="50000"/>
                  </a:srgbClr>
                </a:solidFill>
                <a:latin typeface="Sergoe UI"/>
              </a:rPr>
              <a:t>Wave one New Care Model – October 2016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sz="1700" kern="0" dirty="0" smtClean="0">
                <a:solidFill>
                  <a:srgbClr val="5B9BD5">
                    <a:lumMod val="50000"/>
                  </a:srgbClr>
                </a:solidFill>
                <a:latin typeface="Sergoe UI"/>
              </a:rPr>
              <a:t>Fast Track Mental Health Provider Collaborative – October 2020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sz="1700" kern="0" dirty="0" smtClean="0">
                <a:solidFill>
                  <a:srgbClr val="5B9BD5">
                    <a:lumMod val="50000"/>
                  </a:srgbClr>
                </a:solidFill>
                <a:latin typeface="Sergoe UI"/>
              </a:rPr>
              <a:t>5 million population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sz="1700" kern="0" dirty="0" smtClean="0">
                <a:solidFill>
                  <a:srgbClr val="5B9BD5">
                    <a:lumMod val="50000"/>
                  </a:srgbClr>
                </a:solidFill>
                <a:latin typeface="Sergoe UI"/>
              </a:rPr>
              <a:t>22 000 km</a:t>
            </a:r>
            <a:r>
              <a:rPr lang="en-GB" sz="1700" kern="0" baseline="40000" dirty="0" smtClean="0">
                <a:solidFill>
                  <a:srgbClr val="5B9BD5">
                    <a:lumMod val="50000"/>
                  </a:srgbClr>
                </a:solidFill>
                <a:latin typeface="Sergoe UI"/>
              </a:rPr>
              <a:t>2</a:t>
            </a:r>
            <a:endParaRPr lang="en-GB" sz="1700" kern="0" baseline="40000" dirty="0" smtClean="0">
              <a:solidFill>
                <a:schemeClr val="tx2"/>
              </a:solidFill>
              <a:latin typeface="Sergoe UI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sz="1700" kern="0" dirty="0" smtClean="0">
                <a:solidFill>
                  <a:schemeClr val="tx2"/>
                </a:solidFill>
                <a:latin typeface="Sergoe UI"/>
              </a:rPr>
              <a:t>South West covers 7 ICSs </a:t>
            </a:r>
            <a:r>
              <a:rPr lang="en-GB" sz="1700" kern="0" dirty="0" smtClean="0">
                <a:solidFill>
                  <a:srgbClr val="5B9BD5">
                    <a:lumMod val="50000"/>
                  </a:srgbClr>
                </a:solidFill>
                <a:latin typeface="Sergoe UI"/>
              </a:rPr>
              <a:t>in total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sz="1700" kern="0" dirty="0" smtClean="0">
                <a:solidFill>
                  <a:srgbClr val="5B9BD5">
                    <a:lumMod val="50000"/>
                  </a:srgbClr>
                </a:solidFill>
                <a:latin typeface="Sergoe UI"/>
              </a:rPr>
              <a:t>c£130 million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GB" kern="0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GB" kern="0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75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75E02385-5077-4AD5-B32C-B1000F3DE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262755"/>
              </p:ext>
            </p:extLst>
          </p:nvPr>
        </p:nvGraphicFramePr>
        <p:xfrm>
          <a:off x="0" y="-27384"/>
          <a:ext cx="9144000" cy="5760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0">
                  <a:extLst>
                    <a:ext uri="{9D8B030D-6E8A-4147-A177-3AD203B41FA5}">
                      <a16:colId xmlns="" xmlns:a16="http://schemas.microsoft.com/office/drawing/2014/main" val="356828854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4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Purpose and key priorities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A9FDAA5-D7DE-4DF4-934C-92F73376D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03970" y="6408712"/>
            <a:ext cx="2133600" cy="548680"/>
          </a:xfrm>
        </p:spPr>
        <p:txBody>
          <a:bodyPr/>
          <a:lstStyle/>
          <a:p>
            <a:fld id="{9627D798-280C-4BD5-BEED-115CADE5EFF1}" type="slidenum">
              <a:rPr lang="en-GB" sz="1200" smtClean="0">
                <a:solidFill>
                  <a:schemeClr val="tx1"/>
                </a:solidFill>
              </a:rPr>
              <a:pPr/>
              <a:t>3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1E5DB369-260D-4553-8663-A36C808BC2F0}"/>
              </a:ext>
            </a:extLst>
          </p:cNvPr>
          <p:cNvSpPr txBox="1">
            <a:spLocks/>
          </p:cNvSpPr>
          <p:nvPr/>
        </p:nvSpPr>
        <p:spPr>
          <a:xfrm>
            <a:off x="642720" y="1412776"/>
            <a:ext cx="3960440" cy="5413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8064A2"/>
              </a:buClr>
              <a:buSzPct val="80000"/>
              <a:buFont typeface="Wingdings" panose="05000000000000000000" pitchFamily="2" charset="2"/>
              <a:buChar char="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SzPct val="80000"/>
              <a:buFont typeface="Segoe UI" panose="020B0502040204020203" pitchFamily="34" charset="0"/>
              <a:buChar char="‐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r>
              <a:rPr lang="en-GB" sz="1700" b="1" dirty="0">
                <a:solidFill>
                  <a:schemeClr val="tx2"/>
                </a:solidFill>
              </a:rPr>
              <a:t>Commissioned pathways of care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5AE0E88F-78BD-46C9-8FE0-87C75DDC386E}"/>
              </a:ext>
            </a:extLst>
          </p:cNvPr>
          <p:cNvSpPr txBox="1">
            <a:spLocks/>
          </p:cNvSpPr>
          <p:nvPr/>
        </p:nvSpPr>
        <p:spPr>
          <a:xfrm>
            <a:off x="633552" y="1891362"/>
            <a:ext cx="3888432" cy="451735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8064A2"/>
              </a:buClr>
              <a:buSzPct val="80000"/>
              <a:buFont typeface="Wingdings" panose="05000000000000000000" pitchFamily="2" charset="2"/>
              <a:buChar char="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SzPct val="80000"/>
              <a:buFont typeface="Segoe UI" panose="020B0502040204020203" pitchFamily="34" charset="0"/>
              <a:buChar char="‐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r>
              <a:rPr lang="en-GB" sz="1700" b="1" dirty="0" smtClean="0">
                <a:solidFill>
                  <a:schemeClr val="tx2"/>
                </a:solidFill>
              </a:rPr>
              <a:t>Current</a:t>
            </a:r>
            <a:r>
              <a:rPr lang="en-GB" sz="1700" dirty="0" smtClean="0">
                <a:solidFill>
                  <a:schemeClr val="tx2"/>
                </a:solidFill>
              </a:rPr>
              <a:t> commissioned services: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Adult Secure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CAMHS (tier 4)</a:t>
            </a:r>
            <a:endParaRPr lang="en-GB" sz="1700" dirty="0">
              <a:solidFill>
                <a:schemeClr val="tx2"/>
              </a:solidFill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AED (tier 4)</a:t>
            </a:r>
            <a:endParaRPr lang="en-GB" sz="1700" dirty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Working in conjunction with (within and across) ICS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r>
              <a:rPr lang="en-GB" sz="1700" b="1" dirty="0" smtClean="0">
                <a:solidFill>
                  <a:schemeClr val="tx2"/>
                </a:solidFill>
              </a:rPr>
              <a:t>Future</a:t>
            </a:r>
            <a:r>
              <a:rPr lang="en-GB" sz="1700" dirty="0" smtClean="0">
                <a:solidFill>
                  <a:schemeClr val="tx2"/>
                </a:solidFill>
              </a:rPr>
              <a:t> </a:t>
            </a:r>
            <a:r>
              <a:rPr lang="en-GB" sz="1700" dirty="0">
                <a:solidFill>
                  <a:schemeClr val="tx2"/>
                </a:solidFill>
              </a:rPr>
              <a:t>commissioned services</a:t>
            </a:r>
            <a:r>
              <a:rPr lang="en-GB" sz="1700" dirty="0" smtClean="0">
                <a:solidFill>
                  <a:schemeClr val="tx2"/>
                </a:solidFill>
              </a:rPr>
              <a:t>: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Perinatal (tier 4)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Remaining specialised services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Areas for possible </a:t>
            </a:r>
            <a:r>
              <a:rPr lang="en-GB" sz="1700" b="1" dirty="0" smtClean="0">
                <a:solidFill>
                  <a:schemeClr val="tx2"/>
                </a:solidFill>
              </a:rPr>
              <a:t>consideration</a:t>
            </a:r>
            <a:r>
              <a:rPr lang="en-GB" sz="1700" dirty="0" smtClean="0">
                <a:solidFill>
                  <a:schemeClr val="tx2"/>
                </a:solidFill>
              </a:rPr>
              <a:t>: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Services where operating at scale could make sense clinically and financially</a:t>
            </a:r>
            <a:endParaRPr lang="en-GB" sz="1700" dirty="0">
              <a:solidFill>
                <a:schemeClr val="tx2"/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endParaRPr lang="en-GB" sz="1700" dirty="0">
              <a:solidFill>
                <a:schemeClr val="tx2"/>
              </a:solidFill>
            </a:endParaRPr>
          </a:p>
          <a:p>
            <a:pPr lvl="1"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endParaRPr lang="en-GB" sz="1700" dirty="0" smtClean="0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5AE0E88F-78BD-46C9-8FE0-87C75DDC386E}"/>
              </a:ext>
            </a:extLst>
          </p:cNvPr>
          <p:cNvSpPr txBox="1">
            <a:spLocks/>
          </p:cNvSpPr>
          <p:nvPr/>
        </p:nvSpPr>
        <p:spPr>
          <a:xfrm>
            <a:off x="4932040" y="1891362"/>
            <a:ext cx="3888432" cy="451735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8064A2"/>
              </a:buClr>
              <a:buSzPct val="80000"/>
              <a:buFont typeface="Wingdings" panose="05000000000000000000" pitchFamily="2" charset="2"/>
              <a:buChar char="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SzPct val="80000"/>
              <a:buFont typeface="Segoe UI" panose="020B0502040204020203" pitchFamily="34" charset="0"/>
              <a:buChar char="‐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We also lead collaborative working as follows: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Alongside </a:t>
            </a:r>
            <a:r>
              <a:rPr lang="en-GB" sz="1700" b="1" dirty="0" smtClean="0">
                <a:solidFill>
                  <a:schemeClr val="tx2"/>
                </a:solidFill>
              </a:rPr>
              <a:t>NHSE/I</a:t>
            </a:r>
            <a:r>
              <a:rPr lang="en-GB" sz="1700" dirty="0">
                <a:solidFill>
                  <a:schemeClr val="tx2"/>
                </a:solidFill>
              </a:rPr>
              <a:t>,</a:t>
            </a:r>
            <a:r>
              <a:rPr lang="en-GB" sz="1700" dirty="0" smtClean="0">
                <a:solidFill>
                  <a:schemeClr val="tx2"/>
                </a:solidFill>
              </a:rPr>
              <a:t> develop our plans and priorities for MHLDA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b="1" dirty="0" smtClean="0">
                <a:solidFill>
                  <a:schemeClr val="tx2"/>
                </a:solidFill>
              </a:rPr>
              <a:t>System working with lead ICSs </a:t>
            </a:r>
            <a:r>
              <a:rPr lang="en-GB" sz="1700" dirty="0" smtClean="0">
                <a:solidFill>
                  <a:schemeClr val="tx2"/>
                </a:solidFill>
              </a:rPr>
              <a:t>re </a:t>
            </a:r>
            <a:r>
              <a:rPr lang="en-GB" sz="1700" b="1" dirty="0" smtClean="0">
                <a:solidFill>
                  <a:schemeClr val="tx2"/>
                </a:solidFill>
              </a:rPr>
              <a:t>£40.5m capital investment </a:t>
            </a:r>
            <a:r>
              <a:rPr lang="en-GB" sz="1700" dirty="0" smtClean="0">
                <a:solidFill>
                  <a:schemeClr val="tx2"/>
                </a:solidFill>
              </a:rPr>
              <a:t>to deliver inpatient services for CCG commissioned LDA patients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b="1" dirty="0" smtClean="0">
                <a:solidFill>
                  <a:schemeClr val="tx2"/>
                </a:solidFill>
              </a:rPr>
              <a:t>Optimisation programmes </a:t>
            </a:r>
            <a:r>
              <a:rPr lang="en-GB" sz="1700" dirty="0" smtClean="0">
                <a:solidFill>
                  <a:schemeClr val="tx2"/>
                </a:solidFill>
              </a:rPr>
              <a:t>– such as workforce planning in conjunction with HEE</a:t>
            </a: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b="1" dirty="0" smtClean="0">
                <a:solidFill>
                  <a:schemeClr val="tx2"/>
                </a:solidFill>
              </a:rPr>
              <a:t>Shared learning </a:t>
            </a:r>
            <a:r>
              <a:rPr lang="en-GB" sz="1700" dirty="0" smtClean="0">
                <a:solidFill>
                  <a:schemeClr val="tx2"/>
                </a:solidFill>
              </a:rPr>
              <a:t>and shared clinical pathways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endParaRPr lang="en-GB" sz="17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endParaRPr lang="en-GB" sz="1700" dirty="0"/>
          </a:p>
          <a:p>
            <a:pPr lvl="1"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endParaRPr lang="en-GB" sz="1700" dirty="0" smtClean="0"/>
          </a:p>
        </p:txBody>
      </p: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1E5DB369-260D-4553-8663-A36C808BC2F0}"/>
              </a:ext>
            </a:extLst>
          </p:cNvPr>
          <p:cNvSpPr txBox="1">
            <a:spLocks/>
          </p:cNvSpPr>
          <p:nvPr/>
        </p:nvSpPr>
        <p:spPr>
          <a:xfrm>
            <a:off x="4898216" y="1412776"/>
            <a:ext cx="3888432" cy="7666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tabLst>
                <a:tab pos="2065338" algn="l"/>
              </a:tabLst>
              <a:defRPr sz="1700"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spcBef>
                <a:spcPts val="200"/>
              </a:spcBef>
              <a:buClr>
                <a:srgbClr val="8064A2"/>
              </a:buClr>
              <a:buSzPct val="80000"/>
              <a:buFont typeface="Segoe UI" panose="020B0502040204020203" pitchFamily="34" charset="0"/>
              <a:buChar char="‐"/>
              <a:defRPr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spcBef>
                <a:spcPts val="200"/>
              </a:spcBef>
              <a:buClr>
                <a:srgbClr val="8064A2"/>
              </a:buClr>
              <a:buFont typeface="Arial" panose="020B0604020202020204" pitchFamily="34" charset="0"/>
              <a:buChar char="•"/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–"/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»"/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GB" dirty="0"/>
              <a:t>Regional collaboration</a:t>
            </a:r>
          </a:p>
          <a:p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1E5DB369-260D-4553-8663-A36C808BC2F0}"/>
              </a:ext>
            </a:extLst>
          </p:cNvPr>
          <p:cNvSpPr txBox="1">
            <a:spLocks/>
          </p:cNvSpPr>
          <p:nvPr/>
        </p:nvSpPr>
        <p:spPr>
          <a:xfrm>
            <a:off x="642720" y="597419"/>
            <a:ext cx="8208912" cy="7666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8064A2"/>
              </a:buClr>
              <a:buSzPct val="80000"/>
              <a:buFont typeface="Wingdings" panose="05000000000000000000" pitchFamily="2" charset="2"/>
              <a:buChar char="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SzPct val="80000"/>
              <a:buFont typeface="Segoe UI" panose="020B0502040204020203" pitchFamily="34" charset="0"/>
              <a:buChar char="‐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r>
              <a:rPr lang="en-GB" sz="2000" b="1" dirty="0">
                <a:solidFill>
                  <a:schemeClr val="tx2"/>
                </a:solidFill>
              </a:rPr>
              <a:t>Our shared ambition is to transform outcomes for people with mental health conditions by working collaboratively, </a:t>
            </a:r>
            <a:r>
              <a:rPr lang="en-GB" sz="2000" b="1" dirty="0" smtClean="0">
                <a:solidFill>
                  <a:schemeClr val="tx2"/>
                </a:solidFill>
              </a:rPr>
              <a:t>at-scale.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97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75E02385-5077-4AD5-B32C-B1000F3DE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659215"/>
              </p:ext>
            </p:extLst>
          </p:nvPr>
        </p:nvGraphicFramePr>
        <p:xfrm>
          <a:off x="0" y="-27384"/>
          <a:ext cx="9144000" cy="5760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0">
                  <a:extLst>
                    <a:ext uri="{9D8B030D-6E8A-4147-A177-3AD203B41FA5}">
                      <a16:colId xmlns="" xmlns:a16="http://schemas.microsoft.com/office/drawing/2014/main" val="356828854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4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Benefits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A9FDAA5-D7DE-4DF4-934C-92F73376D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03970" y="6408712"/>
            <a:ext cx="2133600" cy="548680"/>
          </a:xfrm>
        </p:spPr>
        <p:txBody>
          <a:bodyPr/>
          <a:lstStyle/>
          <a:p>
            <a:fld id="{9627D798-280C-4BD5-BEED-115CADE5EFF1}" type="slidenum">
              <a:rPr lang="en-GB" sz="1200" smtClean="0">
                <a:solidFill>
                  <a:schemeClr val="tx1"/>
                </a:solidFill>
              </a:rPr>
              <a:pPr/>
              <a:t>4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5AE0E88F-78BD-46C9-8FE0-87C75DDC386E}"/>
              </a:ext>
            </a:extLst>
          </p:cNvPr>
          <p:cNvSpPr txBox="1">
            <a:spLocks/>
          </p:cNvSpPr>
          <p:nvPr/>
        </p:nvSpPr>
        <p:spPr>
          <a:xfrm>
            <a:off x="633552" y="3645024"/>
            <a:ext cx="3938448" cy="2763688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8064A2"/>
              </a:buClr>
              <a:buSzPct val="80000"/>
              <a:buFont typeface="Wingdings" panose="05000000000000000000" pitchFamily="2" charset="2"/>
              <a:buChar char="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SzPct val="80000"/>
              <a:buFont typeface="Segoe UI" panose="020B0502040204020203" pitchFamily="34" charset="0"/>
              <a:buChar char="‐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10000"/>
              </a:lnSpc>
              <a:spcBef>
                <a:spcPts val="600"/>
              </a:spcBef>
              <a:buClr>
                <a:srgbClr val="4F81BD">
                  <a:lumMod val="75000"/>
                </a:srgbClr>
              </a:buClr>
              <a:buSzPct val="90000"/>
              <a:buNone/>
              <a:tabLst>
                <a:tab pos="2065338" algn="l"/>
              </a:tabLst>
            </a:pPr>
            <a:r>
              <a:rPr lang="en-GB" sz="1700" b="1" dirty="0">
                <a:solidFill>
                  <a:schemeClr val="tx2"/>
                </a:solidFill>
              </a:rPr>
              <a:t>Organisations (all provider partners</a:t>
            </a:r>
            <a:r>
              <a:rPr lang="en-GB" sz="1700" dirty="0">
                <a:solidFill>
                  <a:schemeClr val="tx2"/>
                </a:solidFill>
              </a:rPr>
              <a:t>)</a:t>
            </a:r>
          </a:p>
          <a:p>
            <a:pPr marL="342900" lvl="1" indent="-342900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Font typeface="Wingdings" panose="05000000000000000000" pitchFamily="2" charset="2"/>
              <a:buChar char=""/>
              <a:tabLst>
                <a:tab pos="2065338" algn="l"/>
              </a:tabLst>
            </a:pPr>
            <a:r>
              <a:rPr lang="en-GB" sz="1700" dirty="0">
                <a:solidFill>
                  <a:schemeClr val="tx2"/>
                </a:solidFill>
              </a:rPr>
              <a:t>Clinically led and clinically informed solutions</a:t>
            </a:r>
          </a:p>
          <a:p>
            <a:pPr marL="342900" lvl="1" indent="-342900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Font typeface="Wingdings" panose="05000000000000000000" pitchFamily="2" charset="2"/>
              <a:buChar char=""/>
              <a:tabLst>
                <a:tab pos="2065338" algn="l"/>
              </a:tabLst>
            </a:pPr>
            <a:r>
              <a:rPr lang="en-GB" sz="1700" dirty="0">
                <a:solidFill>
                  <a:schemeClr val="tx2"/>
                </a:solidFill>
              </a:rPr>
              <a:t>Shared learning and shared risk</a:t>
            </a:r>
          </a:p>
          <a:p>
            <a:pPr marL="342900" lvl="1" indent="-342900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Font typeface="Wingdings" panose="05000000000000000000" pitchFamily="2" charset="2"/>
              <a:buChar char=""/>
              <a:tabLst>
                <a:tab pos="2065338" algn="l"/>
              </a:tabLst>
            </a:pPr>
            <a:r>
              <a:rPr lang="en-GB" sz="1700" dirty="0">
                <a:solidFill>
                  <a:schemeClr val="tx2"/>
                </a:solidFill>
              </a:rPr>
              <a:t>Mutual support</a:t>
            </a:r>
          </a:p>
          <a:p>
            <a:pPr marL="342900" lvl="1" indent="-342900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Font typeface="Wingdings" panose="05000000000000000000" pitchFamily="2" charset="2"/>
              <a:buChar char=""/>
              <a:tabLst>
                <a:tab pos="2065338" algn="l"/>
              </a:tabLst>
            </a:pPr>
            <a:r>
              <a:rPr lang="en-GB" sz="1700" dirty="0">
                <a:solidFill>
                  <a:schemeClr val="tx2"/>
                </a:solidFill>
              </a:rPr>
              <a:t>Opportunities to lead </a:t>
            </a:r>
            <a:r>
              <a:rPr lang="en-GB" sz="1700" dirty="0" smtClean="0">
                <a:solidFill>
                  <a:schemeClr val="tx2"/>
                </a:solidFill>
              </a:rPr>
              <a:t>collaboratively</a:t>
            </a:r>
          </a:p>
          <a:p>
            <a:pPr marL="342900" lvl="1" indent="-342900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Font typeface="Wingdings" panose="05000000000000000000" pitchFamily="2" charset="2"/>
              <a:buChar char="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Service investment</a:t>
            </a:r>
            <a:endParaRPr lang="en-GB" sz="1700" dirty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endParaRPr lang="en-GB" sz="1700" dirty="0">
              <a:solidFill>
                <a:schemeClr val="tx2"/>
              </a:solidFill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endParaRPr lang="en-GB" sz="1700" dirty="0" smtClean="0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5AE0E88F-78BD-46C9-8FE0-87C75DDC386E}"/>
              </a:ext>
            </a:extLst>
          </p:cNvPr>
          <p:cNvSpPr txBox="1">
            <a:spLocks/>
          </p:cNvSpPr>
          <p:nvPr/>
        </p:nvSpPr>
        <p:spPr>
          <a:xfrm>
            <a:off x="4932040" y="3645024"/>
            <a:ext cx="3888432" cy="2763688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8064A2"/>
              </a:buClr>
              <a:buSzPct val="80000"/>
              <a:buFont typeface="Wingdings" panose="05000000000000000000" pitchFamily="2" charset="2"/>
              <a:buChar char="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SzPct val="80000"/>
              <a:buFont typeface="Segoe UI" panose="020B0502040204020203" pitchFamily="34" charset="0"/>
              <a:buChar char="‐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10000"/>
              </a:lnSpc>
              <a:spcBef>
                <a:spcPts val="600"/>
              </a:spcBef>
              <a:buClr>
                <a:srgbClr val="4F81BD">
                  <a:lumMod val="75000"/>
                </a:srgbClr>
              </a:buClr>
              <a:buSzPct val="90000"/>
              <a:buNone/>
              <a:tabLst>
                <a:tab pos="2065338" algn="l"/>
              </a:tabLst>
            </a:pPr>
            <a:r>
              <a:rPr lang="en-GB" sz="1700" b="1" dirty="0">
                <a:solidFill>
                  <a:schemeClr val="tx2"/>
                </a:solidFill>
              </a:rPr>
              <a:t>Staff</a:t>
            </a:r>
          </a:p>
          <a:p>
            <a:pPr marL="342900" lvl="1" indent="-342900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Font typeface="Wingdings" panose="05000000000000000000" pitchFamily="2" charset="2"/>
              <a:buChar char=""/>
              <a:tabLst>
                <a:tab pos="2065338" algn="l"/>
              </a:tabLst>
            </a:pPr>
            <a:r>
              <a:rPr lang="en-GB" sz="1700" dirty="0">
                <a:solidFill>
                  <a:schemeClr val="tx2"/>
                </a:solidFill>
              </a:rPr>
              <a:t>Part of the solution</a:t>
            </a:r>
          </a:p>
          <a:p>
            <a:pPr marL="342900" lvl="1" indent="-342900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Font typeface="Wingdings" panose="05000000000000000000" pitchFamily="2" charset="2"/>
              <a:buChar char="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Shared learning</a:t>
            </a:r>
          </a:p>
          <a:p>
            <a:pPr marL="342900" lvl="1" indent="-342900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Font typeface="Wingdings" panose="05000000000000000000" pitchFamily="2" charset="2"/>
              <a:buChar char="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Investment in staff </a:t>
            </a:r>
          </a:p>
          <a:p>
            <a:pPr marL="742950" lvl="2" indent="-342900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Font typeface="Wingdings" panose="05000000000000000000" pitchFamily="2" charset="2"/>
              <a:buChar char=""/>
              <a:tabLst>
                <a:tab pos="2065338" algn="l"/>
              </a:tabLst>
            </a:pPr>
            <a:r>
              <a:rPr lang="en-GB" sz="1500" dirty="0" smtClean="0">
                <a:solidFill>
                  <a:schemeClr val="tx2"/>
                </a:solidFill>
              </a:rPr>
              <a:t>Increased </a:t>
            </a:r>
            <a:r>
              <a:rPr lang="en-GB" sz="1500" dirty="0">
                <a:solidFill>
                  <a:schemeClr val="tx2"/>
                </a:solidFill>
              </a:rPr>
              <a:t>training </a:t>
            </a:r>
            <a:r>
              <a:rPr lang="en-GB" sz="1500" dirty="0" smtClean="0">
                <a:solidFill>
                  <a:schemeClr val="tx2"/>
                </a:solidFill>
              </a:rPr>
              <a:t>opportunities</a:t>
            </a:r>
          </a:p>
          <a:p>
            <a:pPr marL="742950" lvl="2" indent="-342900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Font typeface="Wingdings" panose="05000000000000000000" pitchFamily="2" charset="2"/>
              <a:buChar char=""/>
              <a:tabLst>
                <a:tab pos="2065338" algn="l"/>
              </a:tabLst>
            </a:pPr>
            <a:r>
              <a:rPr lang="en-GB" sz="1500" dirty="0">
                <a:solidFill>
                  <a:schemeClr val="tx2"/>
                </a:solidFill>
              </a:rPr>
              <a:t>upskilling key areas</a:t>
            </a:r>
          </a:p>
          <a:p>
            <a:pPr marL="342900" lvl="1" indent="-342900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Font typeface="Wingdings" panose="05000000000000000000" pitchFamily="2" charset="2"/>
              <a:buChar char="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Job opportunities</a:t>
            </a:r>
            <a:endParaRPr lang="en-GB" sz="1700" dirty="0">
              <a:solidFill>
                <a:schemeClr val="tx2"/>
              </a:solidFill>
            </a:endParaRPr>
          </a:p>
          <a:p>
            <a:pPr marL="0" lvl="1" indent="0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endParaRPr lang="en-GB" sz="17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endParaRPr lang="en-GB" sz="17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endParaRPr lang="en-GB" sz="1700" dirty="0"/>
          </a:p>
          <a:p>
            <a:pPr lvl="1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endParaRPr lang="en-GB" sz="1700" dirty="0" smtClean="0"/>
          </a:p>
        </p:txBody>
      </p:sp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1E5DB369-260D-4553-8663-A36C808BC2F0}"/>
              </a:ext>
            </a:extLst>
          </p:cNvPr>
          <p:cNvSpPr txBox="1">
            <a:spLocks/>
          </p:cNvSpPr>
          <p:nvPr/>
        </p:nvSpPr>
        <p:spPr>
          <a:xfrm>
            <a:off x="633552" y="764704"/>
            <a:ext cx="8208912" cy="271495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8064A2"/>
              </a:buClr>
              <a:buSzPct val="80000"/>
              <a:buFont typeface="Wingdings" panose="05000000000000000000" pitchFamily="2" charset="2"/>
              <a:buChar char="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SzPct val="80000"/>
              <a:buFont typeface="Segoe UI" panose="020B0502040204020203" pitchFamily="34" charset="0"/>
              <a:buChar char="‐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10000"/>
              </a:lnSpc>
              <a:spcBef>
                <a:spcPts val="600"/>
              </a:spcBef>
              <a:buClr>
                <a:srgbClr val="4F81BD">
                  <a:lumMod val="75000"/>
                </a:srgbClr>
              </a:buClr>
              <a:buSzPct val="90000"/>
              <a:buNone/>
              <a:tabLst>
                <a:tab pos="2065338" algn="l"/>
              </a:tabLst>
            </a:pPr>
            <a:r>
              <a:rPr lang="en-GB" sz="1700" b="1" dirty="0">
                <a:solidFill>
                  <a:schemeClr val="tx2"/>
                </a:solidFill>
              </a:rPr>
              <a:t>Service User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Engaged </a:t>
            </a:r>
            <a:r>
              <a:rPr lang="en-GB" sz="1700" dirty="0">
                <a:solidFill>
                  <a:schemeClr val="tx2"/>
                </a:solidFill>
              </a:rPr>
              <a:t>and </a:t>
            </a:r>
            <a:r>
              <a:rPr lang="en-GB" sz="1700" dirty="0" smtClean="0">
                <a:solidFill>
                  <a:schemeClr val="tx2"/>
                </a:solidFill>
              </a:rPr>
              <a:t>coproduced solutions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Care </a:t>
            </a:r>
            <a:r>
              <a:rPr lang="en-GB" sz="1700" dirty="0">
                <a:solidFill>
                  <a:schemeClr val="tx2"/>
                </a:solidFill>
              </a:rPr>
              <a:t>closer to </a:t>
            </a:r>
            <a:r>
              <a:rPr lang="en-GB" sz="1700" dirty="0" smtClean="0">
                <a:solidFill>
                  <a:schemeClr val="tx2"/>
                </a:solidFill>
              </a:rPr>
              <a:t>home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Improved access to community orientated care, </a:t>
            </a:r>
            <a:r>
              <a:rPr lang="en-GB" sz="1700" dirty="0">
                <a:solidFill>
                  <a:schemeClr val="tx2"/>
                </a:solidFill>
              </a:rPr>
              <a:t>least </a:t>
            </a:r>
            <a:r>
              <a:rPr lang="en-GB" sz="1700" dirty="0" smtClean="0">
                <a:solidFill>
                  <a:schemeClr val="tx2"/>
                </a:solidFill>
              </a:rPr>
              <a:t>restrictive principle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Decreased inpatient length </a:t>
            </a:r>
            <a:r>
              <a:rPr lang="en-GB" sz="1700" dirty="0">
                <a:solidFill>
                  <a:schemeClr val="tx2"/>
                </a:solidFill>
              </a:rPr>
              <a:t>of </a:t>
            </a:r>
            <a:r>
              <a:rPr lang="en-GB" sz="1700" dirty="0" smtClean="0">
                <a:solidFill>
                  <a:schemeClr val="tx2"/>
                </a:solidFill>
              </a:rPr>
              <a:t>stay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Variations </a:t>
            </a:r>
            <a:r>
              <a:rPr lang="en-GB" sz="1700" dirty="0">
                <a:solidFill>
                  <a:schemeClr val="tx2"/>
                </a:solidFill>
              </a:rPr>
              <a:t>reduced and quality of experience </a:t>
            </a:r>
            <a:r>
              <a:rPr lang="en-GB" sz="1700" dirty="0" smtClean="0">
                <a:solidFill>
                  <a:schemeClr val="tx2"/>
                </a:solidFill>
              </a:rPr>
              <a:t>increased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tx2"/>
                </a:solidFill>
              </a:rPr>
              <a:t>Outcomes </a:t>
            </a:r>
            <a:r>
              <a:rPr lang="en-GB" sz="1700" dirty="0">
                <a:solidFill>
                  <a:schemeClr val="tx2"/>
                </a:solidFill>
              </a:rPr>
              <a:t>focused care</a:t>
            </a:r>
          </a:p>
        </p:txBody>
      </p:sp>
    </p:spTree>
    <p:extLst>
      <p:ext uri="{BB962C8B-B14F-4D97-AF65-F5344CB8AC3E}">
        <p14:creationId xmlns:p14="http://schemas.microsoft.com/office/powerpoint/2010/main" val="221605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75E02385-5077-4AD5-B32C-B1000F3DE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725922"/>
              </p:ext>
            </p:extLst>
          </p:nvPr>
        </p:nvGraphicFramePr>
        <p:xfrm>
          <a:off x="0" y="-27384"/>
          <a:ext cx="9144000" cy="5760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0">
                  <a:extLst>
                    <a:ext uri="{9D8B030D-6E8A-4147-A177-3AD203B41FA5}">
                      <a16:colId xmlns="" xmlns:a16="http://schemas.microsoft.com/office/drawing/2014/main" val="356828854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4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Key lessons, challenges and</a:t>
                      </a:r>
                      <a:r>
                        <a:rPr lang="en-GB" sz="2400" b="1" baseline="0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opportunities</a:t>
                      </a:r>
                      <a:endParaRPr lang="en-GB" sz="24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A9FDAA5-D7DE-4DF4-934C-92F73376D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03970" y="6408712"/>
            <a:ext cx="2133600" cy="548680"/>
          </a:xfrm>
        </p:spPr>
        <p:txBody>
          <a:bodyPr/>
          <a:lstStyle/>
          <a:p>
            <a:fld id="{9627D798-280C-4BD5-BEED-115CADE5EFF1}" type="slidenum">
              <a:rPr lang="en-GB" sz="1200" smtClean="0">
                <a:solidFill>
                  <a:schemeClr val="tx1"/>
                </a:solidFill>
              </a:rPr>
              <a:pPr/>
              <a:t>5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1E5DB369-260D-4553-8663-A36C808BC2F0}"/>
              </a:ext>
            </a:extLst>
          </p:cNvPr>
          <p:cNvSpPr txBox="1">
            <a:spLocks/>
          </p:cNvSpPr>
          <p:nvPr/>
        </p:nvSpPr>
        <p:spPr>
          <a:xfrm>
            <a:off x="755576" y="1054130"/>
            <a:ext cx="7632848" cy="47860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8064A2"/>
              </a:buClr>
              <a:buSzPct val="80000"/>
              <a:buFont typeface="Wingdings" panose="05000000000000000000" pitchFamily="2" charset="2"/>
              <a:buChar char="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SzPct val="80000"/>
              <a:buFont typeface="Segoe UI" panose="020B0502040204020203" pitchFamily="34" charset="0"/>
              <a:buChar char="‐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r>
              <a:rPr lang="en-GB" sz="1700" b="1" dirty="0" smtClean="0">
                <a:solidFill>
                  <a:schemeClr val="accent1">
                    <a:lumMod val="75000"/>
                  </a:schemeClr>
                </a:solidFill>
              </a:rPr>
              <a:t>Lessons and challenges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accent1">
                    <a:lumMod val="75000"/>
                  </a:schemeClr>
                </a:solidFill>
              </a:rPr>
              <a:t>Relationships – trust and confidence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accent1">
                    <a:lumMod val="75000"/>
                  </a:schemeClr>
                </a:solidFill>
              </a:rPr>
              <a:t>Collaborative-wide leadership and ownership at all levels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accent1">
                    <a:lumMod val="75000"/>
                  </a:schemeClr>
                </a:solidFill>
              </a:rPr>
              <a:t>Detailed due diligence of patient activity and financial values</a:t>
            </a:r>
            <a:endParaRPr lang="en-GB" sz="17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endParaRPr lang="en-GB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r>
              <a:rPr lang="en-GB" sz="1700" b="1" dirty="0" smtClean="0">
                <a:solidFill>
                  <a:schemeClr val="accent1">
                    <a:lumMod val="75000"/>
                  </a:schemeClr>
                </a:solidFill>
              </a:rPr>
              <a:t>Opportunities</a:t>
            </a:r>
            <a:endParaRPr lang="en-GB" sz="17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accent1">
                    <a:lumMod val="75000"/>
                  </a:schemeClr>
                </a:solidFill>
              </a:rPr>
              <a:t>Engage patients/carers in innovative whole pathway redesign 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accent1">
                    <a:lumMod val="75000"/>
                  </a:schemeClr>
                </a:solidFill>
              </a:rPr>
              <a:t>Freedom to flexibly meet patient need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accent1">
                    <a:lumMod val="75000"/>
                  </a:schemeClr>
                </a:solidFill>
              </a:rPr>
              <a:t>Develop and deliver services at-</a:t>
            </a:r>
            <a:r>
              <a:rPr lang="en-GB" sz="1700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en-GB" sz="1700" dirty="0" smtClean="0">
                <a:solidFill>
                  <a:schemeClr val="accent1">
                    <a:lumMod val="75000"/>
                  </a:schemeClr>
                </a:solidFill>
              </a:rPr>
              <a:t>cale and at-pace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chemeClr val="accent1">
                    <a:lumMod val="75000"/>
                  </a:schemeClr>
                </a:solidFill>
              </a:rPr>
              <a:t>Integration at a regional level across and within systems </a:t>
            </a:r>
            <a:r>
              <a:rPr lang="en-GB" sz="1700" dirty="0" err="1" smtClean="0">
                <a:solidFill>
                  <a:schemeClr val="accent1">
                    <a:lumMod val="75000"/>
                  </a:schemeClr>
                </a:solidFill>
              </a:rPr>
              <a:t>eg</a:t>
            </a:r>
            <a:r>
              <a:rPr lang="en-GB" sz="1700" dirty="0" smtClean="0">
                <a:solidFill>
                  <a:schemeClr val="accent1">
                    <a:lumMod val="75000"/>
                  </a:schemeClr>
                </a:solidFill>
              </a:rPr>
              <a:t> £40.5m LDA capital bid</a:t>
            </a:r>
          </a:p>
          <a:p>
            <a:pPr marL="0" indent="0" algn="just">
              <a:lnSpc>
                <a:spcPct val="11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90000"/>
              <a:buNone/>
              <a:tabLst>
                <a:tab pos="2065338" algn="l"/>
              </a:tabLst>
            </a:pPr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8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75E02385-5077-4AD5-B32C-B1000F3DE2A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-27384"/>
          <a:ext cx="9144000" cy="5760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xmlns="" val="356828854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4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Reflections </a:t>
                      </a:r>
                      <a:endParaRPr lang="en-GB" sz="24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A9FDAA5-D7DE-4DF4-934C-92F73376D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03970" y="6408712"/>
            <a:ext cx="2133600" cy="548680"/>
          </a:xfrm>
        </p:spPr>
        <p:txBody>
          <a:bodyPr/>
          <a:lstStyle/>
          <a:p>
            <a:fld id="{9627D798-280C-4BD5-BEED-115CADE5EFF1}" type="slidenum">
              <a:rPr lang="en-GB" sz="1200" smtClean="0">
                <a:solidFill>
                  <a:prstClr val="black"/>
                </a:solidFill>
              </a:rPr>
              <a:pPr/>
              <a:t>6</a:t>
            </a:fld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E5DB369-260D-4553-8663-A36C808BC2F0}"/>
              </a:ext>
            </a:extLst>
          </p:cNvPr>
          <p:cNvSpPr txBox="1">
            <a:spLocks/>
          </p:cNvSpPr>
          <p:nvPr/>
        </p:nvSpPr>
        <p:spPr>
          <a:xfrm>
            <a:off x="755576" y="1054130"/>
            <a:ext cx="7632848" cy="38870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8064A2"/>
              </a:buClr>
              <a:buSzPct val="80000"/>
              <a:buFont typeface="Wingdings" panose="05000000000000000000" pitchFamily="2" charset="2"/>
              <a:buChar char="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SzPct val="80000"/>
              <a:buFont typeface="Segoe UI" panose="020B0502040204020203" pitchFamily="34" charset="0"/>
              <a:buChar char="‐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Clr>
                <a:srgbClr val="8064A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9A96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spcBef>
                <a:spcPts val="1200"/>
              </a:spcBef>
              <a:buClr>
                <a:srgbClr val="4F81BD">
                  <a:lumMod val="75000"/>
                </a:srgbClr>
              </a:buClr>
              <a:buSzPct val="90000"/>
              <a:buFont typeface="Wingdings" panose="05000000000000000000" pitchFamily="2" charset="2"/>
              <a:buNone/>
              <a:tabLst>
                <a:tab pos="2065338" algn="l"/>
              </a:tabLst>
            </a:pPr>
            <a:r>
              <a:rPr lang="en-GB" sz="1700" b="1" dirty="0" smtClean="0">
                <a:solidFill>
                  <a:srgbClr val="4F81BD">
                    <a:lumMod val="75000"/>
                  </a:srgbClr>
                </a:solidFill>
              </a:rPr>
              <a:t>Next steps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buClr>
                <a:srgbClr val="4F81BD">
                  <a:lumMod val="75000"/>
                </a:srgb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rgbClr val="4F81BD">
                    <a:lumMod val="75000"/>
                  </a:srgbClr>
                </a:solidFill>
              </a:rPr>
              <a:t>Learning from regional provider collaborative into ICS provider collaborative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buClr>
                <a:srgbClr val="4F81BD">
                  <a:lumMod val="75000"/>
                </a:srgb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rgbClr val="4F81BD">
                    <a:lumMod val="75000"/>
                  </a:srgbClr>
                </a:solidFill>
              </a:rPr>
              <a:t>Opportunities to build on formal provider collaborative into wider areas such as workforce, benchmarking and regional discussions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buClr>
                <a:srgbClr val="4F81BD">
                  <a:lumMod val="75000"/>
                </a:srgb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rgbClr val="4F81BD">
                    <a:lumMod val="75000"/>
                  </a:srgbClr>
                </a:solidFill>
              </a:rPr>
              <a:t>Need to connect pathways from Specialist Commissioning, DPT, local authority admissions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buClr>
                <a:srgbClr val="4F81BD">
                  <a:lumMod val="75000"/>
                </a:srgb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rgbClr val="4F81BD">
                    <a:lumMod val="75000"/>
                  </a:srgbClr>
                </a:solidFill>
              </a:rPr>
              <a:t>Real opportunity to drive change through the whole pathway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buClr>
                <a:srgbClr val="4F81BD">
                  <a:lumMod val="75000"/>
                </a:srgbClr>
              </a:buClr>
              <a:buSzPct val="90000"/>
              <a:tabLst>
                <a:tab pos="2065338" algn="l"/>
              </a:tabLst>
            </a:pPr>
            <a:r>
              <a:rPr lang="en-GB" sz="1700" dirty="0" smtClean="0">
                <a:solidFill>
                  <a:srgbClr val="4F81BD">
                    <a:lumMod val="75000"/>
                  </a:srgbClr>
                </a:solidFill>
              </a:rPr>
              <a:t>National financial position for mental health, learning disability and neurodiversity is a risk </a:t>
            </a:r>
            <a:endParaRPr lang="en-GB" sz="1700" dirty="0">
              <a:solidFill>
                <a:srgbClr val="4F81BD">
                  <a:lumMod val="75000"/>
                </a:srgbClr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1200"/>
              </a:spcBef>
              <a:buClr>
                <a:srgbClr val="4F81BD">
                  <a:lumMod val="75000"/>
                </a:srgbClr>
              </a:buClr>
              <a:buSzPct val="90000"/>
              <a:buFont typeface="Wingdings" panose="05000000000000000000" pitchFamily="2" charset="2"/>
              <a:buNone/>
              <a:tabLst>
                <a:tab pos="2065338" algn="l"/>
              </a:tabLst>
            </a:pPr>
            <a:endParaRPr lang="en-GB" sz="1700" b="1" dirty="0" smtClean="0">
              <a:solidFill>
                <a:srgbClr val="4F81BD">
                  <a:lumMod val="75000"/>
                </a:srgbClr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1200"/>
              </a:spcBef>
              <a:buClr>
                <a:srgbClr val="4F81BD">
                  <a:lumMod val="75000"/>
                </a:srgbClr>
              </a:buClr>
              <a:buSzPct val="90000"/>
              <a:buFont typeface="Wingdings" panose="05000000000000000000" pitchFamily="2" charset="2"/>
              <a:buNone/>
              <a:tabLst>
                <a:tab pos="2065338" algn="l"/>
              </a:tabLst>
            </a:pPr>
            <a:endParaRPr lang="en-GB" sz="2000" dirty="0" smtClean="0">
              <a:solidFill>
                <a:srgbClr val="4F81B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16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361F09B21A804F824D0804817B9451" ma:contentTypeVersion="13" ma:contentTypeDescription="Create a new document." ma:contentTypeScope="" ma:versionID="25a5884fc7d9c97f01225f592dd093a8">
  <xsd:schema xmlns:xsd="http://www.w3.org/2001/XMLSchema" xmlns:xs="http://www.w3.org/2001/XMLSchema" xmlns:p="http://schemas.microsoft.com/office/2006/metadata/properties" xmlns:ns2="47dd78af-cfc5-4e7a-8799-591ad7ced2cf" xmlns:ns3="91879da0-9969-4788-bbb1-7f1899c198fe" targetNamespace="http://schemas.microsoft.com/office/2006/metadata/properties" ma:root="true" ma:fieldsID="cf1bd64b2287d6d71abedc4a55e9ddae" ns2:_="" ns3:_="">
    <xsd:import namespace="47dd78af-cfc5-4e7a-8799-591ad7ced2cf"/>
    <xsd:import namespace="91879da0-9969-4788-bbb1-7f1899c198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d78af-cfc5-4e7a-8799-591ad7ced2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879da0-9969-4788-bbb1-7f1899c198f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ABB567-777B-4479-BDD1-7BAC0C506066}"/>
</file>

<file path=customXml/itemProps2.xml><?xml version="1.0" encoding="utf-8"?>
<ds:datastoreItem xmlns:ds="http://schemas.openxmlformats.org/officeDocument/2006/customXml" ds:itemID="{70DCE57E-93D4-4394-A512-A8B0515A5DB7}"/>
</file>

<file path=customXml/itemProps3.xml><?xml version="1.0" encoding="utf-8"?>
<ds:datastoreItem xmlns:ds="http://schemas.openxmlformats.org/officeDocument/2006/customXml" ds:itemID="{2E169BA0-DAC6-40F4-B7AE-89B7A083DD91}"/>
</file>

<file path=docProps/app.xml><?xml version="1.0" encoding="utf-8"?>
<Properties xmlns="http://schemas.openxmlformats.org/officeDocument/2006/extended-properties" xmlns:vt="http://schemas.openxmlformats.org/officeDocument/2006/docPropsVTypes">
  <TotalTime>12442</TotalTime>
  <Words>403</Words>
  <Application>Microsoft Office PowerPoint</Application>
  <PresentationFormat>On-screen Show (4:3)</PresentationFormat>
  <Paragraphs>76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Segoe UI</vt:lpstr>
      <vt:lpstr>Sergoe UI</vt:lpstr>
      <vt:lpstr>Wingdings</vt:lpstr>
      <vt:lpstr>Office Theme</vt:lpstr>
      <vt:lpstr>Provider Collaboration - Lessons learned and challenges ahead for provider collaboratives at scale  Melanie Walker MBE Chief Executive Devon Partnership NHS Trust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South Devon Health Informatics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VIKKI POPPLE</dc:creator>
  <cp:lastModifiedBy>Morrell Janet (Devon Partnership Trust)</cp:lastModifiedBy>
  <cp:revision>1232</cp:revision>
  <cp:lastPrinted>2021-12-09T14:30:09Z</cp:lastPrinted>
  <dcterms:created xsi:type="dcterms:W3CDTF">2019-03-13T12:53:02Z</dcterms:created>
  <dcterms:modified xsi:type="dcterms:W3CDTF">2022-05-23T09:36:13Z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0x01010036361F09B21A804F824D0804817B9451</vt:lpwstr>
  </property>
</Properties>
</file>