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6646" r:id="rId2"/>
    <p:sldId id="6650" r:id="rId3"/>
    <p:sldId id="6647" r:id="rId4"/>
    <p:sldId id="6653" r:id="rId5"/>
    <p:sldId id="6619" r:id="rId6"/>
    <p:sldId id="66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AE95-B82E-4842-91B0-4E5BC7CDCE74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4585E-313C-4C54-8832-986555A8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7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Low volume of </a:t>
            </a:r>
            <a:r>
              <a:rPr lang="en-GB" sz="1200" b="1" dirty="0">
                <a:latin typeface="Arial" panose="020B0604020202020204" pitchFamily="34" charset="0"/>
              </a:rPr>
              <a:t>long waiters </a:t>
            </a:r>
            <a:r>
              <a:rPr lang="en-GB" sz="1200" dirty="0">
                <a:latin typeface="Arial" panose="020B0604020202020204" pitchFamily="34" charset="0"/>
              </a:rPr>
              <a:t>in comparison to most ICSs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</a:rPr>
              <a:t>Size of total PTL </a:t>
            </a:r>
            <a:r>
              <a:rPr lang="en-GB" sz="1200" dirty="0">
                <a:latin typeface="Arial" panose="020B0604020202020204" pitchFamily="34" charset="0"/>
              </a:rPr>
              <a:t>continues to grow month on month though the rate of growth has slowed and is currently under the planned position.  Current PTL size</a:t>
            </a:r>
            <a:r>
              <a:rPr lang="en-US" altLang="en-US" sz="1200" dirty="0">
                <a:latin typeface="Arial" panose="020B0604020202020204" pitchFamily="34" charset="0"/>
              </a:rPr>
              <a:t> 156,826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Less than 2% of PTL </a:t>
            </a:r>
            <a:r>
              <a:rPr lang="en-US" altLang="en-US" sz="1200" b="1" dirty="0">
                <a:latin typeface="Arial" panose="020B0604020202020204" pitchFamily="34" charset="0"/>
              </a:rPr>
              <a:t>over 52 weeks </a:t>
            </a:r>
            <a:r>
              <a:rPr lang="en-US" altLang="en-US" sz="1200" dirty="0">
                <a:latin typeface="Arial" panose="020B0604020202020204" pitchFamily="34" charset="0"/>
              </a:rPr>
              <a:t>(down from 4.8% March 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88 patients </a:t>
            </a:r>
            <a:r>
              <a:rPr lang="en-US" altLang="en-US" sz="1200" b="1" dirty="0">
                <a:latin typeface="Arial" panose="020B0604020202020204" pitchFamily="34" charset="0"/>
              </a:rPr>
              <a:t>over 104 weeks; </a:t>
            </a:r>
            <a:r>
              <a:rPr lang="en-US" altLang="en-US" sz="1200" dirty="0">
                <a:latin typeface="Arial" panose="020B0604020202020204" pitchFamily="34" charset="0"/>
              </a:rPr>
              <a:t>most on admitted pathways.  Current forecast is for 55 by 31</a:t>
            </a:r>
            <a:r>
              <a:rPr lang="en-US" altLang="en-US" sz="1200" baseline="30000" dirty="0">
                <a:latin typeface="Arial" panose="020B0604020202020204" pitchFamily="34" charset="0"/>
              </a:rPr>
              <a:t>st</a:t>
            </a:r>
            <a:r>
              <a:rPr lang="en-US" altLang="en-US" sz="1200" dirty="0">
                <a:latin typeface="Arial" panose="020B0604020202020204" pitchFamily="34" charset="0"/>
              </a:rPr>
              <a:t> March (complex spines/</a:t>
            </a:r>
            <a:r>
              <a:rPr lang="en-US" altLang="en-US" sz="1200" dirty="0" err="1">
                <a:latin typeface="Arial" panose="020B0604020202020204" pitchFamily="34" charset="0"/>
              </a:rPr>
              <a:t>orthopaedics</a:t>
            </a:r>
            <a:r>
              <a:rPr lang="en-US" altLang="en-US" sz="1200" dirty="0">
                <a:latin typeface="Arial" panose="020B0604020202020204" pitchFamily="34" charset="0"/>
              </a:rPr>
              <a:t> and </a:t>
            </a:r>
            <a:r>
              <a:rPr lang="en-US" altLang="en-US" sz="1200" dirty="0" err="1">
                <a:latin typeface="Arial" panose="020B0604020202020204" pitchFamily="34" charset="0"/>
              </a:rPr>
              <a:t>paediatrics</a:t>
            </a:r>
            <a:r>
              <a:rPr lang="en-US" altLang="en-US" sz="1200" dirty="0">
                <a:latin typeface="Arial" panose="020B0604020202020204" pitchFamily="34" charset="0"/>
              </a:rPr>
              <a:t>).  Trusts working to date all patients.</a:t>
            </a:r>
            <a:r>
              <a:rPr lang="en-GB" altLang="en-US" sz="1200" dirty="0">
                <a:latin typeface="Arial" panose="020B0604020202020204" pitchFamily="34" charset="0"/>
              </a:rPr>
              <a:t> 21 Feb: 12 beds have opened at the Royal Hallamshire Hospital for arthroplasty and a further 21 beds for other surgical specialities, which will impact positively on the long wait position for the system.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Cancer 63 day: </a:t>
            </a:r>
            <a:r>
              <a:rPr lang="en-GB" altLang="en-US" sz="1200" dirty="0">
                <a:latin typeface="Arial" panose="020B0604020202020204" pitchFamily="34" charset="0"/>
              </a:rPr>
              <a:t>on track </a:t>
            </a:r>
            <a:r>
              <a:rPr lang="en-US" altLang="en-US" sz="1200" dirty="0">
                <a:latin typeface="Arial" panose="020B0604020202020204" pitchFamily="34" charset="0"/>
              </a:rPr>
              <a:t>to have no more than 349 waits by the end of March 2022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F9DF6-3291-4A02-B621-58C184B279B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4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Low volume of </a:t>
            </a:r>
            <a:r>
              <a:rPr lang="en-GB" sz="1200" b="1" dirty="0">
                <a:latin typeface="Arial" panose="020B0604020202020204" pitchFamily="34" charset="0"/>
              </a:rPr>
              <a:t>long waiters </a:t>
            </a:r>
            <a:r>
              <a:rPr lang="en-GB" sz="1200" dirty="0">
                <a:latin typeface="Arial" panose="020B0604020202020204" pitchFamily="34" charset="0"/>
              </a:rPr>
              <a:t>in comparison to most ICSs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</a:rPr>
              <a:t>Size of total PTL </a:t>
            </a:r>
            <a:r>
              <a:rPr lang="en-GB" sz="1200" dirty="0">
                <a:latin typeface="Arial" panose="020B0604020202020204" pitchFamily="34" charset="0"/>
              </a:rPr>
              <a:t>continues to grow month on month though the rate of growth has slowed and is currently under the planned position.  Current PTL size</a:t>
            </a:r>
            <a:r>
              <a:rPr lang="en-US" altLang="en-US" sz="1200" dirty="0">
                <a:latin typeface="Arial" panose="020B0604020202020204" pitchFamily="34" charset="0"/>
              </a:rPr>
              <a:t> 156,826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Less than 2% of PTL </a:t>
            </a:r>
            <a:r>
              <a:rPr lang="en-US" altLang="en-US" sz="1200" b="1" dirty="0">
                <a:latin typeface="Arial" panose="020B0604020202020204" pitchFamily="34" charset="0"/>
              </a:rPr>
              <a:t>over 52 weeks </a:t>
            </a:r>
            <a:r>
              <a:rPr lang="en-US" altLang="en-US" sz="1200" dirty="0">
                <a:latin typeface="Arial" panose="020B0604020202020204" pitchFamily="34" charset="0"/>
              </a:rPr>
              <a:t>(down from 4.8% March 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88 patients </a:t>
            </a:r>
            <a:r>
              <a:rPr lang="en-US" altLang="en-US" sz="1200" b="1" dirty="0">
                <a:latin typeface="Arial" panose="020B0604020202020204" pitchFamily="34" charset="0"/>
              </a:rPr>
              <a:t>over 104 weeks; </a:t>
            </a:r>
            <a:r>
              <a:rPr lang="en-US" altLang="en-US" sz="1200" dirty="0">
                <a:latin typeface="Arial" panose="020B0604020202020204" pitchFamily="34" charset="0"/>
              </a:rPr>
              <a:t>most on admitted pathways.  Current forecast is for 55 by 31</a:t>
            </a:r>
            <a:r>
              <a:rPr lang="en-US" altLang="en-US" sz="1200" baseline="30000" dirty="0">
                <a:latin typeface="Arial" panose="020B0604020202020204" pitchFamily="34" charset="0"/>
              </a:rPr>
              <a:t>st</a:t>
            </a:r>
            <a:r>
              <a:rPr lang="en-US" altLang="en-US" sz="1200" dirty="0">
                <a:latin typeface="Arial" panose="020B0604020202020204" pitchFamily="34" charset="0"/>
              </a:rPr>
              <a:t> March (complex spines/</a:t>
            </a:r>
            <a:r>
              <a:rPr lang="en-US" altLang="en-US" sz="1200" dirty="0" err="1">
                <a:latin typeface="Arial" panose="020B0604020202020204" pitchFamily="34" charset="0"/>
              </a:rPr>
              <a:t>orthopaedics</a:t>
            </a:r>
            <a:r>
              <a:rPr lang="en-US" altLang="en-US" sz="1200" dirty="0">
                <a:latin typeface="Arial" panose="020B0604020202020204" pitchFamily="34" charset="0"/>
              </a:rPr>
              <a:t> and </a:t>
            </a:r>
            <a:r>
              <a:rPr lang="en-US" altLang="en-US" sz="1200" dirty="0" err="1">
                <a:latin typeface="Arial" panose="020B0604020202020204" pitchFamily="34" charset="0"/>
              </a:rPr>
              <a:t>paediatrics</a:t>
            </a:r>
            <a:r>
              <a:rPr lang="en-US" altLang="en-US" sz="1200" dirty="0">
                <a:latin typeface="Arial" panose="020B0604020202020204" pitchFamily="34" charset="0"/>
              </a:rPr>
              <a:t>).  Trusts working to date all patients.</a:t>
            </a:r>
            <a:r>
              <a:rPr lang="en-GB" altLang="en-US" sz="1200" dirty="0">
                <a:latin typeface="Arial" panose="020B0604020202020204" pitchFamily="34" charset="0"/>
              </a:rPr>
              <a:t> 21 Feb: 12 beds have opened at the Royal Hallamshire Hospital for arthroplasty and a further 21 beds for other surgical specialities, which will impact positively on the long wait position for the system.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Cancer 63 day: </a:t>
            </a:r>
            <a:r>
              <a:rPr lang="en-GB" altLang="en-US" sz="1200" dirty="0">
                <a:latin typeface="Arial" panose="020B0604020202020204" pitchFamily="34" charset="0"/>
              </a:rPr>
              <a:t>on track </a:t>
            </a:r>
            <a:r>
              <a:rPr lang="en-US" altLang="en-US" sz="1200" dirty="0">
                <a:latin typeface="Arial" panose="020B0604020202020204" pitchFamily="34" charset="0"/>
              </a:rPr>
              <a:t>to have no more than 349 waits by the end of March 2022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F9DF6-3291-4A02-B621-58C184B279B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3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Low volume of </a:t>
            </a:r>
            <a:r>
              <a:rPr lang="en-GB" sz="1200" b="1" dirty="0">
                <a:latin typeface="Arial" panose="020B0604020202020204" pitchFamily="34" charset="0"/>
              </a:rPr>
              <a:t>long waiters </a:t>
            </a:r>
            <a:r>
              <a:rPr lang="en-GB" sz="1200" dirty="0">
                <a:latin typeface="Arial" panose="020B0604020202020204" pitchFamily="34" charset="0"/>
              </a:rPr>
              <a:t>in comparison to most ICSs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</a:rPr>
              <a:t>Size of total PTL </a:t>
            </a:r>
            <a:r>
              <a:rPr lang="en-GB" sz="1200" dirty="0">
                <a:latin typeface="Arial" panose="020B0604020202020204" pitchFamily="34" charset="0"/>
              </a:rPr>
              <a:t>continues to grow month on month though the rate of growth has slowed and is currently under the planned position.  Current PTL size</a:t>
            </a:r>
            <a:r>
              <a:rPr lang="en-US" altLang="en-US" sz="1200" dirty="0">
                <a:latin typeface="Arial" panose="020B0604020202020204" pitchFamily="34" charset="0"/>
              </a:rPr>
              <a:t> 156,826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Less than 2% of PTL </a:t>
            </a:r>
            <a:r>
              <a:rPr lang="en-US" altLang="en-US" sz="1200" b="1" dirty="0">
                <a:latin typeface="Arial" panose="020B0604020202020204" pitchFamily="34" charset="0"/>
              </a:rPr>
              <a:t>over 52 weeks </a:t>
            </a:r>
            <a:r>
              <a:rPr lang="en-US" altLang="en-US" sz="1200" dirty="0">
                <a:latin typeface="Arial" panose="020B0604020202020204" pitchFamily="34" charset="0"/>
              </a:rPr>
              <a:t>(down from 4.8% March 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88 patients </a:t>
            </a:r>
            <a:r>
              <a:rPr lang="en-US" altLang="en-US" sz="1200" b="1" dirty="0">
                <a:latin typeface="Arial" panose="020B0604020202020204" pitchFamily="34" charset="0"/>
              </a:rPr>
              <a:t>over 104 weeks; </a:t>
            </a:r>
            <a:r>
              <a:rPr lang="en-US" altLang="en-US" sz="1200" dirty="0">
                <a:latin typeface="Arial" panose="020B0604020202020204" pitchFamily="34" charset="0"/>
              </a:rPr>
              <a:t>most on admitted pathways.  Current forecast is for 55 by 31</a:t>
            </a:r>
            <a:r>
              <a:rPr lang="en-US" altLang="en-US" sz="1200" baseline="30000" dirty="0">
                <a:latin typeface="Arial" panose="020B0604020202020204" pitchFamily="34" charset="0"/>
              </a:rPr>
              <a:t>st</a:t>
            </a:r>
            <a:r>
              <a:rPr lang="en-US" altLang="en-US" sz="1200" dirty="0">
                <a:latin typeface="Arial" panose="020B0604020202020204" pitchFamily="34" charset="0"/>
              </a:rPr>
              <a:t> March (complex spines/</a:t>
            </a:r>
            <a:r>
              <a:rPr lang="en-US" altLang="en-US" sz="1200" dirty="0" err="1">
                <a:latin typeface="Arial" panose="020B0604020202020204" pitchFamily="34" charset="0"/>
              </a:rPr>
              <a:t>orthopaedics</a:t>
            </a:r>
            <a:r>
              <a:rPr lang="en-US" altLang="en-US" sz="1200" dirty="0">
                <a:latin typeface="Arial" panose="020B0604020202020204" pitchFamily="34" charset="0"/>
              </a:rPr>
              <a:t> and </a:t>
            </a:r>
            <a:r>
              <a:rPr lang="en-US" altLang="en-US" sz="1200" dirty="0" err="1">
                <a:latin typeface="Arial" panose="020B0604020202020204" pitchFamily="34" charset="0"/>
              </a:rPr>
              <a:t>paediatrics</a:t>
            </a:r>
            <a:r>
              <a:rPr lang="en-US" altLang="en-US" sz="1200" dirty="0">
                <a:latin typeface="Arial" panose="020B0604020202020204" pitchFamily="34" charset="0"/>
              </a:rPr>
              <a:t>).  Trusts working to date all patients.</a:t>
            </a:r>
            <a:r>
              <a:rPr lang="en-GB" altLang="en-US" sz="1200" dirty="0">
                <a:latin typeface="Arial" panose="020B0604020202020204" pitchFamily="34" charset="0"/>
              </a:rPr>
              <a:t> 21 Feb: 12 beds have opened at the Royal Hallamshire Hospital for arthroplasty and a further 21 beds for other surgical specialities, which will impact positively on the long wait position for the system.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Cancer 63 day: </a:t>
            </a:r>
            <a:r>
              <a:rPr lang="en-GB" altLang="en-US" sz="1200" dirty="0">
                <a:latin typeface="Arial" panose="020B0604020202020204" pitchFamily="34" charset="0"/>
              </a:rPr>
              <a:t>on track </a:t>
            </a:r>
            <a:r>
              <a:rPr lang="en-US" altLang="en-US" sz="1200" dirty="0">
                <a:latin typeface="Arial" panose="020B0604020202020204" pitchFamily="34" charset="0"/>
              </a:rPr>
              <a:t>to have no more than 349 waits by the end of March 2022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F9DF6-3291-4A02-B621-58C184B279B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6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Low volume of </a:t>
            </a:r>
            <a:r>
              <a:rPr lang="en-GB" sz="1200" b="1" dirty="0">
                <a:latin typeface="Arial" panose="020B0604020202020204" pitchFamily="34" charset="0"/>
              </a:rPr>
              <a:t>long waiters </a:t>
            </a:r>
            <a:r>
              <a:rPr lang="en-GB" sz="1200" dirty="0">
                <a:latin typeface="Arial" panose="020B0604020202020204" pitchFamily="34" charset="0"/>
              </a:rPr>
              <a:t>in comparison to most ICSs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</a:rPr>
              <a:t>Size of total PTL </a:t>
            </a:r>
            <a:r>
              <a:rPr lang="en-GB" sz="1200" dirty="0">
                <a:latin typeface="Arial" panose="020B0604020202020204" pitchFamily="34" charset="0"/>
              </a:rPr>
              <a:t>continues to grow month on month though the rate of growth has slowed and is currently under the planned position.  Current PTL size</a:t>
            </a:r>
            <a:r>
              <a:rPr lang="en-US" altLang="en-US" sz="1200" dirty="0">
                <a:latin typeface="Arial" panose="020B0604020202020204" pitchFamily="34" charset="0"/>
              </a:rPr>
              <a:t> 156,826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Less than 2% of PTL </a:t>
            </a:r>
            <a:r>
              <a:rPr lang="en-US" altLang="en-US" sz="1200" b="1" dirty="0">
                <a:latin typeface="Arial" panose="020B0604020202020204" pitchFamily="34" charset="0"/>
              </a:rPr>
              <a:t>over 52 weeks </a:t>
            </a:r>
            <a:r>
              <a:rPr lang="en-US" altLang="en-US" sz="1200" dirty="0">
                <a:latin typeface="Arial" panose="020B0604020202020204" pitchFamily="34" charset="0"/>
              </a:rPr>
              <a:t>(down from 4.8% March 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88 patients </a:t>
            </a:r>
            <a:r>
              <a:rPr lang="en-US" altLang="en-US" sz="1200" b="1" dirty="0">
                <a:latin typeface="Arial" panose="020B0604020202020204" pitchFamily="34" charset="0"/>
              </a:rPr>
              <a:t>over 104 weeks; </a:t>
            </a:r>
            <a:r>
              <a:rPr lang="en-US" altLang="en-US" sz="1200" dirty="0">
                <a:latin typeface="Arial" panose="020B0604020202020204" pitchFamily="34" charset="0"/>
              </a:rPr>
              <a:t>most on admitted pathways.  Current forecast is for 55 by 31</a:t>
            </a:r>
            <a:r>
              <a:rPr lang="en-US" altLang="en-US" sz="1200" baseline="30000" dirty="0">
                <a:latin typeface="Arial" panose="020B0604020202020204" pitchFamily="34" charset="0"/>
              </a:rPr>
              <a:t>st</a:t>
            </a:r>
            <a:r>
              <a:rPr lang="en-US" altLang="en-US" sz="1200" dirty="0">
                <a:latin typeface="Arial" panose="020B0604020202020204" pitchFamily="34" charset="0"/>
              </a:rPr>
              <a:t> March (complex spines/</a:t>
            </a:r>
            <a:r>
              <a:rPr lang="en-US" altLang="en-US" sz="1200" dirty="0" err="1">
                <a:latin typeface="Arial" panose="020B0604020202020204" pitchFamily="34" charset="0"/>
              </a:rPr>
              <a:t>orthopaedics</a:t>
            </a:r>
            <a:r>
              <a:rPr lang="en-US" altLang="en-US" sz="1200" dirty="0">
                <a:latin typeface="Arial" panose="020B0604020202020204" pitchFamily="34" charset="0"/>
              </a:rPr>
              <a:t> and </a:t>
            </a:r>
            <a:r>
              <a:rPr lang="en-US" altLang="en-US" sz="1200" dirty="0" err="1">
                <a:latin typeface="Arial" panose="020B0604020202020204" pitchFamily="34" charset="0"/>
              </a:rPr>
              <a:t>paediatrics</a:t>
            </a:r>
            <a:r>
              <a:rPr lang="en-US" altLang="en-US" sz="1200" dirty="0">
                <a:latin typeface="Arial" panose="020B0604020202020204" pitchFamily="34" charset="0"/>
              </a:rPr>
              <a:t>).  Trusts working to date all patients.</a:t>
            </a:r>
            <a:r>
              <a:rPr lang="en-GB" altLang="en-US" sz="1200" dirty="0">
                <a:latin typeface="Arial" panose="020B0604020202020204" pitchFamily="34" charset="0"/>
              </a:rPr>
              <a:t> 21 Feb: 12 beds have opened at the Royal Hallamshire Hospital for arthroplasty and a further 21 beds for other surgical specialities, which will impact positively on the long wait position for the system.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Cancer 63 day: </a:t>
            </a:r>
            <a:r>
              <a:rPr lang="en-GB" altLang="en-US" sz="1200" dirty="0">
                <a:latin typeface="Arial" panose="020B0604020202020204" pitchFamily="34" charset="0"/>
              </a:rPr>
              <a:t>on track </a:t>
            </a:r>
            <a:r>
              <a:rPr lang="en-US" altLang="en-US" sz="1200" dirty="0">
                <a:latin typeface="Arial" panose="020B0604020202020204" pitchFamily="34" charset="0"/>
              </a:rPr>
              <a:t>to have no more than 349 waits by the end of March 2022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F9DF6-3291-4A02-B621-58C184B279B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Low volume of </a:t>
            </a:r>
            <a:r>
              <a:rPr lang="en-GB" sz="1200" b="1" dirty="0">
                <a:latin typeface="Arial" panose="020B0604020202020204" pitchFamily="34" charset="0"/>
              </a:rPr>
              <a:t>long waiters </a:t>
            </a:r>
            <a:r>
              <a:rPr lang="en-GB" sz="1200" dirty="0">
                <a:latin typeface="Arial" panose="020B0604020202020204" pitchFamily="34" charset="0"/>
              </a:rPr>
              <a:t>in comparison to most ICSs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</a:rPr>
              <a:t>Size of total PTL </a:t>
            </a:r>
            <a:r>
              <a:rPr lang="en-GB" sz="1200" dirty="0">
                <a:latin typeface="Arial" panose="020B0604020202020204" pitchFamily="34" charset="0"/>
              </a:rPr>
              <a:t>continues to grow month on month though the rate of growth has slowed and is currently under the planned position.  Current PTL size</a:t>
            </a:r>
            <a:r>
              <a:rPr lang="en-US" altLang="en-US" sz="1200" dirty="0">
                <a:latin typeface="Arial" panose="020B0604020202020204" pitchFamily="34" charset="0"/>
              </a:rPr>
              <a:t> 156,826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Less than 2% of PTL </a:t>
            </a:r>
            <a:r>
              <a:rPr lang="en-US" altLang="en-US" sz="1200" b="1" dirty="0">
                <a:latin typeface="Arial" panose="020B0604020202020204" pitchFamily="34" charset="0"/>
              </a:rPr>
              <a:t>over 52 weeks </a:t>
            </a:r>
            <a:r>
              <a:rPr lang="en-US" altLang="en-US" sz="1200" dirty="0">
                <a:latin typeface="Arial" panose="020B0604020202020204" pitchFamily="34" charset="0"/>
              </a:rPr>
              <a:t>(down from 4.8% March 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88 patients </a:t>
            </a:r>
            <a:r>
              <a:rPr lang="en-US" altLang="en-US" sz="1200" b="1" dirty="0">
                <a:latin typeface="Arial" panose="020B0604020202020204" pitchFamily="34" charset="0"/>
              </a:rPr>
              <a:t>over 104 weeks; </a:t>
            </a:r>
            <a:r>
              <a:rPr lang="en-US" altLang="en-US" sz="1200" dirty="0">
                <a:latin typeface="Arial" panose="020B0604020202020204" pitchFamily="34" charset="0"/>
              </a:rPr>
              <a:t>most on admitted pathways.  Current forecast is for 55 by 31</a:t>
            </a:r>
            <a:r>
              <a:rPr lang="en-US" altLang="en-US" sz="1200" baseline="30000" dirty="0">
                <a:latin typeface="Arial" panose="020B0604020202020204" pitchFamily="34" charset="0"/>
              </a:rPr>
              <a:t>st</a:t>
            </a:r>
            <a:r>
              <a:rPr lang="en-US" altLang="en-US" sz="1200" dirty="0">
                <a:latin typeface="Arial" panose="020B0604020202020204" pitchFamily="34" charset="0"/>
              </a:rPr>
              <a:t> March (complex spines/</a:t>
            </a:r>
            <a:r>
              <a:rPr lang="en-US" altLang="en-US" sz="1200" dirty="0" err="1">
                <a:latin typeface="Arial" panose="020B0604020202020204" pitchFamily="34" charset="0"/>
              </a:rPr>
              <a:t>orthopaedics</a:t>
            </a:r>
            <a:r>
              <a:rPr lang="en-US" altLang="en-US" sz="1200" dirty="0">
                <a:latin typeface="Arial" panose="020B0604020202020204" pitchFamily="34" charset="0"/>
              </a:rPr>
              <a:t> and </a:t>
            </a:r>
            <a:r>
              <a:rPr lang="en-US" altLang="en-US" sz="1200" dirty="0" err="1">
                <a:latin typeface="Arial" panose="020B0604020202020204" pitchFamily="34" charset="0"/>
              </a:rPr>
              <a:t>paediatrics</a:t>
            </a:r>
            <a:r>
              <a:rPr lang="en-US" altLang="en-US" sz="1200" dirty="0">
                <a:latin typeface="Arial" panose="020B0604020202020204" pitchFamily="34" charset="0"/>
              </a:rPr>
              <a:t>).  Trusts working to date all patients.</a:t>
            </a:r>
            <a:r>
              <a:rPr lang="en-GB" altLang="en-US" sz="1200" dirty="0">
                <a:latin typeface="Arial" panose="020B0604020202020204" pitchFamily="34" charset="0"/>
              </a:rPr>
              <a:t> 21 Feb: 12 beds have opened at the Royal Hallamshire Hospital for arthroplasty and a further 21 beds for other surgical specialities, which will impact positively on the long wait position for the system.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Cancer 63 day: </a:t>
            </a:r>
            <a:r>
              <a:rPr lang="en-GB" altLang="en-US" sz="1200" dirty="0">
                <a:latin typeface="Arial" panose="020B0604020202020204" pitchFamily="34" charset="0"/>
              </a:rPr>
              <a:t>on track </a:t>
            </a:r>
            <a:r>
              <a:rPr lang="en-US" altLang="en-US" sz="1200" dirty="0">
                <a:latin typeface="Arial" panose="020B0604020202020204" pitchFamily="34" charset="0"/>
              </a:rPr>
              <a:t>to have no more than 349 waits by the end of March 2022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F9DF6-3291-4A02-B621-58C184B279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</a:rPr>
              <a:t>Low volume of </a:t>
            </a:r>
            <a:r>
              <a:rPr lang="en-GB" sz="1200" b="1" dirty="0">
                <a:latin typeface="Arial" panose="020B0604020202020204" pitchFamily="34" charset="0"/>
              </a:rPr>
              <a:t>long waiters </a:t>
            </a:r>
            <a:r>
              <a:rPr lang="en-GB" sz="1200" dirty="0">
                <a:latin typeface="Arial" panose="020B0604020202020204" pitchFamily="34" charset="0"/>
              </a:rPr>
              <a:t>in comparison to most ICSs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</a:rPr>
              <a:t>Size of total PTL </a:t>
            </a:r>
            <a:r>
              <a:rPr lang="en-GB" sz="1200" dirty="0">
                <a:latin typeface="Arial" panose="020B0604020202020204" pitchFamily="34" charset="0"/>
              </a:rPr>
              <a:t>continues to grow month on month though the rate of growth has slowed and is currently under the planned position.  Current PTL size</a:t>
            </a:r>
            <a:r>
              <a:rPr lang="en-US" altLang="en-US" sz="1200" dirty="0">
                <a:latin typeface="Arial" panose="020B0604020202020204" pitchFamily="34" charset="0"/>
              </a:rPr>
              <a:t> 156,826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Less than 2% of PTL </a:t>
            </a:r>
            <a:r>
              <a:rPr lang="en-US" altLang="en-US" sz="1200" b="1" dirty="0">
                <a:latin typeface="Arial" panose="020B0604020202020204" pitchFamily="34" charset="0"/>
              </a:rPr>
              <a:t>over 52 weeks </a:t>
            </a:r>
            <a:r>
              <a:rPr lang="en-US" altLang="en-US" sz="1200" dirty="0">
                <a:latin typeface="Arial" panose="020B0604020202020204" pitchFamily="34" charset="0"/>
              </a:rPr>
              <a:t>(down from 4.8% March 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</a:rPr>
              <a:t>88 patients </a:t>
            </a:r>
            <a:r>
              <a:rPr lang="en-US" altLang="en-US" sz="1200" b="1" dirty="0">
                <a:latin typeface="Arial" panose="020B0604020202020204" pitchFamily="34" charset="0"/>
              </a:rPr>
              <a:t>over 104 weeks; </a:t>
            </a:r>
            <a:r>
              <a:rPr lang="en-US" altLang="en-US" sz="1200" dirty="0">
                <a:latin typeface="Arial" panose="020B0604020202020204" pitchFamily="34" charset="0"/>
              </a:rPr>
              <a:t>most on admitted pathways.  Current forecast is for 55 by 31</a:t>
            </a:r>
            <a:r>
              <a:rPr lang="en-US" altLang="en-US" sz="1200" baseline="30000" dirty="0">
                <a:latin typeface="Arial" panose="020B0604020202020204" pitchFamily="34" charset="0"/>
              </a:rPr>
              <a:t>st</a:t>
            </a:r>
            <a:r>
              <a:rPr lang="en-US" altLang="en-US" sz="1200" dirty="0">
                <a:latin typeface="Arial" panose="020B0604020202020204" pitchFamily="34" charset="0"/>
              </a:rPr>
              <a:t> March (complex spines/</a:t>
            </a:r>
            <a:r>
              <a:rPr lang="en-US" altLang="en-US" sz="1200" dirty="0" err="1">
                <a:latin typeface="Arial" panose="020B0604020202020204" pitchFamily="34" charset="0"/>
              </a:rPr>
              <a:t>orthopaedics</a:t>
            </a:r>
            <a:r>
              <a:rPr lang="en-US" altLang="en-US" sz="1200" dirty="0">
                <a:latin typeface="Arial" panose="020B0604020202020204" pitchFamily="34" charset="0"/>
              </a:rPr>
              <a:t> and </a:t>
            </a:r>
            <a:r>
              <a:rPr lang="en-US" altLang="en-US" sz="1200" dirty="0" err="1">
                <a:latin typeface="Arial" panose="020B0604020202020204" pitchFamily="34" charset="0"/>
              </a:rPr>
              <a:t>paediatrics</a:t>
            </a:r>
            <a:r>
              <a:rPr lang="en-US" altLang="en-US" sz="1200" dirty="0">
                <a:latin typeface="Arial" panose="020B0604020202020204" pitchFamily="34" charset="0"/>
              </a:rPr>
              <a:t>).  Trusts working to date all patients.</a:t>
            </a:r>
            <a:r>
              <a:rPr lang="en-GB" altLang="en-US" sz="1200" dirty="0">
                <a:latin typeface="Arial" panose="020B0604020202020204" pitchFamily="34" charset="0"/>
              </a:rPr>
              <a:t> 21 Feb: 12 beds have opened at the Royal Hallamshire Hospital for arthroplasty and a further 21 beds for other surgical specialities, which will impact positively on the long wait position for the system.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Cancer 63 day: </a:t>
            </a:r>
            <a:r>
              <a:rPr lang="en-GB" altLang="en-US" sz="1200" dirty="0">
                <a:latin typeface="Arial" panose="020B0604020202020204" pitchFamily="34" charset="0"/>
              </a:rPr>
              <a:t>on track </a:t>
            </a:r>
            <a:r>
              <a:rPr lang="en-US" altLang="en-US" sz="1200" dirty="0">
                <a:latin typeface="Arial" panose="020B0604020202020204" pitchFamily="34" charset="0"/>
              </a:rPr>
              <a:t>to have no more than 349 waits by the end of March 2022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F9DF6-3291-4A02-B621-58C184B279B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6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354E-93BA-4EFC-9C03-D25F794D1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41D60-2049-4EEE-ADEC-854E620F9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8136A-062B-44BB-B87F-5174BEAA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AB9A4-BA72-4D69-A5D0-8F4A9E19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431C4-0C14-4ABA-BA0E-F3BE9D09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5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BCCB-1354-4DDE-91D5-10C9056B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F54D4-DE4C-43F3-99FE-A15AE5CF9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7F1B4-9D3A-4117-82B9-2CB0C59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0987-7F52-4CE7-9AEE-72D851E1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2D89-CB2F-473E-971C-50450A85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8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658B2-DD5D-42DE-ADC9-794850AD6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90D13-1711-40E9-BB44-1ECB8FE22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412CF-B7B3-479E-A097-F27F99A6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DEA5-E9DE-4A5C-A39D-5117AF50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78DBA-D51F-4576-8AC6-9329B020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8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20CC-4ED1-4991-8CFE-8050C944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302D-A735-4831-B294-CD651E79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AE2FF-8CE8-4DB0-9391-35AC1314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F3ACE-CBF8-4A0D-B51C-50AF6357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F3C0-68F7-4EA5-AD78-F41DF2F9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8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FDE1-AB04-4F99-A82E-6737ABC8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F1684-E3B4-4D60-84C6-BBBCB104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30C6F-7BDF-4934-B9B9-EDACDE0D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B552E-E1F3-4AA5-9BCD-58E822E0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5121-B7DB-41CF-ABD1-433CB881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6D5D-D78B-4F0C-A12D-AB10A69E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3BAC-E4CE-438F-9874-EA061F2E0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A5485-D8CD-4F25-B051-D50BE93D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9F0CE-E9F3-4379-A83D-019F27FB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4C97F-4008-4695-A82E-F45F98FA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0A59B-5435-4B16-9AAB-8803E188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A364-6A11-42AE-8301-D2660748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CE554-E2D7-4238-9A9F-7E5A1F10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EF2EE-DDF9-488C-86F7-5299F5216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4441C-5E31-402E-A9B4-0FB864A54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B4F69-A095-47BF-A170-54469DD57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4FCD9-1AF3-41F6-A895-01E025C3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E366F-BC3D-4E8E-9706-55B350A7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FE142-8A63-4903-A633-39100794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B4DB-E78B-4A9D-89FB-F3234A3E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BEB85-07C0-4FF4-B611-4872E735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97255-C803-466A-BE94-7E2AD77E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9717D-CDA5-4779-A431-7134192B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4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E0F9B-AC33-4313-80A2-19934C91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D0213-627F-4FCD-A01D-E70027D9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6C6A1-27AB-4D28-8357-A1D96558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3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5ABB-73DC-4757-88E3-9AC7F98D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A92E-51F9-453E-98E2-35466E09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F5844-2FF0-4C31-B42E-CADDE01B8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BFDBC-2A0B-4503-ABFA-7444F068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2DB1D-2908-44CB-B95B-233C3E41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100C0-D60E-475C-9A64-7D56936C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3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6B09-741F-4ADF-9245-3C17645A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BC339-3BDE-430C-B335-95BFFF24E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56658-53EB-45A2-B145-9F7444E1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04587-83E9-48C5-A209-0B5D79EE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E5810-5A60-402F-98DF-13A1C610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DDF31-B282-4DF8-AFD7-6C9E41F4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9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2144A-1CB9-448B-B570-5DCE08BD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E11FE-B530-4FBB-8A75-E76B494C5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FEEF9-922C-42AC-B90B-704E1C94C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096F-9B69-4956-8451-F1BD4774A6E8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EF811-DA66-46B6-A9A9-6DEE95746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AB39-0B58-431C-87AD-594982836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CF944-7B15-45C1-8EF7-AD96B553A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7D1AC9-EDD7-4492-97A6-49D597974B39}"/>
              </a:ext>
            </a:extLst>
          </p:cNvPr>
          <p:cNvGrpSpPr/>
          <p:nvPr/>
        </p:nvGrpSpPr>
        <p:grpSpPr>
          <a:xfrm>
            <a:off x="-4014" y="6162977"/>
            <a:ext cx="12183156" cy="690123"/>
            <a:chOff x="-4014" y="5122114"/>
            <a:chExt cx="12183156" cy="690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D341-00FB-43FE-916E-12FBFA521EC0}"/>
                </a:ext>
              </a:extLst>
            </p:cNvPr>
            <p:cNvSpPr/>
            <p:nvPr/>
          </p:nvSpPr>
          <p:spPr>
            <a:xfrm>
              <a:off x="-4014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C32EF-E715-4384-A60A-D868C4D4B765}"/>
                </a:ext>
              </a:extLst>
            </p:cNvPr>
            <p:cNvSpPr/>
            <p:nvPr/>
          </p:nvSpPr>
          <p:spPr>
            <a:xfrm>
              <a:off x="2420099" y="5703953"/>
              <a:ext cx="2424113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23ACDB-627E-4E6F-8761-44097E3267FF}"/>
                </a:ext>
              </a:extLst>
            </p:cNvPr>
            <p:cNvSpPr/>
            <p:nvPr/>
          </p:nvSpPr>
          <p:spPr>
            <a:xfrm>
              <a:off x="7308805" y="5703720"/>
              <a:ext cx="2436025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34CC04-5543-4869-9CAE-738000CBFAD0}"/>
                </a:ext>
              </a:extLst>
            </p:cNvPr>
            <p:cNvSpPr/>
            <p:nvPr/>
          </p:nvSpPr>
          <p:spPr>
            <a:xfrm>
              <a:off x="4860878" y="5703720"/>
              <a:ext cx="2436025" cy="108284"/>
            </a:xfrm>
            <a:prstGeom prst="rect">
              <a:avLst/>
            </a:prstGeom>
            <a:solidFill>
              <a:srgbClr val="C5DFFF"/>
            </a:solidFill>
            <a:ln>
              <a:solidFill>
                <a:srgbClr val="C5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EAE1D5-5C70-46FE-946E-10228407272C}"/>
                </a:ext>
              </a:extLst>
            </p:cNvPr>
            <p:cNvSpPr/>
            <p:nvPr/>
          </p:nvSpPr>
          <p:spPr>
            <a:xfrm>
              <a:off x="9747086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736BA-5C69-4EAA-BD33-1B30E50BA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061" b="14989"/>
            <a:stretch/>
          </p:blipFill>
          <p:spPr>
            <a:xfrm>
              <a:off x="185548" y="5173579"/>
              <a:ext cx="2081214" cy="498221"/>
            </a:xfrm>
            <a:prstGeom prst="rect">
              <a:avLst/>
            </a:prstGeom>
          </p:spPr>
        </p:pic>
        <p:pic>
          <p:nvPicPr>
            <p:cNvPr id="11" name="Picture 4" descr="Doncaster and Bassetlaw Teaching Hospitals">
              <a:extLst>
                <a:ext uri="{FF2B5EF4-FFF2-40B4-BE49-F238E27FC236}">
                  <a16:creationId xmlns:a16="http://schemas.microsoft.com/office/drawing/2014/main" id="{2F768743-0386-4B13-AC52-978E3326AA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37"/>
            <a:stretch/>
          </p:blipFill>
          <p:spPr bwMode="auto">
            <a:xfrm>
              <a:off x="2356978" y="5197862"/>
              <a:ext cx="2381250" cy="46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F870E3-6CFE-4AC4-B81F-C2C61DF4A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2967" b="-1"/>
            <a:stretch/>
          </p:blipFill>
          <p:spPr>
            <a:xfrm>
              <a:off x="5340245" y="5122114"/>
              <a:ext cx="1569736" cy="4308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402754-9D5F-4E51-A61C-79ADCF30F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6385" b="11129"/>
            <a:stretch/>
          </p:blipFill>
          <p:spPr>
            <a:xfrm>
              <a:off x="7553806" y="5122114"/>
              <a:ext cx="1918694" cy="5604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DDA101-98CB-4FF3-BA24-AA9379425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811" b="23606"/>
            <a:stretch/>
          </p:blipFill>
          <p:spPr>
            <a:xfrm>
              <a:off x="9925263" y="5157596"/>
              <a:ext cx="2253879" cy="3505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8A42CBA-E33C-4F41-A0F0-4F0E034AA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696" y="170028"/>
            <a:ext cx="4045678" cy="9367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88F459-5A6D-463E-BDF7-BE9ADA39E7B8}"/>
              </a:ext>
            </a:extLst>
          </p:cNvPr>
          <p:cNvSpPr/>
          <p:nvPr/>
        </p:nvSpPr>
        <p:spPr>
          <a:xfrm>
            <a:off x="1733626" y="1894571"/>
            <a:ext cx="9220124" cy="2707434"/>
          </a:xfrm>
          <a:prstGeom prst="rect">
            <a:avLst/>
          </a:prstGeom>
          <a:solidFill>
            <a:srgbClr val="005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 Yorkshire and Bassetlaw Acute Federation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July 2022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04B5F3-D101-4958-B468-BD49643D879B}"/>
              </a:ext>
            </a:extLst>
          </p:cNvPr>
          <p:cNvSpPr txBox="1">
            <a:spLocks/>
          </p:cNvSpPr>
          <p:nvPr/>
        </p:nvSpPr>
        <p:spPr>
          <a:xfrm>
            <a:off x="320443" y="957869"/>
            <a:ext cx="11371685" cy="515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7D1AC9-EDD7-4492-97A6-49D597974B39}"/>
              </a:ext>
            </a:extLst>
          </p:cNvPr>
          <p:cNvGrpSpPr/>
          <p:nvPr/>
        </p:nvGrpSpPr>
        <p:grpSpPr>
          <a:xfrm>
            <a:off x="-4014" y="6162977"/>
            <a:ext cx="12183156" cy="690123"/>
            <a:chOff x="-4014" y="5122114"/>
            <a:chExt cx="12183156" cy="690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D341-00FB-43FE-916E-12FBFA521EC0}"/>
                </a:ext>
              </a:extLst>
            </p:cNvPr>
            <p:cNvSpPr/>
            <p:nvPr/>
          </p:nvSpPr>
          <p:spPr>
            <a:xfrm>
              <a:off x="-4014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C32EF-E715-4384-A60A-D868C4D4B765}"/>
                </a:ext>
              </a:extLst>
            </p:cNvPr>
            <p:cNvSpPr/>
            <p:nvPr/>
          </p:nvSpPr>
          <p:spPr>
            <a:xfrm>
              <a:off x="2420099" y="5703953"/>
              <a:ext cx="2424113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23ACDB-627E-4E6F-8761-44097E3267FF}"/>
                </a:ext>
              </a:extLst>
            </p:cNvPr>
            <p:cNvSpPr/>
            <p:nvPr/>
          </p:nvSpPr>
          <p:spPr>
            <a:xfrm>
              <a:off x="7308805" y="5703720"/>
              <a:ext cx="2436025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34CC04-5543-4869-9CAE-738000CBFAD0}"/>
                </a:ext>
              </a:extLst>
            </p:cNvPr>
            <p:cNvSpPr/>
            <p:nvPr/>
          </p:nvSpPr>
          <p:spPr>
            <a:xfrm>
              <a:off x="4860878" y="5703720"/>
              <a:ext cx="2436025" cy="108284"/>
            </a:xfrm>
            <a:prstGeom prst="rect">
              <a:avLst/>
            </a:prstGeom>
            <a:solidFill>
              <a:srgbClr val="C5DFFF"/>
            </a:solidFill>
            <a:ln>
              <a:solidFill>
                <a:srgbClr val="C5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EAE1D5-5C70-46FE-946E-10228407272C}"/>
                </a:ext>
              </a:extLst>
            </p:cNvPr>
            <p:cNvSpPr/>
            <p:nvPr/>
          </p:nvSpPr>
          <p:spPr>
            <a:xfrm>
              <a:off x="9747086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736BA-5C69-4EAA-BD33-1B30E50BA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061" b="14989"/>
            <a:stretch/>
          </p:blipFill>
          <p:spPr>
            <a:xfrm>
              <a:off x="185548" y="5173579"/>
              <a:ext cx="2081214" cy="498221"/>
            </a:xfrm>
            <a:prstGeom prst="rect">
              <a:avLst/>
            </a:prstGeom>
          </p:spPr>
        </p:pic>
        <p:pic>
          <p:nvPicPr>
            <p:cNvPr id="11" name="Picture 4" descr="Doncaster and Bassetlaw Teaching Hospitals">
              <a:extLst>
                <a:ext uri="{FF2B5EF4-FFF2-40B4-BE49-F238E27FC236}">
                  <a16:creationId xmlns:a16="http://schemas.microsoft.com/office/drawing/2014/main" id="{2F768743-0386-4B13-AC52-978E3326AA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37"/>
            <a:stretch/>
          </p:blipFill>
          <p:spPr bwMode="auto">
            <a:xfrm>
              <a:off x="2356978" y="5197862"/>
              <a:ext cx="2381250" cy="46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F870E3-6CFE-4AC4-B81F-C2C61DF4A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2967" b="-1"/>
            <a:stretch/>
          </p:blipFill>
          <p:spPr>
            <a:xfrm>
              <a:off x="5340245" y="5122114"/>
              <a:ext cx="1569736" cy="4308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402754-9D5F-4E51-A61C-79ADCF30F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6385" b="11129"/>
            <a:stretch/>
          </p:blipFill>
          <p:spPr>
            <a:xfrm>
              <a:off x="7553806" y="5122114"/>
              <a:ext cx="1918694" cy="5604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DDA101-98CB-4FF3-BA24-AA9379425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811" b="23606"/>
            <a:stretch/>
          </p:blipFill>
          <p:spPr>
            <a:xfrm>
              <a:off x="9925263" y="5157596"/>
              <a:ext cx="2253879" cy="3505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8A42CBA-E33C-4F41-A0F0-4F0E034AA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521" y="0"/>
            <a:ext cx="4045678" cy="9367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88F459-5A6D-463E-BDF7-BE9ADA39E7B8}"/>
              </a:ext>
            </a:extLst>
          </p:cNvPr>
          <p:cNvSpPr/>
          <p:nvPr/>
        </p:nvSpPr>
        <p:spPr>
          <a:xfrm>
            <a:off x="320443" y="278663"/>
            <a:ext cx="7492073" cy="501805"/>
          </a:xfrm>
          <a:prstGeom prst="rect">
            <a:avLst/>
          </a:prstGeom>
          <a:solidFill>
            <a:srgbClr val="005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Who’s who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438C3E-25AE-27BC-8520-23FB8E60CF28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2628" t="12455" r="58947" b="53167"/>
          <a:stretch/>
        </p:blipFill>
        <p:spPr>
          <a:xfrm>
            <a:off x="6344513" y="2772750"/>
            <a:ext cx="5436000" cy="15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0DBEDF-9919-2814-08CC-F27674B2170D}"/>
              </a:ext>
            </a:extLst>
          </p:cNvPr>
          <p:cNvPicPr>
            <a:picLocks/>
          </p:cNvPicPr>
          <p:nvPr/>
        </p:nvPicPr>
        <p:blipFill rotWithShape="1">
          <a:blip r:embed="rId10"/>
          <a:srcRect l="2903" t="30762" r="58873" b="32951"/>
          <a:stretch/>
        </p:blipFill>
        <p:spPr>
          <a:xfrm>
            <a:off x="733478" y="1036300"/>
            <a:ext cx="5436000" cy="15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FA6B89-9CF0-536C-CBBA-FB1FD0D38823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2628" t="46727" r="58947" b="16315"/>
          <a:stretch/>
        </p:blipFill>
        <p:spPr>
          <a:xfrm>
            <a:off x="727444" y="2766482"/>
            <a:ext cx="5436000" cy="15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8C35D6-931C-521A-184D-34C7831CD842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2628" t="55621" r="58454" b="8598"/>
          <a:stretch/>
        </p:blipFill>
        <p:spPr>
          <a:xfrm>
            <a:off x="719796" y="4501470"/>
            <a:ext cx="5436000" cy="15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63CFBF-B63B-B753-1827-EA8AB87F7097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2628" t="20877" r="58454" b="43342"/>
          <a:stretch/>
        </p:blipFill>
        <p:spPr>
          <a:xfrm>
            <a:off x="6360545" y="1043318"/>
            <a:ext cx="5436000" cy="15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10654D-3BA2-E363-5C60-78A750C59DED}"/>
              </a:ext>
            </a:extLst>
          </p:cNvPr>
          <p:cNvSpPr txBox="1">
            <a:spLocks/>
          </p:cNvSpPr>
          <p:nvPr/>
        </p:nvSpPr>
        <p:spPr>
          <a:xfrm>
            <a:off x="6360545" y="4848600"/>
            <a:ext cx="4830528" cy="843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Chair: Martin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Havenhand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Chief Executive: Ruth Brown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Interim Managing Director: Peter Moore</a:t>
            </a:r>
          </a:p>
        </p:txBody>
      </p:sp>
    </p:spTree>
    <p:extLst>
      <p:ext uri="{BB962C8B-B14F-4D97-AF65-F5344CB8AC3E}">
        <p14:creationId xmlns:p14="http://schemas.microsoft.com/office/powerpoint/2010/main" val="210910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7D1AC9-EDD7-4492-97A6-49D597974B39}"/>
              </a:ext>
            </a:extLst>
          </p:cNvPr>
          <p:cNvGrpSpPr/>
          <p:nvPr/>
        </p:nvGrpSpPr>
        <p:grpSpPr>
          <a:xfrm>
            <a:off x="-4014" y="6162977"/>
            <a:ext cx="12183156" cy="690123"/>
            <a:chOff x="-4014" y="5122114"/>
            <a:chExt cx="12183156" cy="690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D341-00FB-43FE-916E-12FBFA521EC0}"/>
                </a:ext>
              </a:extLst>
            </p:cNvPr>
            <p:cNvSpPr/>
            <p:nvPr/>
          </p:nvSpPr>
          <p:spPr>
            <a:xfrm>
              <a:off x="-4014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C32EF-E715-4384-A60A-D868C4D4B765}"/>
                </a:ext>
              </a:extLst>
            </p:cNvPr>
            <p:cNvSpPr/>
            <p:nvPr/>
          </p:nvSpPr>
          <p:spPr>
            <a:xfrm>
              <a:off x="2420099" y="5703953"/>
              <a:ext cx="2424113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23ACDB-627E-4E6F-8761-44097E3267FF}"/>
                </a:ext>
              </a:extLst>
            </p:cNvPr>
            <p:cNvSpPr/>
            <p:nvPr/>
          </p:nvSpPr>
          <p:spPr>
            <a:xfrm>
              <a:off x="7308805" y="5703720"/>
              <a:ext cx="2436025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34CC04-5543-4869-9CAE-738000CBFAD0}"/>
                </a:ext>
              </a:extLst>
            </p:cNvPr>
            <p:cNvSpPr/>
            <p:nvPr/>
          </p:nvSpPr>
          <p:spPr>
            <a:xfrm>
              <a:off x="4860878" y="5703720"/>
              <a:ext cx="2436025" cy="108284"/>
            </a:xfrm>
            <a:prstGeom prst="rect">
              <a:avLst/>
            </a:prstGeom>
            <a:solidFill>
              <a:srgbClr val="C5DFFF"/>
            </a:solidFill>
            <a:ln>
              <a:solidFill>
                <a:srgbClr val="C5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EAE1D5-5C70-46FE-946E-10228407272C}"/>
                </a:ext>
              </a:extLst>
            </p:cNvPr>
            <p:cNvSpPr/>
            <p:nvPr/>
          </p:nvSpPr>
          <p:spPr>
            <a:xfrm>
              <a:off x="9747086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736BA-5C69-4EAA-BD33-1B30E50BA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061" b="14989"/>
            <a:stretch/>
          </p:blipFill>
          <p:spPr>
            <a:xfrm>
              <a:off x="185548" y="5173579"/>
              <a:ext cx="2081214" cy="498221"/>
            </a:xfrm>
            <a:prstGeom prst="rect">
              <a:avLst/>
            </a:prstGeom>
          </p:spPr>
        </p:pic>
        <p:pic>
          <p:nvPicPr>
            <p:cNvPr id="11" name="Picture 4" descr="Doncaster and Bassetlaw Teaching Hospitals">
              <a:extLst>
                <a:ext uri="{FF2B5EF4-FFF2-40B4-BE49-F238E27FC236}">
                  <a16:creationId xmlns:a16="http://schemas.microsoft.com/office/drawing/2014/main" id="{2F768743-0386-4B13-AC52-978E3326AA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37"/>
            <a:stretch/>
          </p:blipFill>
          <p:spPr bwMode="auto">
            <a:xfrm>
              <a:off x="2356978" y="5197862"/>
              <a:ext cx="2381250" cy="46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F870E3-6CFE-4AC4-B81F-C2C61DF4A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2967" b="-1"/>
            <a:stretch/>
          </p:blipFill>
          <p:spPr>
            <a:xfrm>
              <a:off x="5340245" y="5122114"/>
              <a:ext cx="1569736" cy="4308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402754-9D5F-4E51-A61C-79ADCF30F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6385" b="11129"/>
            <a:stretch/>
          </p:blipFill>
          <p:spPr>
            <a:xfrm>
              <a:off x="7553806" y="5122114"/>
              <a:ext cx="1918694" cy="5604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DDA101-98CB-4FF3-BA24-AA9379425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811" b="23606"/>
            <a:stretch/>
          </p:blipFill>
          <p:spPr>
            <a:xfrm>
              <a:off x="9925263" y="5157596"/>
              <a:ext cx="2253879" cy="3505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8A42CBA-E33C-4F41-A0F0-4F0E034AA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521" y="0"/>
            <a:ext cx="4045678" cy="9367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88F459-5A6D-463E-BDF7-BE9ADA39E7B8}"/>
              </a:ext>
            </a:extLst>
          </p:cNvPr>
          <p:cNvSpPr/>
          <p:nvPr/>
        </p:nvSpPr>
        <p:spPr>
          <a:xfrm>
            <a:off x="320443" y="278663"/>
            <a:ext cx="7492073" cy="501805"/>
          </a:xfrm>
          <a:prstGeom prst="rect">
            <a:avLst/>
          </a:prstGeom>
          <a:solidFill>
            <a:srgbClr val="005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04B5F3-D101-4958-B468-BD49643D879B}"/>
              </a:ext>
            </a:extLst>
          </p:cNvPr>
          <p:cNvSpPr txBox="1">
            <a:spLocks/>
          </p:cNvSpPr>
          <p:nvPr/>
        </p:nvSpPr>
        <p:spPr>
          <a:xfrm>
            <a:off x="320443" y="957869"/>
            <a:ext cx="11371685" cy="515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1</a:t>
            </a:r>
            <a:r>
              <a:rPr lang="en-GB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July, the implementation of large parts of the Health and Social Care Act will take place with the formal establishment of the Integrated Care System. 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Acute Federation will play a significant and important part in the South Yorkshire system and in readiness for these changes, the Acute Federation has confirmed: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Purpose statement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Priorities for 2022/23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Board, Delivery and Professional Group Governance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Chair (Martin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Havenhand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and CEO (Ruth Brown)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Interim Managing Director (Peter Moore) and supporting team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NHS England / Improvement Provider Collaborative development 9 recommendations</a:t>
            </a:r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Organisational development support (Chris Lake)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7D1AC9-EDD7-4492-97A6-49D597974B39}"/>
              </a:ext>
            </a:extLst>
          </p:cNvPr>
          <p:cNvGrpSpPr/>
          <p:nvPr/>
        </p:nvGrpSpPr>
        <p:grpSpPr>
          <a:xfrm>
            <a:off x="-4014" y="6162977"/>
            <a:ext cx="12183156" cy="690123"/>
            <a:chOff x="-4014" y="5122114"/>
            <a:chExt cx="12183156" cy="690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D341-00FB-43FE-916E-12FBFA521EC0}"/>
                </a:ext>
              </a:extLst>
            </p:cNvPr>
            <p:cNvSpPr/>
            <p:nvPr/>
          </p:nvSpPr>
          <p:spPr>
            <a:xfrm>
              <a:off x="-4014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C32EF-E715-4384-A60A-D868C4D4B765}"/>
                </a:ext>
              </a:extLst>
            </p:cNvPr>
            <p:cNvSpPr/>
            <p:nvPr/>
          </p:nvSpPr>
          <p:spPr>
            <a:xfrm>
              <a:off x="2420099" y="5703953"/>
              <a:ext cx="2424113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23ACDB-627E-4E6F-8761-44097E3267FF}"/>
                </a:ext>
              </a:extLst>
            </p:cNvPr>
            <p:cNvSpPr/>
            <p:nvPr/>
          </p:nvSpPr>
          <p:spPr>
            <a:xfrm>
              <a:off x="7308805" y="5703720"/>
              <a:ext cx="2436025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34CC04-5543-4869-9CAE-738000CBFAD0}"/>
                </a:ext>
              </a:extLst>
            </p:cNvPr>
            <p:cNvSpPr/>
            <p:nvPr/>
          </p:nvSpPr>
          <p:spPr>
            <a:xfrm>
              <a:off x="4860878" y="5703720"/>
              <a:ext cx="2436025" cy="108284"/>
            </a:xfrm>
            <a:prstGeom prst="rect">
              <a:avLst/>
            </a:prstGeom>
            <a:solidFill>
              <a:srgbClr val="C5DFFF"/>
            </a:solidFill>
            <a:ln>
              <a:solidFill>
                <a:srgbClr val="C5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EAE1D5-5C70-46FE-946E-10228407272C}"/>
                </a:ext>
              </a:extLst>
            </p:cNvPr>
            <p:cNvSpPr/>
            <p:nvPr/>
          </p:nvSpPr>
          <p:spPr>
            <a:xfrm>
              <a:off x="9747086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736BA-5C69-4EAA-BD33-1B30E50BA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061" b="14989"/>
            <a:stretch/>
          </p:blipFill>
          <p:spPr>
            <a:xfrm>
              <a:off x="185548" y="5173579"/>
              <a:ext cx="2081214" cy="498221"/>
            </a:xfrm>
            <a:prstGeom prst="rect">
              <a:avLst/>
            </a:prstGeom>
          </p:spPr>
        </p:pic>
        <p:pic>
          <p:nvPicPr>
            <p:cNvPr id="11" name="Picture 4" descr="Doncaster and Bassetlaw Teaching Hospitals">
              <a:extLst>
                <a:ext uri="{FF2B5EF4-FFF2-40B4-BE49-F238E27FC236}">
                  <a16:creationId xmlns:a16="http://schemas.microsoft.com/office/drawing/2014/main" id="{2F768743-0386-4B13-AC52-978E3326AA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37"/>
            <a:stretch/>
          </p:blipFill>
          <p:spPr bwMode="auto">
            <a:xfrm>
              <a:off x="2356978" y="5197862"/>
              <a:ext cx="2381250" cy="46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F870E3-6CFE-4AC4-B81F-C2C61DF4A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2967" b="-1"/>
            <a:stretch/>
          </p:blipFill>
          <p:spPr>
            <a:xfrm>
              <a:off x="5340245" y="5122114"/>
              <a:ext cx="1569736" cy="4308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402754-9D5F-4E51-A61C-79ADCF30F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6385" b="11129"/>
            <a:stretch/>
          </p:blipFill>
          <p:spPr>
            <a:xfrm>
              <a:off x="7553806" y="5122114"/>
              <a:ext cx="1918694" cy="5604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DDA101-98CB-4FF3-BA24-AA9379425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811" b="23606"/>
            <a:stretch/>
          </p:blipFill>
          <p:spPr>
            <a:xfrm>
              <a:off x="9925263" y="5157596"/>
              <a:ext cx="2253879" cy="3505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8A42CBA-E33C-4F41-A0F0-4F0E034AA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521" y="0"/>
            <a:ext cx="4045678" cy="9367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88F459-5A6D-463E-BDF7-BE9ADA39E7B8}"/>
              </a:ext>
            </a:extLst>
          </p:cNvPr>
          <p:cNvSpPr/>
          <p:nvPr/>
        </p:nvSpPr>
        <p:spPr>
          <a:xfrm>
            <a:off x="320443" y="278663"/>
            <a:ext cx="7492073" cy="501805"/>
          </a:xfrm>
          <a:prstGeom prst="rect">
            <a:avLst/>
          </a:prstGeom>
          <a:solidFill>
            <a:srgbClr val="005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purpose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04B5F3-D101-4958-B468-BD49643D879B}"/>
              </a:ext>
            </a:extLst>
          </p:cNvPr>
          <p:cNvSpPr txBox="1">
            <a:spLocks/>
          </p:cNvSpPr>
          <p:nvPr/>
        </p:nvSpPr>
        <p:spPr>
          <a:xfrm>
            <a:off x="320443" y="957869"/>
            <a:ext cx="11371685" cy="515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Acute Federation is made up of the five acute NHS Trusts in South Yorkshire.  We will use 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collective expertise and resources to ensure the people of SYB have prompt access to excellent healthcare through:</a:t>
            </a:r>
            <a:endParaRPr lang="en-GB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Working together to drive the quality of care to be amongst the best in the country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Taking a proactive approach to reduce health inequalities for the populations we serve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Collaboratively developing our colleagues and teams so that there are sufficient numbers of happy staff across all partners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Being a great partner to the rest of the health and care system in SYB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each other to achieve all the NHS waiting time standards for local people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Seeking innovative ways to more effectively use the NHS pound so there is enough resource for the whole system 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3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7D1AC9-EDD7-4492-97A6-49D597974B39}"/>
              </a:ext>
            </a:extLst>
          </p:cNvPr>
          <p:cNvGrpSpPr/>
          <p:nvPr/>
        </p:nvGrpSpPr>
        <p:grpSpPr>
          <a:xfrm>
            <a:off x="-4014" y="6162977"/>
            <a:ext cx="12183156" cy="690123"/>
            <a:chOff x="-4014" y="5122114"/>
            <a:chExt cx="12183156" cy="690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D341-00FB-43FE-916E-12FBFA521EC0}"/>
                </a:ext>
              </a:extLst>
            </p:cNvPr>
            <p:cNvSpPr/>
            <p:nvPr/>
          </p:nvSpPr>
          <p:spPr>
            <a:xfrm>
              <a:off x="-4014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C32EF-E715-4384-A60A-D868C4D4B765}"/>
                </a:ext>
              </a:extLst>
            </p:cNvPr>
            <p:cNvSpPr/>
            <p:nvPr/>
          </p:nvSpPr>
          <p:spPr>
            <a:xfrm>
              <a:off x="2420099" y="5703953"/>
              <a:ext cx="2424113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23ACDB-627E-4E6F-8761-44097E3267FF}"/>
                </a:ext>
              </a:extLst>
            </p:cNvPr>
            <p:cNvSpPr/>
            <p:nvPr/>
          </p:nvSpPr>
          <p:spPr>
            <a:xfrm>
              <a:off x="7308805" y="5703720"/>
              <a:ext cx="2436025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34CC04-5543-4869-9CAE-738000CBFAD0}"/>
                </a:ext>
              </a:extLst>
            </p:cNvPr>
            <p:cNvSpPr/>
            <p:nvPr/>
          </p:nvSpPr>
          <p:spPr>
            <a:xfrm>
              <a:off x="4860878" y="5703720"/>
              <a:ext cx="2436025" cy="108284"/>
            </a:xfrm>
            <a:prstGeom prst="rect">
              <a:avLst/>
            </a:prstGeom>
            <a:solidFill>
              <a:srgbClr val="C5DFFF"/>
            </a:solidFill>
            <a:ln>
              <a:solidFill>
                <a:srgbClr val="C5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EAE1D5-5C70-46FE-946E-10228407272C}"/>
                </a:ext>
              </a:extLst>
            </p:cNvPr>
            <p:cNvSpPr/>
            <p:nvPr/>
          </p:nvSpPr>
          <p:spPr>
            <a:xfrm>
              <a:off x="9747086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736BA-5C69-4EAA-BD33-1B30E50BA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061" b="14989"/>
            <a:stretch/>
          </p:blipFill>
          <p:spPr>
            <a:xfrm>
              <a:off x="185548" y="5173579"/>
              <a:ext cx="2081214" cy="498221"/>
            </a:xfrm>
            <a:prstGeom prst="rect">
              <a:avLst/>
            </a:prstGeom>
          </p:spPr>
        </p:pic>
        <p:pic>
          <p:nvPicPr>
            <p:cNvPr id="11" name="Picture 4" descr="Doncaster and Bassetlaw Teaching Hospitals">
              <a:extLst>
                <a:ext uri="{FF2B5EF4-FFF2-40B4-BE49-F238E27FC236}">
                  <a16:creationId xmlns:a16="http://schemas.microsoft.com/office/drawing/2014/main" id="{2F768743-0386-4B13-AC52-978E3326AA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37"/>
            <a:stretch/>
          </p:blipFill>
          <p:spPr bwMode="auto">
            <a:xfrm>
              <a:off x="2356978" y="5197862"/>
              <a:ext cx="2381250" cy="46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F870E3-6CFE-4AC4-B81F-C2C61DF4A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2967" b="-1"/>
            <a:stretch/>
          </p:blipFill>
          <p:spPr>
            <a:xfrm>
              <a:off x="5340245" y="5122114"/>
              <a:ext cx="1569736" cy="4308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402754-9D5F-4E51-A61C-79ADCF30F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6385" b="11129"/>
            <a:stretch/>
          </p:blipFill>
          <p:spPr>
            <a:xfrm>
              <a:off x="7553806" y="5122114"/>
              <a:ext cx="1918694" cy="5604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DDA101-98CB-4FF3-BA24-AA9379425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811" b="23606"/>
            <a:stretch/>
          </p:blipFill>
          <p:spPr>
            <a:xfrm>
              <a:off x="9925263" y="5157596"/>
              <a:ext cx="2253879" cy="3505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8A42CBA-E33C-4F41-A0F0-4F0E034AA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521" y="0"/>
            <a:ext cx="4045678" cy="9367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88F459-5A6D-463E-BDF7-BE9ADA39E7B8}"/>
              </a:ext>
            </a:extLst>
          </p:cNvPr>
          <p:cNvSpPr/>
          <p:nvPr/>
        </p:nvSpPr>
        <p:spPr>
          <a:xfrm>
            <a:off x="369536" y="238401"/>
            <a:ext cx="7492073" cy="501805"/>
          </a:xfrm>
          <a:prstGeom prst="rect">
            <a:avLst/>
          </a:prstGeom>
          <a:solidFill>
            <a:srgbClr val="005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Priorities for 2022/23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854A3B-B180-4C0D-9EAD-E9B770C3A82E}"/>
              </a:ext>
            </a:extLst>
          </p:cNvPr>
          <p:cNvSpPr/>
          <p:nvPr/>
        </p:nvSpPr>
        <p:spPr>
          <a:xfrm>
            <a:off x="369536" y="987319"/>
            <a:ext cx="11166922" cy="5269659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following priorities have been agreed for this year…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Elective Recovery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Specialities: Orthopaedics, Ophthalmology, ENT &amp; General Surgery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 our Hosted Clinical Networks and Associated work programmes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 Priority Areas; Urology, Rheumatology, Gastro Bleeds and Maternity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our Strategic Framework for Clinical Services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Acute Federation Collaborative Waste Reduction Plan / Financial Improvement Plan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Acute Federation and OD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support delivery of these priorities, a workplan is in development to communicate what we are going to do, how we will do it and by when. </a:t>
            </a:r>
          </a:p>
        </p:txBody>
      </p:sp>
    </p:spTree>
    <p:extLst>
      <p:ext uri="{BB962C8B-B14F-4D97-AF65-F5344CB8AC3E}">
        <p14:creationId xmlns:p14="http://schemas.microsoft.com/office/powerpoint/2010/main" val="321415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7D1AC9-EDD7-4492-97A6-49D597974B39}"/>
              </a:ext>
            </a:extLst>
          </p:cNvPr>
          <p:cNvGrpSpPr/>
          <p:nvPr/>
        </p:nvGrpSpPr>
        <p:grpSpPr>
          <a:xfrm>
            <a:off x="-4014" y="6162977"/>
            <a:ext cx="12183156" cy="690123"/>
            <a:chOff x="-4014" y="5122114"/>
            <a:chExt cx="12183156" cy="6901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D341-00FB-43FE-916E-12FBFA521EC0}"/>
                </a:ext>
              </a:extLst>
            </p:cNvPr>
            <p:cNvSpPr/>
            <p:nvPr/>
          </p:nvSpPr>
          <p:spPr>
            <a:xfrm>
              <a:off x="-4014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C32EF-E715-4384-A60A-D868C4D4B765}"/>
                </a:ext>
              </a:extLst>
            </p:cNvPr>
            <p:cNvSpPr/>
            <p:nvPr/>
          </p:nvSpPr>
          <p:spPr>
            <a:xfrm>
              <a:off x="2420099" y="5703953"/>
              <a:ext cx="2424113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23ACDB-627E-4E6F-8761-44097E3267FF}"/>
                </a:ext>
              </a:extLst>
            </p:cNvPr>
            <p:cNvSpPr/>
            <p:nvPr/>
          </p:nvSpPr>
          <p:spPr>
            <a:xfrm>
              <a:off x="7308805" y="5703720"/>
              <a:ext cx="2436025" cy="10828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34CC04-5543-4869-9CAE-738000CBFAD0}"/>
                </a:ext>
              </a:extLst>
            </p:cNvPr>
            <p:cNvSpPr/>
            <p:nvPr/>
          </p:nvSpPr>
          <p:spPr>
            <a:xfrm>
              <a:off x="4860878" y="5703720"/>
              <a:ext cx="2436025" cy="108284"/>
            </a:xfrm>
            <a:prstGeom prst="rect">
              <a:avLst/>
            </a:prstGeom>
            <a:solidFill>
              <a:srgbClr val="C5DFFF"/>
            </a:solidFill>
            <a:ln>
              <a:solidFill>
                <a:srgbClr val="C5D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EAE1D5-5C70-46FE-946E-10228407272C}"/>
                </a:ext>
              </a:extLst>
            </p:cNvPr>
            <p:cNvSpPr/>
            <p:nvPr/>
          </p:nvSpPr>
          <p:spPr>
            <a:xfrm>
              <a:off x="9747086" y="5703953"/>
              <a:ext cx="2424113" cy="108284"/>
            </a:xfrm>
            <a:prstGeom prst="rect">
              <a:avLst/>
            </a:prstGeom>
            <a:solidFill>
              <a:srgbClr val="005EB8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8736BA-5C69-4EAA-BD33-1B30E50BA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061" b="14989"/>
            <a:stretch/>
          </p:blipFill>
          <p:spPr>
            <a:xfrm>
              <a:off x="185548" y="5173579"/>
              <a:ext cx="2081214" cy="498221"/>
            </a:xfrm>
            <a:prstGeom prst="rect">
              <a:avLst/>
            </a:prstGeom>
          </p:spPr>
        </p:pic>
        <p:pic>
          <p:nvPicPr>
            <p:cNvPr id="11" name="Picture 4" descr="Doncaster and Bassetlaw Teaching Hospitals">
              <a:extLst>
                <a:ext uri="{FF2B5EF4-FFF2-40B4-BE49-F238E27FC236}">
                  <a16:creationId xmlns:a16="http://schemas.microsoft.com/office/drawing/2014/main" id="{2F768743-0386-4B13-AC52-978E3326AA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37"/>
            <a:stretch/>
          </p:blipFill>
          <p:spPr bwMode="auto">
            <a:xfrm>
              <a:off x="2356978" y="5197862"/>
              <a:ext cx="2381250" cy="46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F870E3-6CFE-4AC4-B81F-C2C61DF4A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2967" b="-1"/>
            <a:stretch/>
          </p:blipFill>
          <p:spPr>
            <a:xfrm>
              <a:off x="5340245" y="5122114"/>
              <a:ext cx="1569736" cy="4308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402754-9D5F-4E51-A61C-79ADCF30F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6385" b="11129"/>
            <a:stretch/>
          </p:blipFill>
          <p:spPr>
            <a:xfrm>
              <a:off x="7553806" y="5122114"/>
              <a:ext cx="1918694" cy="5604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9DDA101-98CB-4FF3-BA24-AA9379425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6811" b="23606"/>
            <a:stretch/>
          </p:blipFill>
          <p:spPr>
            <a:xfrm>
              <a:off x="9925263" y="5157596"/>
              <a:ext cx="2253879" cy="35058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8A42CBA-E33C-4F41-A0F0-4F0E034AA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521" y="0"/>
            <a:ext cx="4045678" cy="9367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88F459-5A6D-463E-BDF7-BE9ADA39E7B8}"/>
              </a:ext>
            </a:extLst>
          </p:cNvPr>
          <p:cNvSpPr/>
          <p:nvPr/>
        </p:nvSpPr>
        <p:spPr>
          <a:xfrm>
            <a:off x="369536" y="238401"/>
            <a:ext cx="7492073" cy="501805"/>
          </a:xfrm>
          <a:prstGeom prst="rect">
            <a:avLst/>
          </a:prstGeom>
          <a:solidFill>
            <a:srgbClr val="005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Architecture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F2F901-6001-4C98-ACA9-F4A2DD4FFC2E}"/>
              </a:ext>
            </a:extLst>
          </p:cNvPr>
          <p:cNvSpPr/>
          <p:nvPr/>
        </p:nvSpPr>
        <p:spPr>
          <a:xfrm>
            <a:off x="4097849" y="4013426"/>
            <a:ext cx="1803145" cy="1650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94D711-925C-44C9-A930-84D74059E9DB}"/>
              </a:ext>
            </a:extLst>
          </p:cNvPr>
          <p:cNvSpPr/>
          <p:nvPr/>
        </p:nvSpPr>
        <p:spPr>
          <a:xfrm>
            <a:off x="3977683" y="788258"/>
            <a:ext cx="1980224" cy="67904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 Acute Federation Board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4EC812-84CB-47AC-B5B6-93010D92E1D6}"/>
              </a:ext>
            </a:extLst>
          </p:cNvPr>
          <p:cNvSpPr/>
          <p:nvPr/>
        </p:nvSpPr>
        <p:spPr>
          <a:xfrm>
            <a:off x="3993299" y="1686514"/>
            <a:ext cx="1945945" cy="59985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 Acute Federation System Delivery Group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FE20D6-FDA9-48B9-88F2-C424E2742768}"/>
              </a:ext>
            </a:extLst>
          </p:cNvPr>
          <p:cNvSpPr/>
          <p:nvPr/>
        </p:nvSpPr>
        <p:spPr>
          <a:xfrm>
            <a:off x="369536" y="805788"/>
            <a:ext cx="2435778" cy="6483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Trust Boards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6552C0-CD6F-4D1E-9F9B-549A39ADBB06}"/>
              </a:ext>
            </a:extLst>
          </p:cNvPr>
          <p:cNvSpPr/>
          <p:nvPr/>
        </p:nvSpPr>
        <p:spPr>
          <a:xfrm>
            <a:off x="8912643" y="716521"/>
            <a:ext cx="3066356" cy="6749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SY Integrated Care Board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4F2895A-FC69-49C6-9F3A-7A17F8F1331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5400000">
            <a:off x="4857430" y="1576149"/>
            <a:ext cx="219208" cy="1523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6B614C-BE31-4398-9229-F931F0A9FEFC}"/>
              </a:ext>
            </a:extLst>
          </p:cNvPr>
          <p:cNvSpPr/>
          <p:nvPr/>
        </p:nvSpPr>
        <p:spPr>
          <a:xfrm>
            <a:off x="4347814" y="5524788"/>
            <a:ext cx="1296000" cy="504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SYBAF COOs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2A2427-FBB8-444B-8239-9F23420A8E9D}"/>
              </a:ext>
            </a:extLst>
          </p:cNvPr>
          <p:cNvSpPr/>
          <p:nvPr/>
        </p:nvSpPr>
        <p:spPr>
          <a:xfrm>
            <a:off x="3638664" y="3613994"/>
            <a:ext cx="1296000" cy="504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SYBAF 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Nurses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48C359-FBCB-4E12-A29A-7CD3A42D48F5}"/>
              </a:ext>
            </a:extLst>
          </p:cNvPr>
          <p:cNvSpPr/>
          <p:nvPr/>
        </p:nvSpPr>
        <p:spPr>
          <a:xfrm>
            <a:off x="5352275" y="4860297"/>
            <a:ext cx="1296000" cy="504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SYBAF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Directors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B98A25-F897-4CB3-B470-5DB6DB25E973}"/>
              </a:ext>
            </a:extLst>
          </p:cNvPr>
          <p:cNvSpPr/>
          <p:nvPr/>
        </p:nvSpPr>
        <p:spPr>
          <a:xfrm>
            <a:off x="5334917" y="4262258"/>
            <a:ext cx="1296000" cy="504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SYBAF HR Directors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04C39DB-CBF0-4899-BC36-96CD9BBE0B5C}"/>
              </a:ext>
            </a:extLst>
          </p:cNvPr>
          <p:cNvSpPr/>
          <p:nvPr/>
        </p:nvSpPr>
        <p:spPr>
          <a:xfrm>
            <a:off x="5119769" y="3613995"/>
            <a:ext cx="1296000" cy="504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SYBAF Medical Directors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F63A2EF-EAEE-4D41-81C2-8F62C55B5CD5}"/>
              </a:ext>
            </a:extLst>
          </p:cNvPr>
          <p:cNvSpPr/>
          <p:nvPr/>
        </p:nvSpPr>
        <p:spPr>
          <a:xfrm>
            <a:off x="3406330" y="4262258"/>
            <a:ext cx="1296000" cy="504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SYBAF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Dir’s of Finance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4AEA30-D9F3-4051-B372-858C6D4FA717}"/>
              </a:ext>
            </a:extLst>
          </p:cNvPr>
          <p:cNvSpPr/>
          <p:nvPr/>
        </p:nvSpPr>
        <p:spPr>
          <a:xfrm>
            <a:off x="3429814" y="4912215"/>
            <a:ext cx="1296000" cy="5040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SYBAF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Secs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3E7317C-91F5-490B-B0B5-090199D023B5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4054330" y="4117994"/>
            <a:ext cx="232334" cy="144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BF61E9-4C72-484C-B563-5E4F9BBFBA2B}"/>
              </a:ext>
            </a:extLst>
          </p:cNvPr>
          <p:cNvCxnSpPr>
            <a:cxnSpLocks/>
            <a:stCxn id="30" idx="0"/>
            <a:endCxn id="29" idx="2"/>
          </p:cNvCxnSpPr>
          <p:nvPr/>
        </p:nvCxnSpPr>
        <p:spPr>
          <a:xfrm flipH="1" flipV="1">
            <a:off x="4054330" y="4766258"/>
            <a:ext cx="23484" cy="1459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F4E9BF-0C9D-4289-A589-21B8EACA33FB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 flipH="1">
            <a:off x="4995814" y="5364297"/>
            <a:ext cx="1004461" cy="1604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0B795E-2675-4761-AF7D-3F90A9893E3A}"/>
              </a:ext>
            </a:extLst>
          </p:cNvPr>
          <p:cNvCxnSpPr>
            <a:cxnSpLocks/>
            <a:stCxn id="30" idx="2"/>
            <a:endCxn id="24" idx="0"/>
          </p:cNvCxnSpPr>
          <p:nvPr/>
        </p:nvCxnSpPr>
        <p:spPr>
          <a:xfrm>
            <a:off x="4077814" y="5416215"/>
            <a:ext cx="918000" cy="1085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C080D6-3C81-4C42-B1D8-5D92873B963D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4934664" y="3865994"/>
            <a:ext cx="18510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DA12E8-57D2-4249-9A12-5594FDF5B706}"/>
              </a:ext>
            </a:extLst>
          </p:cNvPr>
          <p:cNvCxnSpPr>
            <a:cxnSpLocks/>
            <a:stCxn id="28" idx="2"/>
            <a:endCxn id="27" idx="0"/>
          </p:cNvCxnSpPr>
          <p:nvPr/>
        </p:nvCxnSpPr>
        <p:spPr>
          <a:xfrm>
            <a:off x="5767769" y="4117995"/>
            <a:ext cx="215148" cy="144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C98D27-92CE-4A8A-94E7-35F6C6005BA7}"/>
              </a:ext>
            </a:extLst>
          </p:cNvPr>
          <p:cNvCxnSpPr>
            <a:cxnSpLocks/>
            <a:stCxn id="27" idx="2"/>
            <a:endCxn id="26" idx="0"/>
          </p:cNvCxnSpPr>
          <p:nvPr/>
        </p:nvCxnSpPr>
        <p:spPr>
          <a:xfrm>
            <a:off x="5982917" y="4766258"/>
            <a:ext cx="17358" cy="94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A971EC81-B916-4592-ABA4-D5F1DCA7A5ED}"/>
              </a:ext>
            </a:extLst>
          </p:cNvPr>
          <p:cNvSpPr/>
          <p:nvPr/>
        </p:nvSpPr>
        <p:spPr>
          <a:xfrm rot="5400000">
            <a:off x="4648651" y="2468977"/>
            <a:ext cx="694324" cy="4052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F4DA65-8073-4F7B-9777-EC257645B2DA}"/>
              </a:ext>
            </a:extLst>
          </p:cNvPr>
          <p:cNvSpPr/>
          <p:nvPr/>
        </p:nvSpPr>
        <p:spPr>
          <a:xfrm>
            <a:off x="3930719" y="3037502"/>
            <a:ext cx="2144445" cy="46378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 Acute Federation  Professional Partnership Groups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759B3C-458C-402B-80FB-016C87D04EEB}"/>
              </a:ext>
            </a:extLst>
          </p:cNvPr>
          <p:cNvSpPr/>
          <p:nvPr/>
        </p:nvSpPr>
        <p:spPr>
          <a:xfrm>
            <a:off x="314153" y="3199247"/>
            <a:ext cx="2261681" cy="2752188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Links to other SYBAF / ICB Groups to be determined as they develop i.e. Digital Pharmacy, Health Inequalities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Professional Partnership groups fostering a culture of work across providers, but also between professional groups</a:t>
            </a:r>
          </a:p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Development of relationship with Integrated Care Board, other federations and place to be developed.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98FE7B-BB54-45A0-B453-D7D40F636A17}"/>
              </a:ext>
            </a:extLst>
          </p:cNvPr>
          <p:cNvCxnSpPr>
            <a:cxnSpLocks/>
          </p:cNvCxnSpPr>
          <p:nvPr/>
        </p:nvCxnSpPr>
        <p:spPr>
          <a:xfrm flipH="1" flipV="1">
            <a:off x="6590373" y="756706"/>
            <a:ext cx="891082" cy="19077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B095B58C-8034-4868-A63E-01C97B027964}"/>
              </a:ext>
            </a:extLst>
          </p:cNvPr>
          <p:cNvSpPr/>
          <p:nvPr/>
        </p:nvSpPr>
        <p:spPr>
          <a:xfrm rot="10800000">
            <a:off x="6255300" y="909069"/>
            <a:ext cx="2597012" cy="4052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8BB68A-0687-4AA5-A654-2C7ABD8344E5}"/>
              </a:ext>
            </a:extLst>
          </p:cNvPr>
          <p:cNvSpPr/>
          <p:nvPr/>
        </p:nvSpPr>
        <p:spPr>
          <a:xfrm rot="16200000">
            <a:off x="9775803" y="3491303"/>
            <a:ext cx="4126685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Sheffield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132DAD-FA6D-40E4-B3AF-55B18D042B3E}"/>
              </a:ext>
            </a:extLst>
          </p:cNvPr>
          <p:cNvSpPr/>
          <p:nvPr/>
        </p:nvSpPr>
        <p:spPr>
          <a:xfrm rot="16200000">
            <a:off x="9304781" y="3490185"/>
            <a:ext cx="4126685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Rotherham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94F4EE-844E-4890-BB66-DCED48EA5641}"/>
              </a:ext>
            </a:extLst>
          </p:cNvPr>
          <p:cNvSpPr/>
          <p:nvPr/>
        </p:nvSpPr>
        <p:spPr>
          <a:xfrm rot="16200000">
            <a:off x="8820004" y="3491302"/>
            <a:ext cx="4126685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Doncaster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5435C0-CC29-4BF9-986F-32391BF38E3B}"/>
              </a:ext>
            </a:extLst>
          </p:cNvPr>
          <p:cNvSpPr/>
          <p:nvPr/>
        </p:nvSpPr>
        <p:spPr>
          <a:xfrm rot="16200000">
            <a:off x="8348983" y="3500145"/>
            <a:ext cx="4126685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Barnsley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DDF628-B3D3-42E7-8568-A890FF6E2A36}"/>
              </a:ext>
            </a:extLst>
          </p:cNvPr>
          <p:cNvSpPr/>
          <p:nvPr/>
        </p:nvSpPr>
        <p:spPr>
          <a:xfrm>
            <a:off x="8030493" y="3646355"/>
            <a:ext cx="4036814" cy="40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Collaborative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E00BA-421A-4CD5-9A6B-D17559481517}"/>
              </a:ext>
            </a:extLst>
          </p:cNvPr>
          <p:cNvSpPr/>
          <p:nvPr/>
        </p:nvSpPr>
        <p:spPr>
          <a:xfrm>
            <a:off x="8047682" y="3143831"/>
            <a:ext cx="4019623" cy="40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&amp; YP Alliance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AB5915-F1C8-4BE9-8899-D837503E6FA4}"/>
              </a:ext>
            </a:extLst>
          </p:cNvPr>
          <p:cNvSpPr/>
          <p:nvPr/>
        </p:nvSpPr>
        <p:spPr>
          <a:xfrm>
            <a:off x="8040094" y="4148879"/>
            <a:ext cx="4036814" cy="40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Collab.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B4DF96-8065-4085-8DA4-427EE0D543D8}"/>
              </a:ext>
            </a:extLst>
          </p:cNvPr>
          <p:cNvSpPr/>
          <p:nvPr/>
        </p:nvSpPr>
        <p:spPr>
          <a:xfrm>
            <a:off x="7481455" y="2664460"/>
            <a:ext cx="4578263" cy="40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SYB Acute Federation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948432-2344-46C5-8F31-13531D6DA8BB}"/>
              </a:ext>
            </a:extLst>
          </p:cNvPr>
          <p:cNvSpPr/>
          <p:nvPr/>
        </p:nvSpPr>
        <p:spPr>
          <a:xfrm rot="16200000">
            <a:off x="11600203" y="3650920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63B35B-812B-4611-ACAC-F6EFA46DF15B}"/>
              </a:ext>
            </a:extLst>
          </p:cNvPr>
          <p:cNvSpPr/>
          <p:nvPr/>
        </p:nvSpPr>
        <p:spPr>
          <a:xfrm rot="16200000">
            <a:off x="11112802" y="3086334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DC66C4F-28EC-436E-97B2-9189325ED0F9}"/>
              </a:ext>
            </a:extLst>
          </p:cNvPr>
          <p:cNvSpPr/>
          <p:nvPr/>
        </p:nvSpPr>
        <p:spPr>
          <a:xfrm rot="16200000">
            <a:off x="11604734" y="2654360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0344BE-E0F4-4670-80BC-7D6145D08D2F}"/>
              </a:ext>
            </a:extLst>
          </p:cNvPr>
          <p:cNvSpPr/>
          <p:nvPr/>
        </p:nvSpPr>
        <p:spPr>
          <a:xfrm rot="16200000">
            <a:off x="11127690" y="4136181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6F8F27-8F46-46F7-86B1-43DEE42907AF}"/>
              </a:ext>
            </a:extLst>
          </p:cNvPr>
          <p:cNvSpPr/>
          <p:nvPr/>
        </p:nvSpPr>
        <p:spPr>
          <a:xfrm rot="16200000">
            <a:off x="10641781" y="2638854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2EEB4EA-BB19-4CFF-A611-3B446677837D}"/>
              </a:ext>
            </a:extLst>
          </p:cNvPr>
          <p:cNvSpPr/>
          <p:nvPr/>
        </p:nvSpPr>
        <p:spPr>
          <a:xfrm rot="16200000">
            <a:off x="10173519" y="3111764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F1DF618-B339-4E9D-8FB4-32B7320F3BD4}"/>
              </a:ext>
            </a:extLst>
          </p:cNvPr>
          <p:cNvSpPr/>
          <p:nvPr/>
        </p:nvSpPr>
        <p:spPr>
          <a:xfrm rot="16200000">
            <a:off x="10173519" y="4108455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DFDCEEE-92BD-40EA-9484-0D8BD6655E72}"/>
              </a:ext>
            </a:extLst>
          </p:cNvPr>
          <p:cNvSpPr/>
          <p:nvPr/>
        </p:nvSpPr>
        <p:spPr>
          <a:xfrm rot="16200000">
            <a:off x="10628025" y="3608797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9DFDDB-A1EC-40C7-A9CB-51246EC1033F}"/>
              </a:ext>
            </a:extLst>
          </p:cNvPr>
          <p:cNvSpPr/>
          <p:nvPr/>
        </p:nvSpPr>
        <p:spPr>
          <a:xfrm>
            <a:off x="10208268" y="5724847"/>
            <a:ext cx="1833515" cy="433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4957CD0-4A44-4016-B13C-704E8913352D}"/>
              </a:ext>
            </a:extLst>
          </p:cNvPr>
          <p:cNvCxnSpPr>
            <a:cxnSpLocks/>
          </p:cNvCxnSpPr>
          <p:nvPr/>
        </p:nvCxnSpPr>
        <p:spPr>
          <a:xfrm flipH="1">
            <a:off x="6648852" y="3077015"/>
            <a:ext cx="832603" cy="29517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row: Left-Right 60">
            <a:extLst>
              <a:ext uri="{FF2B5EF4-FFF2-40B4-BE49-F238E27FC236}">
                <a16:creationId xmlns:a16="http://schemas.microsoft.com/office/drawing/2014/main" id="{0EEA2291-CC75-47AE-BC93-91CC87062416}"/>
              </a:ext>
            </a:extLst>
          </p:cNvPr>
          <p:cNvSpPr/>
          <p:nvPr/>
        </p:nvSpPr>
        <p:spPr>
          <a:xfrm rot="10800000">
            <a:off x="2917333" y="921182"/>
            <a:ext cx="914768" cy="4052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582908-A24E-4E07-960D-689611FFD1C8}"/>
              </a:ext>
            </a:extLst>
          </p:cNvPr>
          <p:cNvSpPr/>
          <p:nvPr/>
        </p:nvSpPr>
        <p:spPr>
          <a:xfrm>
            <a:off x="8029206" y="2193257"/>
            <a:ext cx="4036814" cy="40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Care Alliance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D15209-5EAA-44EE-B717-956300EAF755}"/>
              </a:ext>
            </a:extLst>
          </p:cNvPr>
          <p:cNvSpPr/>
          <p:nvPr/>
        </p:nvSpPr>
        <p:spPr>
          <a:xfrm>
            <a:off x="8047682" y="1693415"/>
            <a:ext cx="4036814" cy="40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Alliance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E509D8-A464-47B9-BADC-513310E88498}"/>
              </a:ext>
            </a:extLst>
          </p:cNvPr>
          <p:cNvSpPr/>
          <p:nvPr/>
        </p:nvSpPr>
        <p:spPr>
          <a:xfrm rot="16200000">
            <a:off x="11134571" y="2161050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9D581E-D4DA-4D7F-BE28-0345125BD97F}"/>
              </a:ext>
            </a:extLst>
          </p:cNvPr>
          <p:cNvSpPr/>
          <p:nvPr/>
        </p:nvSpPr>
        <p:spPr>
          <a:xfrm rot="16200000">
            <a:off x="11626503" y="1729076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61DAF5-EB24-44E2-91D1-541D213C49CE}"/>
              </a:ext>
            </a:extLst>
          </p:cNvPr>
          <p:cNvSpPr/>
          <p:nvPr/>
        </p:nvSpPr>
        <p:spPr>
          <a:xfrm rot="16200000">
            <a:off x="10663550" y="1713570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B99CBE-3BAD-416C-8949-667D7EE0B1F3}"/>
              </a:ext>
            </a:extLst>
          </p:cNvPr>
          <p:cNvSpPr/>
          <p:nvPr/>
        </p:nvSpPr>
        <p:spPr>
          <a:xfrm rot="16200000">
            <a:off x="10195288" y="2186480"/>
            <a:ext cx="474772" cy="405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0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6" ma:contentTypeDescription="Create a new document." ma:contentTypeScope="" ma:versionID="849e9642288f645911ab88569331696b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eddd31e92899fff87e4962bf49a94a7a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eb73b0-c5d4-4c05-b12e-b4108c0f0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e16324-b103-49ce-bb9c-8eb177c64a7c}" ma:internalName="TaxCatchAll" ma:showField="CatchAllData" ma:web="91879da0-9969-4788-bbb1-7f1899c19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dd78af-cfc5-4e7a-8799-591ad7ced2cf">
      <Terms xmlns="http://schemas.microsoft.com/office/infopath/2007/PartnerControls"/>
    </lcf76f155ced4ddcb4097134ff3c332f>
    <TaxCatchAll xmlns="91879da0-9969-4788-bbb1-7f1899c198fe" xsi:nil="true"/>
  </documentManagement>
</p:properties>
</file>

<file path=customXml/itemProps1.xml><?xml version="1.0" encoding="utf-8"?>
<ds:datastoreItem xmlns:ds="http://schemas.openxmlformats.org/officeDocument/2006/customXml" ds:itemID="{9B50C3CD-C396-4331-9DDE-E6E286B96619}"/>
</file>

<file path=customXml/itemProps2.xml><?xml version="1.0" encoding="utf-8"?>
<ds:datastoreItem xmlns:ds="http://schemas.openxmlformats.org/officeDocument/2006/customXml" ds:itemID="{150DCB0F-0E1D-4C73-B3FF-EA251007A227}"/>
</file>

<file path=customXml/itemProps3.xml><?xml version="1.0" encoding="utf-8"?>
<ds:datastoreItem xmlns:ds="http://schemas.openxmlformats.org/officeDocument/2006/customXml" ds:itemID="{D11D3117-DFDB-4EAA-9BB7-6BCF54009A8F}"/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1391</Words>
  <Application>Microsoft Office PowerPoint</Application>
  <PresentationFormat>Widescreen</PresentationFormat>
  <Paragraphs>118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Peter (SHEFFIELD TEACHING HOSPITALS NHS FOUNDATION TRUST)</dc:creator>
  <cp:lastModifiedBy>Katherine Crooks</cp:lastModifiedBy>
  <cp:revision>16</cp:revision>
  <dcterms:created xsi:type="dcterms:W3CDTF">2022-06-05T10:04:05Z</dcterms:created>
  <dcterms:modified xsi:type="dcterms:W3CDTF">2022-07-14T08:56:47Z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0x01010036361F09B21A804F824D0804817B9451</vt:lpwstr>
  </property>
</Properties>
</file>