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</p:sldMasterIdLst>
  <p:notesMasterIdLst>
    <p:notesMasterId r:id="rId20"/>
  </p:notesMasterIdLst>
  <p:sldIdLst>
    <p:sldId id="258" r:id="rId6"/>
    <p:sldId id="268" r:id="rId7"/>
    <p:sldId id="721" r:id="rId8"/>
    <p:sldId id="716" r:id="rId9"/>
    <p:sldId id="720" r:id="rId10"/>
    <p:sldId id="774" r:id="rId11"/>
    <p:sldId id="771" r:id="rId12"/>
    <p:sldId id="775" r:id="rId13"/>
    <p:sldId id="776" r:id="rId14"/>
    <p:sldId id="757" r:id="rId15"/>
    <p:sldId id="750" r:id="rId16"/>
    <p:sldId id="778" r:id="rId17"/>
    <p:sldId id="777" r:id="rId18"/>
    <p:sldId id="259" r:id="rId19"/>
  </p:sldIdLst>
  <p:sldSz cx="12192000" cy="6858000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ritchard Martyn (R0A) Manchester University NHS FT" initials="PM(MUNF" lastIdx="1" clrIdx="0">
    <p:extLst>
      <p:ext uri="{19B8F6BF-5375-455C-9EA6-DF929625EA0E}">
        <p15:presenceInfo xmlns:p15="http://schemas.microsoft.com/office/powerpoint/2012/main" userId="S::Martyn.Pritchard@cmft.nhs.uk::cba3c77e-59bc-4dd7-bb98-f3d71ee1d0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51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78807B-B921-499F-AC35-07C994D9DC82}" v="3" vWet="7" dt="2022-09-22T09:56:00.976"/>
    <p1510:client id="{C9CD4284-1F8C-4379-B082-FFC2DEF2144D}" v="467" dt="2022-09-22T10:42:25.3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87D137-A39F-4387-A09D-31F70144AFFB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2F82EE47-ECA6-4FC1-A877-0343C0F7EEB5}">
      <dgm:prSet phldrT="[Text]"/>
      <dgm:spPr/>
      <dgm:t>
        <a:bodyPr/>
        <a:lstStyle/>
        <a:p>
          <a:r>
            <a:rPr lang="en-GB"/>
            <a:t>Bolton NHS Foundation Trust</a:t>
          </a:r>
        </a:p>
      </dgm:t>
    </dgm:pt>
    <dgm:pt modelId="{04FF599F-2A7C-4436-BD09-A0B62D5120A9}" type="parTrans" cxnId="{817CDA76-28A6-4249-A6AC-8B886FA24E57}">
      <dgm:prSet/>
      <dgm:spPr/>
      <dgm:t>
        <a:bodyPr/>
        <a:lstStyle/>
        <a:p>
          <a:endParaRPr lang="en-GB"/>
        </a:p>
      </dgm:t>
    </dgm:pt>
    <dgm:pt modelId="{61272DAD-3CF4-4476-A8F5-AFFA3AF488C3}" type="sibTrans" cxnId="{817CDA76-28A6-4249-A6AC-8B886FA24E57}">
      <dgm:prSet/>
      <dgm:spPr/>
      <dgm:t>
        <a:bodyPr/>
        <a:lstStyle/>
        <a:p>
          <a:endParaRPr lang="en-GB"/>
        </a:p>
      </dgm:t>
    </dgm:pt>
    <dgm:pt modelId="{53B85862-B48C-49B5-AACD-7E33E73BB528}">
      <dgm:prSet phldrT="[Text]"/>
      <dgm:spPr/>
      <dgm:t>
        <a:bodyPr/>
        <a:lstStyle/>
        <a:p>
          <a:r>
            <a:rPr lang="en-GB"/>
            <a:t>The Christie NHS Foundation Trust</a:t>
          </a:r>
        </a:p>
      </dgm:t>
    </dgm:pt>
    <dgm:pt modelId="{2E0682A5-649F-4B97-8943-A709793B069B}" type="parTrans" cxnId="{7978C416-7307-4F94-A10E-C5717865B4C1}">
      <dgm:prSet/>
      <dgm:spPr/>
      <dgm:t>
        <a:bodyPr/>
        <a:lstStyle/>
        <a:p>
          <a:endParaRPr lang="en-GB"/>
        </a:p>
      </dgm:t>
    </dgm:pt>
    <dgm:pt modelId="{4C257970-D9BB-4FA8-B820-FE8C06BCCEA5}" type="sibTrans" cxnId="{7978C416-7307-4F94-A10E-C5717865B4C1}">
      <dgm:prSet/>
      <dgm:spPr/>
      <dgm:t>
        <a:bodyPr/>
        <a:lstStyle/>
        <a:p>
          <a:endParaRPr lang="en-GB"/>
        </a:p>
      </dgm:t>
    </dgm:pt>
    <dgm:pt modelId="{DFE55345-6CEE-4FE9-B2C3-3E9A3B4DDD33}">
      <dgm:prSet phldrT="[Text]"/>
      <dgm:spPr/>
      <dgm:t>
        <a:bodyPr/>
        <a:lstStyle/>
        <a:p>
          <a:r>
            <a:rPr lang="en-GB"/>
            <a:t>East Cheshire NHS Trust</a:t>
          </a:r>
        </a:p>
      </dgm:t>
    </dgm:pt>
    <dgm:pt modelId="{F8710047-5241-4F5F-97D5-D777C13F9212}" type="parTrans" cxnId="{1201FBBC-9938-4161-81DA-60FFC9094A15}">
      <dgm:prSet/>
      <dgm:spPr/>
      <dgm:t>
        <a:bodyPr/>
        <a:lstStyle/>
        <a:p>
          <a:endParaRPr lang="en-GB"/>
        </a:p>
      </dgm:t>
    </dgm:pt>
    <dgm:pt modelId="{8E3D19B0-685F-4112-84E6-8CDE27A54D4B}" type="sibTrans" cxnId="{1201FBBC-9938-4161-81DA-60FFC9094A15}">
      <dgm:prSet/>
      <dgm:spPr/>
      <dgm:t>
        <a:bodyPr/>
        <a:lstStyle/>
        <a:p>
          <a:endParaRPr lang="en-GB"/>
        </a:p>
      </dgm:t>
    </dgm:pt>
    <dgm:pt modelId="{8B931EB9-48B8-44C0-B8CF-D8FA0C4E2EDD}">
      <dgm:prSet/>
      <dgm:spPr/>
      <dgm:t>
        <a:bodyPr/>
        <a:lstStyle/>
        <a:p>
          <a:r>
            <a:rPr lang="en-GB"/>
            <a:t>GM Mental Health NHS Foundation Trust</a:t>
          </a:r>
        </a:p>
      </dgm:t>
    </dgm:pt>
    <dgm:pt modelId="{D1C4F2AF-CDB3-4E73-9C5D-43966816332F}" type="parTrans" cxnId="{56A3D19C-492C-4CE4-9A30-0C26AEB752E3}">
      <dgm:prSet/>
      <dgm:spPr/>
      <dgm:t>
        <a:bodyPr/>
        <a:lstStyle/>
        <a:p>
          <a:endParaRPr lang="en-GB"/>
        </a:p>
      </dgm:t>
    </dgm:pt>
    <dgm:pt modelId="{C52EF6D5-3DA7-481F-99F7-B262BD32000B}" type="sibTrans" cxnId="{56A3D19C-492C-4CE4-9A30-0C26AEB752E3}">
      <dgm:prSet/>
      <dgm:spPr/>
      <dgm:t>
        <a:bodyPr/>
        <a:lstStyle/>
        <a:p>
          <a:endParaRPr lang="en-GB"/>
        </a:p>
      </dgm:t>
    </dgm:pt>
    <dgm:pt modelId="{A2AE9F82-ADDA-41EC-815F-B0548975BBBB}">
      <dgm:prSet/>
      <dgm:spPr/>
      <dgm:t>
        <a:bodyPr/>
        <a:lstStyle/>
        <a:p>
          <a:r>
            <a:rPr lang="en-GB"/>
            <a:t>Manchester University NHS Foundation Trust</a:t>
          </a:r>
        </a:p>
      </dgm:t>
    </dgm:pt>
    <dgm:pt modelId="{5C5C9542-69B6-4705-94CB-1C5AA0061E1C}" type="parTrans" cxnId="{B97C21C8-0470-41E3-834F-E575901A1B93}">
      <dgm:prSet/>
      <dgm:spPr/>
      <dgm:t>
        <a:bodyPr/>
        <a:lstStyle/>
        <a:p>
          <a:endParaRPr lang="en-GB"/>
        </a:p>
      </dgm:t>
    </dgm:pt>
    <dgm:pt modelId="{D646EA2E-578B-4A83-B3F8-05712A15504F}" type="sibTrans" cxnId="{B97C21C8-0470-41E3-834F-E575901A1B93}">
      <dgm:prSet/>
      <dgm:spPr/>
      <dgm:t>
        <a:bodyPr/>
        <a:lstStyle/>
        <a:p>
          <a:endParaRPr lang="en-GB"/>
        </a:p>
      </dgm:t>
    </dgm:pt>
    <dgm:pt modelId="{62611F5F-9472-468F-9CAF-ED7B9750775E}">
      <dgm:prSet/>
      <dgm:spPr/>
      <dgm:t>
        <a:bodyPr/>
        <a:lstStyle/>
        <a:p>
          <a:r>
            <a:rPr lang="en-GB"/>
            <a:t>Northern Care Alliance NHS Foundation Trust</a:t>
          </a:r>
        </a:p>
      </dgm:t>
    </dgm:pt>
    <dgm:pt modelId="{CDC43F83-CBB7-4514-88F0-AC9024E37B72}" type="parTrans" cxnId="{44215403-1754-4F46-9CA5-CAF6817C7D32}">
      <dgm:prSet/>
      <dgm:spPr/>
      <dgm:t>
        <a:bodyPr/>
        <a:lstStyle/>
        <a:p>
          <a:endParaRPr lang="en-GB"/>
        </a:p>
      </dgm:t>
    </dgm:pt>
    <dgm:pt modelId="{42406B19-443C-416F-95D9-482DD4036D34}" type="sibTrans" cxnId="{44215403-1754-4F46-9CA5-CAF6817C7D32}">
      <dgm:prSet/>
      <dgm:spPr/>
      <dgm:t>
        <a:bodyPr/>
        <a:lstStyle/>
        <a:p>
          <a:endParaRPr lang="en-GB"/>
        </a:p>
      </dgm:t>
    </dgm:pt>
    <dgm:pt modelId="{ADEA7B20-A198-4A1E-BFFD-0FE1D315F648}">
      <dgm:prSet/>
      <dgm:spPr/>
      <dgm:t>
        <a:bodyPr/>
        <a:lstStyle/>
        <a:p>
          <a:r>
            <a:rPr lang="en-US"/>
            <a:t>North West Ambulance Service NHS Trust</a:t>
          </a:r>
          <a:endParaRPr lang="en-GB"/>
        </a:p>
      </dgm:t>
    </dgm:pt>
    <dgm:pt modelId="{C657A026-9CC8-4CAF-B068-7BBC07BA5234}" type="parTrans" cxnId="{54E72426-C315-44B0-990C-E558D0CABF07}">
      <dgm:prSet/>
      <dgm:spPr/>
      <dgm:t>
        <a:bodyPr/>
        <a:lstStyle/>
        <a:p>
          <a:endParaRPr lang="en-GB"/>
        </a:p>
      </dgm:t>
    </dgm:pt>
    <dgm:pt modelId="{0483DDA2-620B-4EDD-BA9B-BCAEDB533830}" type="sibTrans" cxnId="{54E72426-C315-44B0-990C-E558D0CABF07}">
      <dgm:prSet/>
      <dgm:spPr/>
      <dgm:t>
        <a:bodyPr/>
        <a:lstStyle/>
        <a:p>
          <a:endParaRPr lang="en-GB"/>
        </a:p>
      </dgm:t>
    </dgm:pt>
    <dgm:pt modelId="{DD7C4D6D-5B11-4A3C-BFAA-41791452B01D}">
      <dgm:prSet/>
      <dgm:spPr/>
      <dgm:t>
        <a:bodyPr/>
        <a:lstStyle/>
        <a:p>
          <a:r>
            <a:rPr lang="en-GB"/>
            <a:t>Pennine Care NHS Foundation Trust</a:t>
          </a:r>
        </a:p>
      </dgm:t>
    </dgm:pt>
    <dgm:pt modelId="{F312D8ED-F1A4-4031-B599-D4DE6C4515B2}" type="parTrans" cxnId="{F2B31543-D258-4649-8720-005642CB7EB3}">
      <dgm:prSet/>
      <dgm:spPr/>
      <dgm:t>
        <a:bodyPr/>
        <a:lstStyle/>
        <a:p>
          <a:endParaRPr lang="en-GB"/>
        </a:p>
      </dgm:t>
    </dgm:pt>
    <dgm:pt modelId="{DDA888F8-7C8D-4E33-BC19-2E576B2D486F}" type="sibTrans" cxnId="{F2B31543-D258-4649-8720-005642CB7EB3}">
      <dgm:prSet/>
      <dgm:spPr/>
      <dgm:t>
        <a:bodyPr/>
        <a:lstStyle/>
        <a:p>
          <a:endParaRPr lang="en-GB"/>
        </a:p>
      </dgm:t>
    </dgm:pt>
    <dgm:pt modelId="{59E1E603-7AA0-4BDF-953C-096F707BB69F}">
      <dgm:prSet/>
      <dgm:spPr/>
      <dgm:t>
        <a:bodyPr/>
        <a:lstStyle/>
        <a:p>
          <a:r>
            <a:rPr lang="en-GB"/>
            <a:t>Stockport NHS Foundation Trust</a:t>
          </a:r>
        </a:p>
      </dgm:t>
    </dgm:pt>
    <dgm:pt modelId="{1983F58C-F989-4E16-B63B-4514B48A77E9}" type="parTrans" cxnId="{4C1D5941-2E37-4542-A123-21A05256EAB4}">
      <dgm:prSet/>
      <dgm:spPr/>
      <dgm:t>
        <a:bodyPr/>
        <a:lstStyle/>
        <a:p>
          <a:endParaRPr lang="en-GB"/>
        </a:p>
      </dgm:t>
    </dgm:pt>
    <dgm:pt modelId="{3C9E59F4-2213-4314-86E5-18AFDE5C0D7E}" type="sibTrans" cxnId="{4C1D5941-2E37-4542-A123-21A05256EAB4}">
      <dgm:prSet/>
      <dgm:spPr/>
      <dgm:t>
        <a:bodyPr/>
        <a:lstStyle/>
        <a:p>
          <a:endParaRPr lang="en-GB"/>
        </a:p>
      </dgm:t>
    </dgm:pt>
    <dgm:pt modelId="{5ABBE48B-B0A6-42DC-9378-8B0E6B400426}">
      <dgm:prSet/>
      <dgm:spPr/>
      <dgm:t>
        <a:bodyPr/>
        <a:lstStyle/>
        <a:p>
          <a:r>
            <a:rPr lang="en-GB"/>
            <a:t>Tameside &amp; Glossop Integrated Care NHS Foundation Trust</a:t>
          </a:r>
        </a:p>
      </dgm:t>
    </dgm:pt>
    <dgm:pt modelId="{5947E70D-762D-4377-B19E-E649070AC2A4}" type="parTrans" cxnId="{B12DF011-E9DA-4F19-A63A-4A2A57E34C04}">
      <dgm:prSet/>
      <dgm:spPr/>
      <dgm:t>
        <a:bodyPr/>
        <a:lstStyle/>
        <a:p>
          <a:endParaRPr lang="en-GB"/>
        </a:p>
      </dgm:t>
    </dgm:pt>
    <dgm:pt modelId="{2602A3F1-42BE-4224-A3E3-D84123EF9ACF}" type="sibTrans" cxnId="{B12DF011-E9DA-4F19-A63A-4A2A57E34C04}">
      <dgm:prSet/>
      <dgm:spPr/>
      <dgm:t>
        <a:bodyPr/>
        <a:lstStyle/>
        <a:p>
          <a:endParaRPr lang="en-GB"/>
        </a:p>
      </dgm:t>
    </dgm:pt>
    <dgm:pt modelId="{AA3F26CA-B9F2-4E77-B955-CC92EA44A22F}">
      <dgm:prSet/>
      <dgm:spPr/>
      <dgm:t>
        <a:bodyPr/>
        <a:lstStyle/>
        <a:p>
          <a:r>
            <a:rPr lang="en-US"/>
            <a:t>Wrightington, Wigan and Leigh NHS Foundation Trust</a:t>
          </a:r>
        </a:p>
      </dgm:t>
    </dgm:pt>
    <dgm:pt modelId="{904FC728-D1CD-4333-AE1C-06366086471D}" type="parTrans" cxnId="{31D02F3F-CE1F-424D-8524-0B9C8E438218}">
      <dgm:prSet/>
      <dgm:spPr/>
      <dgm:t>
        <a:bodyPr/>
        <a:lstStyle/>
        <a:p>
          <a:endParaRPr lang="en-GB"/>
        </a:p>
      </dgm:t>
    </dgm:pt>
    <dgm:pt modelId="{E5FF51E1-3151-4512-8436-79F26BDE7FE1}" type="sibTrans" cxnId="{31D02F3F-CE1F-424D-8524-0B9C8E438218}">
      <dgm:prSet/>
      <dgm:spPr/>
      <dgm:t>
        <a:bodyPr/>
        <a:lstStyle/>
        <a:p>
          <a:endParaRPr lang="en-GB"/>
        </a:p>
      </dgm:t>
    </dgm:pt>
    <dgm:pt modelId="{E2A0DCC4-3B77-495B-A5B6-99A76439C133}" type="pres">
      <dgm:prSet presAssocID="{8C87D137-A39F-4387-A09D-31F70144AFFB}" presName="diagram" presStyleCnt="0">
        <dgm:presLayoutVars>
          <dgm:dir/>
          <dgm:resizeHandles val="exact"/>
        </dgm:presLayoutVars>
      </dgm:prSet>
      <dgm:spPr/>
    </dgm:pt>
    <dgm:pt modelId="{9B2B6363-3F64-4399-B33F-3AF9B53B1BFA}" type="pres">
      <dgm:prSet presAssocID="{2F82EE47-ECA6-4FC1-A877-0343C0F7EEB5}" presName="node" presStyleLbl="node1" presStyleIdx="0" presStyleCnt="11">
        <dgm:presLayoutVars>
          <dgm:bulletEnabled val="1"/>
        </dgm:presLayoutVars>
      </dgm:prSet>
      <dgm:spPr/>
    </dgm:pt>
    <dgm:pt modelId="{C8F96EE2-57D6-4EF2-9A55-701EB7171905}" type="pres">
      <dgm:prSet presAssocID="{61272DAD-3CF4-4476-A8F5-AFFA3AF488C3}" presName="sibTrans" presStyleCnt="0"/>
      <dgm:spPr/>
    </dgm:pt>
    <dgm:pt modelId="{A6EEEE2C-E0B1-4E1F-AB5D-3F372F05E607}" type="pres">
      <dgm:prSet presAssocID="{53B85862-B48C-49B5-AACD-7E33E73BB528}" presName="node" presStyleLbl="node1" presStyleIdx="1" presStyleCnt="11">
        <dgm:presLayoutVars>
          <dgm:bulletEnabled val="1"/>
        </dgm:presLayoutVars>
      </dgm:prSet>
      <dgm:spPr/>
    </dgm:pt>
    <dgm:pt modelId="{A2D69452-769B-43EB-8963-CB0676873135}" type="pres">
      <dgm:prSet presAssocID="{4C257970-D9BB-4FA8-B820-FE8C06BCCEA5}" presName="sibTrans" presStyleCnt="0"/>
      <dgm:spPr/>
    </dgm:pt>
    <dgm:pt modelId="{76197CCC-DD7F-46D7-BCC9-55E68487DBEF}" type="pres">
      <dgm:prSet presAssocID="{DFE55345-6CEE-4FE9-B2C3-3E9A3B4DDD33}" presName="node" presStyleLbl="node1" presStyleIdx="2" presStyleCnt="11">
        <dgm:presLayoutVars>
          <dgm:bulletEnabled val="1"/>
        </dgm:presLayoutVars>
      </dgm:prSet>
      <dgm:spPr/>
    </dgm:pt>
    <dgm:pt modelId="{ACE6416E-CA7F-4176-A7BD-052FE8AC12C6}" type="pres">
      <dgm:prSet presAssocID="{8E3D19B0-685F-4112-84E6-8CDE27A54D4B}" presName="sibTrans" presStyleCnt="0"/>
      <dgm:spPr/>
    </dgm:pt>
    <dgm:pt modelId="{E0DC07E0-C560-4688-880D-3C2DD628469C}" type="pres">
      <dgm:prSet presAssocID="{8B931EB9-48B8-44C0-B8CF-D8FA0C4E2EDD}" presName="node" presStyleLbl="node1" presStyleIdx="3" presStyleCnt="11">
        <dgm:presLayoutVars>
          <dgm:bulletEnabled val="1"/>
        </dgm:presLayoutVars>
      </dgm:prSet>
      <dgm:spPr/>
    </dgm:pt>
    <dgm:pt modelId="{76E55983-1829-4316-8B75-14A3146C567D}" type="pres">
      <dgm:prSet presAssocID="{C52EF6D5-3DA7-481F-99F7-B262BD32000B}" presName="sibTrans" presStyleCnt="0"/>
      <dgm:spPr/>
    </dgm:pt>
    <dgm:pt modelId="{5DDD4689-1EBB-4B6E-91D0-4531B8FC82C2}" type="pres">
      <dgm:prSet presAssocID="{A2AE9F82-ADDA-41EC-815F-B0548975BBBB}" presName="node" presStyleLbl="node1" presStyleIdx="4" presStyleCnt="11">
        <dgm:presLayoutVars>
          <dgm:bulletEnabled val="1"/>
        </dgm:presLayoutVars>
      </dgm:prSet>
      <dgm:spPr/>
    </dgm:pt>
    <dgm:pt modelId="{37A5365C-5E99-459C-BFE3-7142F9AE1008}" type="pres">
      <dgm:prSet presAssocID="{D646EA2E-578B-4A83-B3F8-05712A15504F}" presName="sibTrans" presStyleCnt="0"/>
      <dgm:spPr/>
    </dgm:pt>
    <dgm:pt modelId="{7139A492-4F1B-4FF2-8634-C3B2D42B604F}" type="pres">
      <dgm:prSet presAssocID="{62611F5F-9472-468F-9CAF-ED7B9750775E}" presName="node" presStyleLbl="node1" presStyleIdx="5" presStyleCnt="11">
        <dgm:presLayoutVars>
          <dgm:bulletEnabled val="1"/>
        </dgm:presLayoutVars>
      </dgm:prSet>
      <dgm:spPr/>
    </dgm:pt>
    <dgm:pt modelId="{F74D6252-5823-44C5-96E1-EA9F37159DB6}" type="pres">
      <dgm:prSet presAssocID="{42406B19-443C-416F-95D9-482DD4036D34}" presName="sibTrans" presStyleCnt="0"/>
      <dgm:spPr/>
    </dgm:pt>
    <dgm:pt modelId="{4B308228-D18B-48D6-AFB7-990D12367EF2}" type="pres">
      <dgm:prSet presAssocID="{ADEA7B20-A198-4A1E-BFFD-0FE1D315F648}" presName="node" presStyleLbl="node1" presStyleIdx="6" presStyleCnt="11">
        <dgm:presLayoutVars>
          <dgm:bulletEnabled val="1"/>
        </dgm:presLayoutVars>
      </dgm:prSet>
      <dgm:spPr/>
    </dgm:pt>
    <dgm:pt modelId="{CFB30121-1DF0-4C4E-B08E-9D48D89AF03F}" type="pres">
      <dgm:prSet presAssocID="{0483DDA2-620B-4EDD-BA9B-BCAEDB533830}" presName="sibTrans" presStyleCnt="0"/>
      <dgm:spPr/>
    </dgm:pt>
    <dgm:pt modelId="{172BD3C3-7FF5-46BE-8478-FF734EDE0467}" type="pres">
      <dgm:prSet presAssocID="{DD7C4D6D-5B11-4A3C-BFAA-41791452B01D}" presName="node" presStyleLbl="node1" presStyleIdx="7" presStyleCnt="11">
        <dgm:presLayoutVars>
          <dgm:bulletEnabled val="1"/>
        </dgm:presLayoutVars>
      </dgm:prSet>
      <dgm:spPr/>
    </dgm:pt>
    <dgm:pt modelId="{53A7CBC4-350B-40A4-AA42-180418CB9C32}" type="pres">
      <dgm:prSet presAssocID="{DDA888F8-7C8D-4E33-BC19-2E576B2D486F}" presName="sibTrans" presStyleCnt="0"/>
      <dgm:spPr/>
    </dgm:pt>
    <dgm:pt modelId="{EA84B2E9-1330-4B6C-93DB-1447EDCBA8CB}" type="pres">
      <dgm:prSet presAssocID="{59E1E603-7AA0-4BDF-953C-096F707BB69F}" presName="node" presStyleLbl="node1" presStyleIdx="8" presStyleCnt="11">
        <dgm:presLayoutVars>
          <dgm:bulletEnabled val="1"/>
        </dgm:presLayoutVars>
      </dgm:prSet>
      <dgm:spPr/>
    </dgm:pt>
    <dgm:pt modelId="{795D5ED1-48E9-44F2-8124-2D0BE6CCB51C}" type="pres">
      <dgm:prSet presAssocID="{3C9E59F4-2213-4314-86E5-18AFDE5C0D7E}" presName="sibTrans" presStyleCnt="0"/>
      <dgm:spPr/>
    </dgm:pt>
    <dgm:pt modelId="{FFECDC86-AD19-4D2F-AE05-52A07478DADD}" type="pres">
      <dgm:prSet presAssocID="{5ABBE48B-B0A6-42DC-9378-8B0E6B400426}" presName="node" presStyleLbl="node1" presStyleIdx="9" presStyleCnt="11">
        <dgm:presLayoutVars>
          <dgm:bulletEnabled val="1"/>
        </dgm:presLayoutVars>
      </dgm:prSet>
      <dgm:spPr/>
    </dgm:pt>
    <dgm:pt modelId="{80D06EBB-ADD2-4211-9D58-816E816CC3DA}" type="pres">
      <dgm:prSet presAssocID="{2602A3F1-42BE-4224-A3E3-D84123EF9ACF}" presName="sibTrans" presStyleCnt="0"/>
      <dgm:spPr/>
    </dgm:pt>
    <dgm:pt modelId="{4D403749-7F7C-45F2-94AD-BF9DD1C68E83}" type="pres">
      <dgm:prSet presAssocID="{AA3F26CA-B9F2-4E77-B955-CC92EA44A22F}" presName="node" presStyleLbl="node1" presStyleIdx="10" presStyleCnt="11">
        <dgm:presLayoutVars>
          <dgm:bulletEnabled val="1"/>
        </dgm:presLayoutVars>
      </dgm:prSet>
      <dgm:spPr/>
    </dgm:pt>
  </dgm:ptLst>
  <dgm:cxnLst>
    <dgm:cxn modelId="{44215403-1754-4F46-9CA5-CAF6817C7D32}" srcId="{8C87D137-A39F-4387-A09D-31F70144AFFB}" destId="{62611F5F-9472-468F-9CAF-ED7B9750775E}" srcOrd="5" destOrd="0" parTransId="{CDC43F83-CBB7-4514-88F0-AC9024E37B72}" sibTransId="{42406B19-443C-416F-95D9-482DD4036D34}"/>
    <dgm:cxn modelId="{B12DF011-E9DA-4F19-A63A-4A2A57E34C04}" srcId="{8C87D137-A39F-4387-A09D-31F70144AFFB}" destId="{5ABBE48B-B0A6-42DC-9378-8B0E6B400426}" srcOrd="9" destOrd="0" parTransId="{5947E70D-762D-4377-B19E-E649070AC2A4}" sibTransId="{2602A3F1-42BE-4224-A3E3-D84123EF9ACF}"/>
    <dgm:cxn modelId="{7978C416-7307-4F94-A10E-C5717865B4C1}" srcId="{8C87D137-A39F-4387-A09D-31F70144AFFB}" destId="{53B85862-B48C-49B5-AACD-7E33E73BB528}" srcOrd="1" destOrd="0" parTransId="{2E0682A5-649F-4B97-8943-A709793B069B}" sibTransId="{4C257970-D9BB-4FA8-B820-FE8C06BCCEA5}"/>
    <dgm:cxn modelId="{54E72426-C315-44B0-990C-E558D0CABF07}" srcId="{8C87D137-A39F-4387-A09D-31F70144AFFB}" destId="{ADEA7B20-A198-4A1E-BFFD-0FE1D315F648}" srcOrd="6" destOrd="0" parTransId="{C657A026-9CC8-4CAF-B068-7BBC07BA5234}" sibTransId="{0483DDA2-620B-4EDD-BA9B-BCAEDB533830}"/>
    <dgm:cxn modelId="{7E9C7426-7E89-416C-A846-9AE8E9E706E2}" type="presOf" srcId="{DFE55345-6CEE-4FE9-B2C3-3E9A3B4DDD33}" destId="{76197CCC-DD7F-46D7-BCC9-55E68487DBEF}" srcOrd="0" destOrd="0" presId="urn:microsoft.com/office/officeart/2005/8/layout/default"/>
    <dgm:cxn modelId="{C489912E-B834-48D2-8700-2CC12CDFB139}" type="presOf" srcId="{53B85862-B48C-49B5-AACD-7E33E73BB528}" destId="{A6EEEE2C-E0B1-4E1F-AB5D-3F372F05E607}" srcOrd="0" destOrd="0" presId="urn:microsoft.com/office/officeart/2005/8/layout/default"/>
    <dgm:cxn modelId="{23985231-94E3-40AA-A637-2105D107BF07}" type="presOf" srcId="{8C87D137-A39F-4387-A09D-31F70144AFFB}" destId="{E2A0DCC4-3B77-495B-A5B6-99A76439C133}" srcOrd="0" destOrd="0" presId="urn:microsoft.com/office/officeart/2005/8/layout/default"/>
    <dgm:cxn modelId="{C22DDE3A-BF93-468D-89BB-161E3F38F95F}" type="presOf" srcId="{AA3F26CA-B9F2-4E77-B955-CC92EA44A22F}" destId="{4D403749-7F7C-45F2-94AD-BF9DD1C68E83}" srcOrd="0" destOrd="0" presId="urn:microsoft.com/office/officeart/2005/8/layout/default"/>
    <dgm:cxn modelId="{31D02F3F-CE1F-424D-8524-0B9C8E438218}" srcId="{8C87D137-A39F-4387-A09D-31F70144AFFB}" destId="{AA3F26CA-B9F2-4E77-B955-CC92EA44A22F}" srcOrd="10" destOrd="0" parTransId="{904FC728-D1CD-4333-AE1C-06366086471D}" sibTransId="{E5FF51E1-3151-4512-8436-79F26BDE7FE1}"/>
    <dgm:cxn modelId="{917DB65B-295B-4586-9EED-A1A5F3033F00}" type="presOf" srcId="{8B931EB9-48B8-44C0-B8CF-D8FA0C4E2EDD}" destId="{E0DC07E0-C560-4688-880D-3C2DD628469C}" srcOrd="0" destOrd="0" presId="urn:microsoft.com/office/officeart/2005/8/layout/default"/>
    <dgm:cxn modelId="{C015685F-5CE1-4010-B061-7ED46DBE01BC}" type="presOf" srcId="{62611F5F-9472-468F-9CAF-ED7B9750775E}" destId="{7139A492-4F1B-4FF2-8634-C3B2D42B604F}" srcOrd="0" destOrd="0" presId="urn:microsoft.com/office/officeart/2005/8/layout/default"/>
    <dgm:cxn modelId="{4C1D5941-2E37-4542-A123-21A05256EAB4}" srcId="{8C87D137-A39F-4387-A09D-31F70144AFFB}" destId="{59E1E603-7AA0-4BDF-953C-096F707BB69F}" srcOrd="8" destOrd="0" parTransId="{1983F58C-F989-4E16-B63B-4514B48A77E9}" sibTransId="{3C9E59F4-2213-4314-86E5-18AFDE5C0D7E}"/>
    <dgm:cxn modelId="{F2B31543-D258-4649-8720-005642CB7EB3}" srcId="{8C87D137-A39F-4387-A09D-31F70144AFFB}" destId="{DD7C4D6D-5B11-4A3C-BFAA-41791452B01D}" srcOrd="7" destOrd="0" parTransId="{F312D8ED-F1A4-4031-B599-D4DE6C4515B2}" sibTransId="{DDA888F8-7C8D-4E33-BC19-2E576B2D486F}"/>
    <dgm:cxn modelId="{0D452964-D955-47E8-8844-130E1493B5B1}" type="presOf" srcId="{59E1E603-7AA0-4BDF-953C-096F707BB69F}" destId="{EA84B2E9-1330-4B6C-93DB-1447EDCBA8CB}" srcOrd="0" destOrd="0" presId="urn:microsoft.com/office/officeart/2005/8/layout/default"/>
    <dgm:cxn modelId="{820C336E-0EE9-4DFD-BC78-F498D4A7746C}" type="presOf" srcId="{A2AE9F82-ADDA-41EC-815F-B0548975BBBB}" destId="{5DDD4689-1EBB-4B6E-91D0-4531B8FC82C2}" srcOrd="0" destOrd="0" presId="urn:microsoft.com/office/officeart/2005/8/layout/default"/>
    <dgm:cxn modelId="{817CDA76-28A6-4249-A6AC-8B886FA24E57}" srcId="{8C87D137-A39F-4387-A09D-31F70144AFFB}" destId="{2F82EE47-ECA6-4FC1-A877-0343C0F7EEB5}" srcOrd="0" destOrd="0" parTransId="{04FF599F-2A7C-4436-BD09-A0B62D5120A9}" sibTransId="{61272DAD-3CF4-4476-A8F5-AFFA3AF488C3}"/>
    <dgm:cxn modelId="{43BAC68E-E3DD-4DE5-AA8F-EB193E0606E2}" type="presOf" srcId="{5ABBE48B-B0A6-42DC-9378-8B0E6B400426}" destId="{FFECDC86-AD19-4D2F-AE05-52A07478DADD}" srcOrd="0" destOrd="0" presId="urn:microsoft.com/office/officeart/2005/8/layout/default"/>
    <dgm:cxn modelId="{56A3D19C-492C-4CE4-9A30-0C26AEB752E3}" srcId="{8C87D137-A39F-4387-A09D-31F70144AFFB}" destId="{8B931EB9-48B8-44C0-B8CF-D8FA0C4E2EDD}" srcOrd="3" destOrd="0" parTransId="{D1C4F2AF-CDB3-4E73-9C5D-43966816332F}" sibTransId="{C52EF6D5-3DA7-481F-99F7-B262BD32000B}"/>
    <dgm:cxn modelId="{A8A2EFA7-9354-478C-BBCA-871D6EF2C3E8}" type="presOf" srcId="{2F82EE47-ECA6-4FC1-A877-0343C0F7EEB5}" destId="{9B2B6363-3F64-4399-B33F-3AF9B53B1BFA}" srcOrd="0" destOrd="0" presId="urn:microsoft.com/office/officeart/2005/8/layout/default"/>
    <dgm:cxn modelId="{1201FBBC-9938-4161-81DA-60FFC9094A15}" srcId="{8C87D137-A39F-4387-A09D-31F70144AFFB}" destId="{DFE55345-6CEE-4FE9-B2C3-3E9A3B4DDD33}" srcOrd="2" destOrd="0" parTransId="{F8710047-5241-4F5F-97D5-D777C13F9212}" sibTransId="{8E3D19B0-685F-4112-84E6-8CDE27A54D4B}"/>
    <dgm:cxn modelId="{B97C21C8-0470-41E3-834F-E575901A1B93}" srcId="{8C87D137-A39F-4387-A09D-31F70144AFFB}" destId="{A2AE9F82-ADDA-41EC-815F-B0548975BBBB}" srcOrd="4" destOrd="0" parTransId="{5C5C9542-69B6-4705-94CB-1C5AA0061E1C}" sibTransId="{D646EA2E-578B-4A83-B3F8-05712A15504F}"/>
    <dgm:cxn modelId="{006B34E4-97EC-46BE-981E-913A55C21BAF}" type="presOf" srcId="{DD7C4D6D-5B11-4A3C-BFAA-41791452B01D}" destId="{172BD3C3-7FF5-46BE-8478-FF734EDE0467}" srcOrd="0" destOrd="0" presId="urn:microsoft.com/office/officeart/2005/8/layout/default"/>
    <dgm:cxn modelId="{F464B0E8-FEF1-46CF-B7B6-3F81A09719ED}" type="presOf" srcId="{ADEA7B20-A198-4A1E-BFFD-0FE1D315F648}" destId="{4B308228-D18B-48D6-AFB7-990D12367EF2}" srcOrd="0" destOrd="0" presId="urn:microsoft.com/office/officeart/2005/8/layout/default"/>
    <dgm:cxn modelId="{48016BC0-5820-4992-B55A-9025E32F9DDF}" type="presParOf" srcId="{E2A0DCC4-3B77-495B-A5B6-99A76439C133}" destId="{9B2B6363-3F64-4399-B33F-3AF9B53B1BFA}" srcOrd="0" destOrd="0" presId="urn:microsoft.com/office/officeart/2005/8/layout/default"/>
    <dgm:cxn modelId="{1890ECC3-C4D1-4AA7-8EC7-01A735BF72EF}" type="presParOf" srcId="{E2A0DCC4-3B77-495B-A5B6-99A76439C133}" destId="{C8F96EE2-57D6-4EF2-9A55-701EB7171905}" srcOrd="1" destOrd="0" presId="urn:microsoft.com/office/officeart/2005/8/layout/default"/>
    <dgm:cxn modelId="{F49AC32D-C032-4325-8918-6CC743F6FAA2}" type="presParOf" srcId="{E2A0DCC4-3B77-495B-A5B6-99A76439C133}" destId="{A6EEEE2C-E0B1-4E1F-AB5D-3F372F05E607}" srcOrd="2" destOrd="0" presId="urn:microsoft.com/office/officeart/2005/8/layout/default"/>
    <dgm:cxn modelId="{1F66177C-0E99-4EBB-AE15-6CB0D9F346FE}" type="presParOf" srcId="{E2A0DCC4-3B77-495B-A5B6-99A76439C133}" destId="{A2D69452-769B-43EB-8963-CB0676873135}" srcOrd="3" destOrd="0" presId="urn:microsoft.com/office/officeart/2005/8/layout/default"/>
    <dgm:cxn modelId="{FFF4F3DA-48B3-42FB-B8FD-2DE2046F6597}" type="presParOf" srcId="{E2A0DCC4-3B77-495B-A5B6-99A76439C133}" destId="{76197CCC-DD7F-46D7-BCC9-55E68487DBEF}" srcOrd="4" destOrd="0" presId="urn:microsoft.com/office/officeart/2005/8/layout/default"/>
    <dgm:cxn modelId="{B1AB8037-89AD-45B1-9E08-EAAD6DFC3E6D}" type="presParOf" srcId="{E2A0DCC4-3B77-495B-A5B6-99A76439C133}" destId="{ACE6416E-CA7F-4176-A7BD-052FE8AC12C6}" srcOrd="5" destOrd="0" presId="urn:microsoft.com/office/officeart/2005/8/layout/default"/>
    <dgm:cxn modelId="{7018BBFB-04D9-42C1-A3FF-D50750A38308}" type="presParOf" srcId="{E2A0DCC4-3B77-495B-A5B6-99A76439C133}" destId="{E0DC07E0-C560-4688-880D-3C2DD628469C}" srcOrd="6" destOrd="0" presId="urn:microsoft.com/office/officeart/2005/8/layout/default"/>
    <dgm:cxn modelId="{FAC6A36A-568F-4451-A3E6-EA06C3519226}" type="presParOf" srcId="{E2A0DCC4-3B77-495B-A5B6-99A76439C133}" destId="{76E55983-1829-4316-8B75-14A3146C567D}" srcOrd="7" destOrd="0" presId="urn:microsoft.com/office/officeart/2005/8/layout/default"/>
    <dgm:cxn modelId="{D71BB379-BB89-46FD-908B-9975999FA9B5}" type="presParOf" srcId="{E2A0DCC4-3B77-495B-A5B6-99A76439C133}" destId="{5DDD4689-1EBB-4B6E-91D0-4531B8FC82C2}" srcOrd="8" destOrd="0" presId="urn:microsoft.com/office/officeart/2005/8/layout/default"/>
    <dgm:cxn modelId="{911FC5F4-E50B-424F-8ADF-8373268CE19A}" type="presParOf" srcId="{E2A0DCC4-3B77-495B-A5B6-99A76439C133}" destId="{37A5365C-5E99-459C-BFE3-7142F9AE1008}" srcOrd="9" destOrd="0" presId="urn:microsoft.com/office/officeart/2005/8/layout/default"/>
    <dgm:cxn modelId="{D83F1EA8-FCDD-4808-903B-4DE2F4CEE4F7}" type="presParOf" srcId="{E2A0DCC4-3B77-495B-A5B6-99A76439C133}" destId="{7139A492-4F1B-4FF2-8634-C3B2D42B604F}" srcOrd="10" destOrd="0" presId="urn:microsoft.com/office/officeart/2005/8/layout/default"/>
    <dgm:cxn modelId="{3EC990EA-9B9C-4293-9EFB-5BB497CB24F7}" type="presParOf" srcId="{E2A0DCC4-3B77-495B-A5B6-99A76439C133}" destId="{F74D6252-5823-44C5-96E1-EA9F37159DB6}" srcOrd="11" destOrd="0" presId="urn:microsoft.com/office/officeart/2005/8/layout/default"/>
    <dgm:cxn modelId="{4D52403B-9B3F-4DC2-AEAA-B7F9CCB4D100}" type="presParOf" srcId="{E2A0DCC4-3B77-495B-A5B6-99A76439C133}" destId="{4B308228-D18B-48D6-AFB7-990D12367EF2}" srcOrd="12" destOrd="0" presId="urn:microsoft.com/office/officeart/2005/8/layout/default"/>
    <dgm:cxn modelId="{BDC1A6DD-9B99-45FC-832F-BC1ED6698517}" type="presParOf" srcId="{E2A0DCC4-3B77-495B-A5B6-99A76439C133}" destId="{CFB30121-1DF0-4C4E-B08E-9D48D89AF03F}" srcOrd="13" destOrd="0" presId="urn:microsoft.com/office/officeart/2005/8/layout/default"/>
    <dgm:cxn modelId="{7599F95F-325F-4A88-9D40-C8F052F3FC12}" type="presParOf" srcId="{E2A0DCC4-3B77-495B-A5B6-99A76439C133}" destId="{172BD3C3-7FF5-46BE-8478-FF734EDE0467}" srcOrd="14" destOrd="0" presId="urn:microsoft.com/office/officeart/2005/8/layout/default"/>
    <dgm:cxn modelId="{530E638D-8E8E-400D-B068-37A8BD7CC0DA}" type="presParOf" srcId="{E2A0DCC4-3B77-495B-A5B6-99A76439C133}" destId="{53A7CBC4-350B-40A4-AA42-180418CB9C32}" srcOrd="15" destOrd="0" presId="urn:microsoft.com/office/officeart/2005/8/layout/default"/>
    <dgm:cxn modelId="{63B59D52-22FD-4542-BDDD-89F114AA508F}" type="presParOf" srcId="{E2A0DCC4-3B77-495B-A5B6-99A76439C133}" destId="{EA84B2E9-1330-4B6C-93DB-1447EDCBA8CB}" srcOrd="16" destOrd="0" presId="urn:microsoft.com/office/officeart/2005/8/layout/default"/>
    <dgm:cxn modelId="{60C42447-C555-4127-B2C1-F3954DD43CB7}" type="presParOf" srcId="{E2A0DCC4-3B77-495B-A5B6-99A76439C133}" destId="{795D5ED1-48E9-44F2-8124-2D0BE6CCB51C}" srcOrd="17" destOrd="0" presId="urn:microsoft.com/office/officeart/2005/8/layout/default"/>
    <dgm:cxn modelId="{E1EBE392-6397-4185-9AE5-40F4E73E9C22}" type="presParOf" srcId="{E2A0DCC4-3B77-495B-A5B6-99A76439C133}" destId="{FFECDC86-AD19-4D2F-AE05-52A07478DADD}" srcOrd="18" destOrd="0" presId="urn:microsoft.com/office/officeart/2005/8/layout/default"/>
    <dgm:cxn modelId="{D83AEA1C-15F8-4D2D-9091-C6C08460ED94}" type="presParOf" srcId="{E2A0DCC4-3B77-495B-A5B6-99A76439C133}" destId="{80D06EBB-ADD2-4211-9D58-816E816CC3DA}" srcOrd="19" destOrd="0" presId="urn:microsoft.com/office/officeart/2005/8/layout/default"/>
    <dgm:cxn modelId="{5E75BD82-D702-462F-B774-F32A881DA209}" type="presParOf" srcId="{E2A0DCC4-3B77-495B-A5B6-99A76439C133}" destId="{4D403749-7F7C-45F2-94AD-BF9DD1C68E83}" srcOrd="2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2B6363-3F64-4399-B33F-3AF9B53B1BFA}">
      <dsp:nvSpPr>
        <dsp:cNvPr id="0" name=""/>
        <dsp:cNvSpPr/>
      </dsp:nvSpPr>
      <dsp:spPr>
        <a:xfrm>
          <a:off x="3046" y="292581"/>
          <a:ext cx="2416751" cy="145005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Bolton NHS Foundation Trust</a:t>
          </a:r>
        </a:p>
      </dsp:txBody>
      <dsp:txXfrm>
        <a:off x="3046" y="292581"/>
        <a:ext cx="2416751" cy="1450051"/>
      </dsp:txXfrm>
    </dsp:sp>
    <dsp:sp modelId="{A6EEEE2C-E0B1-4E1F-AB5D-3F372F05E607}">
      <dsp:nvSpPr>
        <dsp:cNvPr id="0" name=""/>
        <dsp:cNvSpPr/>
      </dsp:nvSpPr>
      <dsp:spPr>
        <a:xfrm>
          <a:off x="2661473" y="292581"/>
          <a:ext cx="2416751" cy="1450051"/>
        </a:xfrm>
        <a:prstGeom prst="rect">
          <a:avLst/>
        </a:prstGeom>
        <a:solidFill>
          <a:schemeClr val="accent5">
            <a:hueOff val="-675854"/>
            <a:satOff val="-1742"/>
            <a:lumOff val="-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The Christie NHS Foundation Trust</a:t>
          </a:r>
        </a:p>
      </dsp:txBody>
      <dsp:txXfrm>
        <a:off x="2661473" y="292581"/>
        <a:ext cx="2416751" cy="1450051"/>
      </dsp:txXfrm>
    </dsp:sp>
    <dsp:sp modelId="{76197CCC-DD7F-46D7-BCC9-55E68487DBEF}">
      <dsp:nvSpPr>
        <dsp:cNvPr id="0" name=""/>
        <dsp:cNvSpPr/>
      </dsp:nvSpPr>
      <dsp:spPr>
        <a:xfrm>
          <a:off x="5319900" y="292581"/>
          <a:ext cx="2416751" cy="1450051"/>
        </a:xfrm>
        <a:prstGeom prst="rect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East Cheshire NHS Trust</a:t>
          </a:r>
        </a:p>
      </dsp:txBody>
      <dsp:txXfrm>
        <a:off x="5319900" y="292581"/>
        <a:ext cx="2416751" cy="1450051"/>
      </dsp:txXfrm>
    </dsp:sp>
    <dsp:sp modelId="{E0DC07E0-C560-4688-880D-3C2DD628469C}">
      <dsp:nvSpPr>
        <dsp:cNvPr id="0" name=""/>
        <dsp:cNvSpPr/>
      </dsp:nvSpPr>
      <dsp:spPr>
        <a:xfrm>
          <a:off x="7978326" y="292581"/>
          <a:ext cx="2416751" cy="1450051"/>
        </a:xfrm>
        <a:prstGeom prst="rect">
          <a:avLst/>
        </a:prstGeom>
        <a:solidFill>
          <a:schemeClr val="accent5">
            <a:hueOff val="-2027563"/>
            <a:satOff val="-5226"/>
            <a:lumOff val="-35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GM Mental Health NHS Foundation Trust</a:t>
          </a:r>
        </a:p>
      </dsp:txBody>
      <dsp:txXfrm>
        <a:off x="7978326" y="292581"/>
        <a:ext cx="2416751" cy="1450051"/>
      </dsp:txXfrm>
    </dsp:sp>
    <dsp:sp modelId="{5DDD4689-1EBB-4B6E-91D0-4531B8FC82C2}">
      <dsp:nvSpPr>
        <dsp:cNvPr id="0" name=""/>
        <dsp:cNvSpPr/>
      </dsp:nvSpPr>
      <dsp:spPr>
        <a:xfrm>
          <a:off x="3046" y="1984307"/>
          <a:ext cx="2416751" cy="1450051"/>
        </a:xfrm>
        <a:prstGeom prst="rect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Manchester University NHS Foundation Trust</a:t>
          </a:r>
        </a:p>
      </dsp:txBody>
      <dsp:txXfrm>
        <a:off x="3046" y="1984307"/>
        <a:ext cx="2416751" cy="1450051"/>
      </dsp:txXfrm>
    </dsp:sp>
    <dsp:sp modelId="{7139A492-4F1B-4FF2-8634-C3B2D42B604F}">
      <dsp:nvSpPr>
        <dsp:cNvPr id="0" name=""/>
        <dsp:cNvSpPr/>
      </dsp:nvSpPr>
      <dsp:spPr>
        <a:xfrm>
          <a:off x="2661473" y="1984307"/>
          <a:ext cx="2416751" cy="1450051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Northern Care Alliance NHS Foundation Trust</a:t>
          </a:r>
        </a:p>
      </dsp:txBody>
      <dsp:txXfrm>
        <a:off x="2661473" y="1984307"/>
        <a:ext cx="2416751" cy="1450051"/>
      </dsp:txXfrm>
    </dsp:sp>
    <dsp:sp modelId="{4B308228-D18B-48D6-AFB7-990D12367EF2}">
      <dsp:nvSpPr>
        <dsp:cNvPr id="0" name=""/>
        <dsp:cNvSpPr/>
      </dsp:nvSpPr>
      <dsp:spPr>
        <a:xfrm>
          <a:off x="5319900" y="1984307"/>
          <a:ext cx="2416751" cy="1450051"/>
        </a:xfrm>
        <a:prstGeom prst="rect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North West Ambulance Service NHS Trust</a:t>
          </a:r>
          <a:endParaRPr lang="en-GB" sz="2200" kern="1200"/>
        </a:p>
      </dsp:txBody>
      <dsp:txXfrm>
        <a:off x="5319900" y="1984307"/>
        <a:ext cx="2416751" cy="1450051"/>
      </dsp:txXfrm>
    </dsp:sp>
    <dsp:sp modelId="{172BD3C3-7FF5-46BE-8478-FF734EDE0467}">
      <dsp:nvSpPr>
        <dsp:cNvPr id="0" name=""/>
        <dsp:cNvSpPr/>
      </dsp:nvSpPr>
      <dsp:spPr>
        <a:xfrm>
          <a:off x="7978326" y="1984307"/>
          <a:ext cx="2416751" cy="1450051"/>
        </a:xfrm>
        <a:prstGeom prst="rect">
          <a:avLst/>
        </a:prstGeom>
        <a:solidFill>
          <a:schemeClr val="accent5">
            <a:hueOff val="-4730980"/>
            <a:satOff val="-12193"/>
            <a:lumOff val="-823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Pennine Care NHS Foundation Trust</a:t>
          </a:r>
        </a:p>
      </dsp:txBody>
      <dsp:txXfrm>
        <a:off x="7978326" y="1984307"/>
        <a:ext cx="2416751" cy="1450051"/>
      </dsp:txXfrm>
    </dsp:sp>
    <dsp:sp modelId="{EA84B2E9-1330-4B6C-93DB-1447EDCBA8CB}">
      <dsp:nvSpPr>
        <dsp:cNvPr id="0" name=""/>
        <dsp:cNvSpPr/>
      </dsp:nvSpPr>
      <dsp:spPr>
        <a:xfrm>
          <a:off x="1332259" y="3676034"/>
          <a:ext cx="2416751" cy="1450051"/>
        </a:xfrm>
        <a:prstGeom prst="rect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Stockport NHS Foundation Trust</a:t>
          </a:r>
        </a:p>
      </dsp:txBody>
      <dsp:txXfrm>
        <a:off x="1332259" y="3676034"/>
        <a:ext cx="2416751" cy="1450051"/>
      </dsp:txXfrm>
    </dsp:sp>
    <dsp:sp modelId="{FFECDC86-AD19-4D2F-AE05-52A07478DADD}">
      <dsp:nvSpPr>
        <dsp:cNvPr id="0" name=""/>
        <dsp:cNvSpPr/>
      </dsp:nvSpPr>
      <dsp:spPr>
        <a:xfrm>
          <a:off x="3990686" y="3676034"/>
          <a:ext cx="2416751" cy="1450051"/>
        </a:xfrm>
        <a:prstGeom prst="rect">
          <a:avLst/>
        </a:prstGeom>
        <a:solidFill>
          <a:schemeClr val="accent5">
            <a:hueOff val="-6082688"/>
            <a:satOff val="-15677"/>
            <a:lumOff val="-10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Tameside &amp; Glossop Integrated Care NHS Foundation Trust</a:t>
          </a:r>
        </a:p>
      </dsp:txBody>
      <dsp:txXfrm>
        <a:off x="3990686" y="3676034"/>
        <a:ext cx="2416751" cy="1450051"/>
      </dsp:txXfrm>
    </dsp:sp>
    <dsp:sp modelId="{4D403749-7F7C-45F2-94AD-BF9DD1C68E83}">
      <dsp:nvSpPr>
        <dsp:cNvPr id="0" name=""/>
        <dsp:cNvSpPr/>
      </dsp:nvSpPr>
      <dsp:spPr>
        <a:xfrm>
          <a:off x="6649113" y="3676034"/>
          <a:ext cx="2416751" cy="1450051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Wrightington, Wigan and Leigh NHS Foundation Trust</a:t>
          </a:r>
        </a:p>
      </dsp:txBody>
      <dsp:txXfrm>
        <a:off x="6649113" y="3676034"/>
        <a:ext cx="2416751" cy="14500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3EC350-ED0C-463C-82ED-0D25F5B7A018}" type="datetimeFigureOut">
              <a:rPr lang="en-GB" smtClean="0"/>
              <a:t>18/10/2022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9C11AB-7D1C-4B1B-A38D-DB24CACFC5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152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Options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/>
              <a:t>Transfer of patients across trusts e.g. to surgical hubs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/>
              <a:t>Maximising use of independent sector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/>
              <a:t>Sharing best practice to improve productivity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295CC3-E3AD-4643-80CB-AE8EB289ED0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0231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D82D9-F537-4566-8AE0-B6D0D02CBC66}" type="datetimeFigureOut">
              <a:rPr lang="en-GB" smtClean="0"/>
              <a:t>18/10/2022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BB2FA-8BB5-4279-B798-20F9C91768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7517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D82D9-F537-4566-8AE0-B6D0D02CBC66}" type="datetimeFigureOut">
              <a:rPr lang="en-GB" smtClean="0"/>
              <a:t>18/10/2022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BB2FA-8BB5-4279-B798-20F9C91768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170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D82D9-F537-4566-8AE0-B6D0D02CBC66}" type="datetimeFigureOut">
              <a:rPr lang="en-GB" smtClean="0"/>
              <a:t>18/10/2022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BB2FA-8BB5-4279-B798-20F9C91768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9915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09BDD-1EC5-450A-AEFD-00711812E5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024280-78F3-4857-AEB8-9F8032DE8C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6E4791-387B-4E72-A41E-296E0ECEF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7947-E287-4738-8C82-07CE4F01EF03}" type="datetime2">
              <a:rPr lang="en-US" smtClean="0"/>
              <a:t>Tuesday, October 18,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8E411E-21BF-408D-88FD-F37A7C2B7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A95075-8849-47C5-923F-FEE6441E0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4919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70C26-4B22-4616-A1FC-2602D4096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54D73-CFF3-4572-8C77-86C20051C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9A59E7-4EEC-415B-BDDE-F32F1A4FD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C025-CD7A-4966-867E-81CF82B15267}" type="datetime2">
              <a:rPr lang="en-US" smtClean="0"/>
              <a:t>Tuesday, October 18,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65D138-E8FC-44C9-92DB-9EFB14D7F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6697FE-EDD2-48A3-A596-9F43C1842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0223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83007-CB5D-43C3-8E01-9E76DEE1B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2E4433-ABB2-4E4D-8947-1CED368353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92B456-67E5-4907-834C-DB641826E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9929-0719-4517-94D6-FDF7F99E70F6}" type="datetime2">
              <a:rPr lang="en-US" smtClean="0"/>
              <a:t>Tuesday, October 18,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18359F-CED0-457D-A089-23EF1060E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9DAB03-D1FD-4132-B28E-29A269222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1213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1F5FF-0F8E-4146-84A1-4CA86B078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AE02D4-639B-46CC-B958-ECBC39FC82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409BE5-BD1C-4C66-B99C-0A18419679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2820D9-6F59-45DD-A157-D0756E729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95673-5512-4AAA-9AEB-E00C61EC65D5}" type="datetime2">
              <a:rPr lang="en-US" smtClean="0"/>
              <a:t>Tuesday, October 18,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FDDCC7-4719-41D4-86DC-4BBE089D8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7C0A86-13C3-422C-ADFF-6A6CF87BF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689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E2BFD-89C6-4F9D-87FC-EF02B157F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B93BD8-C1E7-46E8-96FC-ED246A4A98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90EC3E-090C-403A-9126-BD1F6B360B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2487F4-926C-42A4-B798-2889A89C6D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717538-398C-4F2D-9B92-B096B25502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A644FB-4AFA-4565-9C7C-680ED3282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138FA-2E87-4873-8BBA-13E447C9A99A}" type="datetime2">
              <a:rPr lang="en-US" smtClean="0"/>
              <a:t>Tuesday, October 18, 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091AD6-1F0B-4846-9534-3315DD49A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DC1E59-F544-4888-A9AE-885C70BFD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9515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E6C63-C372-4C68-81B8-5B9D57E99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BE37C1-B0DB-400A-AF73-5B2824C79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BB40A-97BD-4BFB-B639-0BFF95FDE8B7}" type="datetime2">
              <a:rPr lang="en-US" smtClean="0"/>
              <a:t>Tuesday, October 18, 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565C9B-EA57-4CB1-86D2-993AE191C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4BCEB2-9620-4CB9-80BA-5C5F8C7C3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2711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A59C3F-CFCA-4A73-B2C3-AA3AAC9EA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9E0E3-ECF6-4CFE-8698-AEFEBCECC3C0}" type="datetime2">
              <a:rPr lang="en-US" smtClean="0"/>
              <a:t>Tuesday, October 18, 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DA1606-BB3D-4435-957E-E088F74BD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ECF986-89D6-493D-984B-C63C28CB5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4545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C5995-7824-49EC-822B-0B3BC3392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7D31F-D26C-41A4-ADBA-B3942C98A7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74F4B6-E302-4426-87F8-501B7BAF95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279C0E-7650-4473-B5FF-B24723963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62FC-960E-4740-921F-B36862979F21}" type="datetime2">
              <a:rPr lang="en-US" smtClean="0"/>
              <a:t>Tuesday, October 18,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BA724B-2DAE-4C81-B785-F780EB691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14D7B7-7D8C-477D-8B6A-F04A8AF85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093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D82D9-F537-4566-8AE0-B6D0D02CBC66}" type="datetimeFigureOut">
              <a:rPr lang="en-GB" smtClean="0"/>
              <a:t>18/10/2022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BB2FA-8BB5-4279-B798-20F9C91768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85889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45004-E217-4CDF-BA50-1F7B1B26C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1ABB23-8DFD-4F0D-9AE9-ED78B8811B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5D232C-BEEB-40CD-916B-BD987779C0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7D8EED-7ED6-4EDB-8DB9-F2C3EE60E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C9E2-CB44-4C05-9BB5-496C18A241E0}" type="datetime2">
              <a:rPr lang="en-US" smtClean="0"/>
              <a:t>Tuesday, October 18,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56B482-8D51-44C8-AB56-3651E5DFE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DA2F35-3074-4D80-8FA0-559D05BD1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2675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55471-E722-42A0-BE0D-FF76792FC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54D64B-35B1-4B8E-BC59-FADD61E36A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70F2AE-ECFD-41BC-923B-26C8C645B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BD84-71F4-4271-8C46-0D47C0A9B12E}" type="datetime2">
              <a:rPr lang="en-US" smtClean="0"/>
              <a:t>Tuesday, October 18,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38C00E-A049-4763-9FF6-A9CC5013B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CD44AD-C276-482D-9EE3-762FEF0F8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8594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C1700A-55DD-4ACB-9C54-35B6DED87D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5564AD-55D3-4388-9637-BCB9E9154A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198025-84D2-4046-849B-A6A9D7B8B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0CE1-F450-4107-B2CB-17B18F8A3F4A}" type="datetime2">
              <a:rPr lang="en-US" smtClean="0"/>
              <a:t>Tuesday, October 18,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832D25-08CC-43A0-82C8-4DE31D8F4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15CE3-2ED5-41A5-9741-71F28C963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757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D82D9-F537-4566-8AE0-B6D0D02CBC66}" type="datetimeFigureOut">
              <a:rPr lang="en-GB" smtClean="0"/>
              <a:t>18/10/2022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BB2FA-8BB5-4279-B798-20F9C91768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1431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D82D9-F537-4566-8AE0-B6D0D02CBC66}" type="datetimeFigureOut">
              <a:rPr lang="en-GB" smtClean="0"/>
              <a:t>18/10/2022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BB2FA-8BB5-4279-B798-20F9C91768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983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D82D9-F537-4566-8AE0-B6D0D02CBC66}" type="datetimeFigureOut">
              <a:rPr lang="en-GB" smtClean="0"/>
              <a:t>18/10/2022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BB2FA-8BB5-4279-B798-20F9C91768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1105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D82D9-F537-4566-8AE0-B6D0D02CBC66}" type="datetimeFigureOut">
              <a:rPr lang="en-GB" smtClean="0"/>
              <a:t>18/10/2022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BB2FA-8BB5-4279-B798-20F9C91768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285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D82D9-F537-4566-8AE0-B6D0D02CBC66}" type="datetimeFigureOut">
              <a:rPr lang="en-GB" smtClean="0"/>
              <a:t>18/10/2022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BB2FA-8BB5-4279-B798-20F9C91768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470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D82D9-F537-4566-8AE0-B6D0D02CBC66}" type="datetimeFigureOut">
              <a:rPr lang="en-GB" smtClean="0"/>
              <a:t>18/10/2022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BB2FA-8BB5-4279-B798-20F9C91768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316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D82D9-F537-4566-8AE0-B6D0D02CBC66}" type="datetimeFigureOut">
              <a:rPr lang="en-GB" smtClean="0"/>
              <a:t>18/10/2022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BB2FA-8BB5-4279-B798-20F9C91768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957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D82D9-F537-4566-8AE0-B6D0D02CBC66}" type="datetimeFigureOut">
              <a:rPr lang="en-GB" smtClean="0"/>
              <a:t>18/10/2022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BB2FA-8BB5-4279-B798-20F9C91768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5774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70D586-2CE2-4F4D-91AB-19CD9F25C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7809DF-7D39-4E10-9FF0-FC0823442E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BD3A41-AF10-4CBC-97AE-A9244C4CD0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CB39B-5F4C-4A7E-9BE3-AAFD45576D16}" type="datetime2">
              <a:rPr lang="en-US" smtClean="0"/>
              <a:t>Tuesday, October 18,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517735-E1F6-4A29-9830-C3A3545011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B249E2-899E-439E-8DBD-AE906CE909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811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.png"/><Relationship Id="rId5" Type="http://schemas.openxmlformats.org/officeDocument/2006/relationships/hyperlink" Target="https://nhsproviders.org/development-offer/provider-collaboration/provider-collaboration-events/provider-collaboration-programme-peer-learning-forum-november-2022" TargetMode="External"/><Relationship Id="rId4" Type="http://schemas.openxmlformats.org/officeDocument/2006/relationships/hyperlink" Target="https://nhsproviders.org/development-offer/provider-collaboration/provider-collaboration-events/provider-collaboration-programme-peer-learning-forum-september-2022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green and white logo&#10;&#10;Description automatically generated with low confidence">
            <a:extLst>
              <a:ext uri="{FF2B5EF4-FFF2-40B4-BE49-F238E27FC236}">
                <a16:creationId xmlns:a16="http://schemas.microsoft.com/office/drawing/2014/main" id="{56671816-FBA7-4E78-B954-2444CDE1EA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91" b="6778"/>
          <a:stretch/>
        </p:blipFill>
        <p:spPr>
          <a:xfrm>
            <a:off x="0" y="-118663"/>
            <a:ext cx="12192000" cy="2651182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A04F67F-061A-4A2E-B8AC-CB7313E96269}"/>
              </a:ext>
            </a:extLst>
          </p:cNvPr>
          <p:cNvSpPr txBox="1"/>
          <p:nvPr/>
        </p:nvSpPr>
        <p:spPr>
          <a:xfrm>
            <a:off x="326571" y="2714448"/>
            <a:ext cx="11538857" cy="2241511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>
                <a:ln>
                  <a:noFill/>
                </a:ln>
                <a:solidFill>
                  <a:srgbClr val="29514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Welcome to the Provider Collaboration virtual event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>
                <a:ln>
                  <a:noFill/>
                </a:ln>
                <a:solidFill>
                  <a:srgbClr val="29514A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+mn-cs"/>
              </a:rPr>
              <a:t>Relationships with Primary Care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>
                <a:ln>
                  <a:noFill/>
                </a:ln>
                <a:solidFill>
                  <a:srgbClr val="29514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Thursday 22 September 2022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80A0AAA-2606-4467-8F96-F0D5ACB18FBE}"/>
              </a:ext>
            </a:extLst>
          </p:cNvPr>
          <p:cNvSpPr txBox="1"/>
          <p:nvPr/>
        </p:nvSpPr>
        <p:spPr>
          <a:xfrm>
            <a:off x="382745" y="5553969"/>
            <a:ext cx="114265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This virtual event will be recorded and published to our website.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0D2BB4C-167A-4DFE-82EB-F9DA153628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7938" y="5784802"/>
            <a:ext cx="245745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02767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36327-F290-4DD9-99D2-30C1DBB82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>
                <a:solidFill>
                  <a:schemeClr val="accent1"/>
                </a:solidFill>
              </a:rPr>
              <a:t>2.1 Supporting the Development of the GMICS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D16581-DCB1-47EE-BD4C-2E0F74B230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/>
              <a:t>History of significant provider consolidation in GM.</a:t>
            </a:r>
          </a:p>
          <a:p>
            <a:pPr marL="0" indent="0">
              <a:buNone/>
            </a:pPr>
            <a:endParaRPr lang="en-US"/>
          </a:p>
          <a:p>
            <a:pPr>
              <a:buFont typeface="Wingdings" panose="05000000000000000000" pitchFamily="2" charset="2"/>
              <a:buChar char="§"/>
            </a:pPr>
            <a:r>
              <a:rPr lang="en-US"/>
              <a:t>CCGs unconsolidated before July 2022.</a:t>
            </a:r>
          </a:p>
          <a:p>
            <a:pPr marL="0" indent="0">
              <a:buNone/>
            </a:pPr>
            <a:endParaRPr lang="en-US"/>
          </a:p>
          <a:p>
            <a:pPr>
              <a:buFont typeface="Wingdings" panose="05000000000000000000" pitchFamily="2" charset="2"/>
              <a:buChar char="§"/>
            </a:pPr>
            <a:r>
              <a:rPr lang="en-US"/>
              <a:t>New single cell (SORT) arrangements from 1 August, supported by PFB.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351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36327-F290-4DD9-99D2-30C1DBB82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>
                <a:solidFill>
                  <a:schemeClr val="accent1"/>
                </a:solidFill>
              </a:rPr>
              <a:t>2.2 PFB’s Role in the GM 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D16581-DCB1-47EE-BD4C-2E0F74B230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2601"/>
            <a:ext cx="10515600" cy="435133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/>
              <a:t>PFB has agreed the following to support the development of the GM ICS:</a:t>
            </a:r>
            <a:endParaRPr lang="en-US"/>
          </a:p>
          <a:p>
            <a:pPr lvl="1"/>
            <a:r>
              <a:rPr lang="en-US"/>
              <a:t>We are a key part of the ICS</a:t>
            </a:r>
          </a:p>
          <a:p>
            <a:pPr lvl="1"/>
            <a:r>
              <a:rPr lang="en-US"/>
              <a:t>The GM ICS model confirms we run the delivery </a:t>
            </a:r>
            <a:r>
              <a:rPr lang="en-US" err="1"/>
              <a:t>programmes</a:t>
            </a:r>
            <a:r>
              <a:rPr lang="en-US"/>
              <a:t> for the system for:</a:t>
            </a:r>
          </a:p>
          <a:p>
            <a:pPr lvl="2">
              <a:buFontTx/>
              <a:buChar char="-"/>
            </a:pPr>
            <a:r>
              <a:rPr lang="en-US" sz="2400"/>
              <a:t>Elective Care		- Mental Health</a:t>
            </a:r>
          </a:p>
          <a:p>
            <a:pPr lvl="2">
              <a:buFontTx/>
              <a:buChar char="-"/>
            </a:pPr>
            <a:r>
              <a:rPr lang="en-US" sz="2400"/>
              <a:t>UEC			- Clinical Support Services</a:t>
            </a:r>
          </a:p>
          <a:p>
            <a:pPr lvl="2">
              <a:buFontTx/>
              <a:buChar char="-"/>
            </a:pPr>
            <a:r>
              <a:rPr lang="en-US" sz="2400"/>
              <a:t>Cancer		- Vulnerable Services</a:t>
            </a:r>
          </a:p>
          <a:p>
            <a:pPr marL="457200" lvl="1" indent="0">
              <a:buNone/>
            </a:pPr>
            <a:endParaRPr lang="en-US"/>
          </a:p>
          <a:p>
            <a:pPr lvl="1"/>
            <a:r>
              <a:rPr lang="en-US"/>
              <a:t>We have an agreed codified methodology for delivery.</a:t>
            </a:r>
          </a:p>
          <a:p>
            <a:pPr lvl="1"/>
            <a:r>
              <a:rPr lang="en-US"/>
              <a:t>We are clear on the areas where we do not lead but we have a contribution to make (for example, the determinants of population health).</a:t>
            </a:r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723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30965-2BB4-F348-C030-25E5DDBF6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solidFill>
                  <a:schemeClr val="accent1"/>
                </a:solidFill>
              </a:rPr>
              <a:t>2.3 Relationships with Primary 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BFA01-2852-AAE4-F347-6CFB39070D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/>
              <a:t>Joint chairing arrangements with Primary Care colleagues around a number of key workstreams such as elective recovery.</a:t>
            </a:r>
          </a:p>
          <a:p>
            <a:pPr marL="0" indent="0">
              <a:buNone/>
            </a:pPr>
            <a:endParaRPr lang="en-GB"/>
          </a:p>
          <a:p>
            <a:pPr>
              <a:buFont typeface="Wingdings" panose="05000000000000000000" pitchFamily="2" charset="2"/>
              <a:buChar char="§"/>
            </a:pPr>
            <a:r>
              <a:rPr lang="en-GB"/>
              <a:t>New single joint delivery cell between Provider FTs, Primary Care and Local Authorities.  Early days though!</a:t>
            </a:r>
          </a:p>
          <a:p>
            <a:pPr>
              <a:buFont typeface="Wingdings" panose="05000000000000000000" pitchFamily="2" charset="2"/>
              <a:buChar char="§"/>
            </a:pPr>
            <a:endParaRPr lang="en-GB"/>
          </a:p>
          <a:p>
            <a:pPr>
              <a:buFont typeface="Wingdings" panose="05000000000000000000" pitchFamily="2" charset="2"/>
              <a:buChar char="§"/>
            </a:pPr>
            <a:r>
              <a:rPr lang="en-GB"/>
              <a:t>Joint Medical Director model for the ICB:</a:t>
            </a:r>
          </a:p>
          <a:p>
            <a:pPr lvl="1"/>
            <a:r>
              <a:rPr lang="en-GB"/>
              <a:t>Primary Care</a:t>
            </a:r>
          </a:p>
          <a:p>
            <a:pPr lvl="1"/>
            <a:r>
              <a:rPr lang="en-GB"/>
              <a:t>Mental Health</a:t>
            </a:r>
          </a:p>
          <a:p>
            <a:pPr lvl="1"/>
            <a:r>
              <a:rPr lang="en-GB"/>
              <a:t>Acute Sector</a:t>
            </a:r>
          </a:p>
        </p:txBody>
      </p:sp>
    </p:spTree>
    <p:extLst>
      <p:ext uri="{BB962C8B-B14F-4D97-AF65-F5344CB8AC3E}">
        <p14:creationId xmlns:p14="http://schemas.microsoft.com/office/powerpoint/2010/main" val="25365521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425776C-56CD-2387-CC5D-AE51A125D3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3676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b="1">
                <a:solidFill>
                  <a:schemeClr val="accent1"/>
                </a:solidFill>
              </a:rPr>
              <a:t>Any Questions</a:t>
            </a:r>
            <a:br>
              <a:rPr lang="en-GB" b="1">
                <a:solidFill>
                  <a:schemeClr val="accent1"/>
                </a:solidFill>
              </a:rPr>
            </a:br>
            <a:br>
              <a:rPr lang="en-GB" b="1">
                <a:solidFill>
                  <a:schemeClr val="accent1"/>
                </a:solidFill>
              </a:rPr>
            </a:br>
            <a:r>
              <a:rPr lang="en-GB" sz="8000" b="1">
                <a:solidFill>
                  <a:schemeClr val="accent1"/>
                </a:solidFill>
                <a:latin typeface="Arial Rounded MT Bold" panose="020F0704030504030204" pitchFamily="34" charset="0"/>
                <a:cs typeface="Adobe Devanagari" panose="02040503050201020203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4326730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EBABAC8C-269F-5B38-962B-E8D1AB318D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6974" y="3066827"/>
            <a:ext cx="2309310" cy="2309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Content Placeholder 4" descr="A green and white logo&#10;&#10;Description automatically generated with low confidence">
            <a:extLst>
              <a:ext uri="{FF2B5EF4-FFF2-40B4-BE49-F238E27FC236}">
                <a16:creationId xmlns:a16="http://schemas.microsoft.com/office/drawing/2014/main" id="{56671816-FBA7-4E78-B954-2444CDE1EA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91" b="6778"/>
          <a:stretch/>
        </p:blipFill>
        <p:spPr>
          <a:xfrm>
            <a:off x="0" y="1"/>
            <a:ext cx="12192000" cy="2651182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A04F67F-061A-4A2E-B8AC-CB7313E96269}"/>
              </a:ext>
            </a:extLst>
          </p:cNvPr>
          <p:cNvSpPr txBox="1"/>
          <p:nvPr/>
        </p:nvSpPr>
        <p:spPr>
          <a:xfrm>
            <a:off x="326569" y="2728104"/>
            <a:ext cx="115388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>
                <a:ln>
                  <a:noFill/>
                </a:ln>
                <a:solidFill>
                  <a:srgbClr val="29514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Thank you for attending the webinar today</a:t>
            </a:r>
            <a:r>
              <a:rPr kumimoji="0" lang="en-GB" sz="2800" b="0" i="0" u="none" strike="noStrike" kern="1200" cap="none" spc="0" normalizeH="0" baseline="0" noProof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1BC9C3D-5440-4401-B748-8C7E995F1518}"/>
              </a:ext>
            </a:extLst>
          </p:cNvPr>
          <p:cNvSpPr txBox="1"/>
          <p:nvPr/>
        </p:nvSpPr>
        <p:spPr>
          <a:xfrm>
            <a:off x="326570" y="3356641"/>
            <a:ext cx="1153885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240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Please complete our quick event evaluation by scanning this </a:t>
            </a:r>
            <a:br>
              <a:rPr kumimoji="0" lang="en-GB" sz="240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GB" sz="240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QR code with your phone: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>
                <a:ln>
                  <a:noFill/>
                </a:ln>
                <a:solidFill>
                  <a:srgbClr val="29514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Book now</a:t>
            </a:r>
          </a:p>
          <a:p>
            <a:pPr defTabSz="914400"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These upcoming events are now open for bookings on our website:</a:t>
            </a:r>
            <a:b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GB" sz="2400" b="1" i="0" u="none" strike="noStrike" kern="1200" cap="none" spc="0" normalizeH="0" baseline="0" noProof="0">
                <a:ln>
                  <a:noFill/>
                </a:ln>
                <a:solidFill>
                  <a:srgbClr val="29514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Peer learning forum | Wednesday 28 September, 1.30pm-3.00pm </a:t>
            </a:r>
            <a:br>
              <a:rPr lang="en-GB" sz="2400">
                <a:solidFill>
                  <a:srgbClr val="29514A"/>
                </a:solidFill>
                <a:latin typeface="Calibri" panose="020F0502020204030204"/>
              </a:rPr>
            </a:br>
            <a:r>
              <a:rPr lang="en-GB" sz="2400" b="1">
                <a:solidFill>
                  <a:srgbClr val="29514A"/>
                </a:solidFill>
                <a:latin typeface="Calibri" panose="020F0502020204030204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Peer learning forum | </a:t>
            </a:r>
            <a:r>
              <a:rPr lang="en-GB" sz="2400" b="1">
                <a:solidFill>
                  <a:srgbClr val="29514A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Wednesday 9 November, 1.30pm-3.00pm</a:t>
            </a:r>
            <a:endParaRPr kumimoji="0" lang="en-GB" sz="2400" b="1" i="0" u="none" strike="noStrike" kern="1200" cap="none" spc="0" normalizeH="0" baseline="0" noProof="0">
              <a:ln>
                <a:noFill/>
              </a:ln>
              <a:solidFill>
                <a:srgbClr val="29514A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0D2BB4C-167A-4DFE-82EB-F9DA153628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8461" y="5791782"/>
            <a:ext cx="245745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5200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F8E1A-18BF-40BE-B1F9-DE7F73C34F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8625" y="2684188"/>
            <a:ext cx="11525250" cy="1793875"/>
          </a:xfrm>
        </p:spPr>
        <p:txBody>
          <a:bodyPr>
            <a:normAutofit fontScale="90000"/>
          </a:bodyPr>
          <a:lstStyle/>
          <a:p>
            <a:pPr algn="l"/>
            <a:br>
              <a:rPr lang="en-GB" sz="4400" b="1">
                <a:solidFill>
                  <a:schemeClr val="accent1"/>
                </a:solidFill>
              </a:rPr>
            </a:br>
            <a:br>
              <a:rPr lang="en-GB" sz="4400" b="1">
                <a:solidFill>
                  <a:schemeClr val="accent1"/>
                </a:solidFill>
              </a:rPr>
            </a:br>
            <a:br>
              <a:rPr lang="en-GB" sz="4400" b="1">
                <a:solidFill>
                  <a:schemeClr val="accent1"/>
                </a:solidFill>
              </a:rPr>
            </a:br>
            <a:br>
              <a:rPr lang="en-GB" sz="4400" b="1">
                <a:solidFill>
                  <a:schemeClr val="accent1"/>
                </a:solidFill>
              </a:rPr>
            </a:br>
            <a:br>
              <a:rPr lang="en-GB" sz="4400" b="1">
                <a:solidFill>
                  <a:schemeClr val="accent1"/>
                </a:solidFill>
              </a:rPr>
            </a:br>
            <a:r>
              <a:rPr lang="en-GB" sz="4400" b="1">
                <a:solidFill>
                  <a:schemeClr val="accent1"/>
                </a:solidFill>
              </a:rPr>
              <a:t>NHS Provider Collaboration: Relationships with Primary Care</a:t>
            </a:r>
            <a:br>
              <a:rPr lang="en-GB" sz="4400" b="1">
                <a:solidFill>
                  <a:schemeClr val="accent1"/>
                </a:solidFill>
              </a:rPr>
            </a:br>
            <a:br>
              <a:rPr lang="en-GB" sz="4400" b="1">
                <a:solidFill>
                  <a:schemeClr val="accent1"/>
                </a:solidFill>
              </a:rPr>
            </a:br>
            <a:r>
              <a:rPr lang="en-GB" sz="4400" b="1">
                <a:solidFill>
                  <a:schemeClr val="accent1"/>
                </a:solidFill>
              </a:rPr>
              <a:t>Case Study 1: </a:t>
            </a:r>
            <a:br>
              <a:rPr lang="en-GB" sz="4400" b="1">
                <a:solidFill>
                  <a:schemeClr val="accent1"/>
                </a:solidFill>
              </a:rPr>
            </a:br>
            <a:r>
              <a:rPr lang="en-GB" sz="4400" b="1">
                <a:solidFill>
                  <a:schemeClr val="accent1"/>
                </a:solidFill>
              </a:rPr>
              <a:t>Greater Manchester Provider Federation Board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6E79D0-BD9A-4758-BF57-380E24E25F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8625" y="4478063"/>
            <a:ext cx="11210000" cy="1655762"/>
          </a:xfrm>
        </p:spPr>
        <p:txBody>
          <a:bodyPr>
            <a:normAutofit/>
          </a:bodyPr>
          <a:lstStyle/>
          <a:p>
            <a:pPr algn="l"/>
            <a:endParaRPr lang="en-GB"/>
          </a:p>
          <a:p>
            <a:pPr algn="l"/>
            <a:r>
              <a:rPr lang="en-GB"/>
              <a:t>Silas Nicholls</a:t>
            </a:r>
          </a:p>
          <a:p>
            <a:pPr algn="l"/>
            <a:r>
              <a:rPr lang="en-GB"/>
              <a:t>22 September 2022 </a:t>
            </a:r>
          </a:p>
          <a:p>
            <a:pPr algn="l"/>
            <a:endParaRPr lang="en-GB"/>
          </a:p>
        </p:txBody>
      </p:sp>
      <p:pic>
        <p:nvPicPr>
          <p:cNvPr id="5" name="Picture 3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D56225AC-6ADA-4CE4-925E-365895C51B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816" y="0"/>
            <a:ext cx="3196184" cy="1717956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601640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E3D9D-2809-4B30-9083-AD07AE496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768" y="411480"/>
            <a:ext cx="11201400" cy="1106424"/>
          </a:xfrm>
        </p:spPr>
        <p:txBody>
          <a:bodyPr>
            <a:noAutofit/>
          </a:bodyPr>
          <a:lstStyle/>
          <a:p>
            <a:r>
              <a:rPr lang="en-GB" b="1">
                <a:solidFill>
                  <a:schemeClr val="accent1"/>
                </a:solidFill>
              </a:rPr>
              <a:t>1.1 Context - Greater Manchester Health &amp; Care system</a:t>
            </a:r>
          </a:p>
        </p:txBody>
      </p:sp>
      <p:sp>
        <p:nvSpPr>
          <p:cNvPr id="15" name="Content Placeholder 8">
            <a:extLst>
              <a:ext uri="{FF2B5EF4-FFF2-40B4-BE49-F238E27FC236}">
                <a16:creationId xmlns:a16="http://schemas.microsoft.com/office/drawing/2014/main" id="{27B2E3D0-DEE7-4649-9A6E-6BE9AEA67D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39050" y="1038225"/>
            <a:ext cx="4467225" cy="5819775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en-US" sz="2000"/>
          </a:p>
          <a:p>
            <a:pPr marL="0" indent="0">
              <a:buNone/>
            </a:pPr>
            <a:r>
              <a:rPr lang="en-US" sz="2000" b="1"/>
              <a:t>Greater Manchester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/>
              <a:t>2.8 million population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/>
              <a:t>10 Local Authorities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/>
              <a:t>City Region Mayor </a:t>
            </a:r>
          </a:p>
          <a:p>
            <a:pPr marL="0" indent="0">
              <a:buNone/>
            </a:pPr>
            <a:endParaRPr lang="en-US" sz="2000"/>
          </a:p>
          <a:p>
            <a:pPr marL="0" indent="0">
              <a:buNone/>
            </a:pPr>
            <a:r>
              <a:rPr lang="en-US" sz="2000" b="1"/>
              <a:t>Greater Manchester Health and Care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/>
              <a:t>10 Place Based Leads (8 LA CEOs, 1 Trust CEO, 1 ICB Direct Employee)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/>
              <a:t>One NHS Provider Collaborative: PFB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/>
              <a:t>Consolidation of provider organisations over the last few years (PAHT, GMMH, Stockport/</a:t>
            </a:r>
            <a:r>
              <a:rPr lang="en-US" sz="2000" err="1"/>
              <a:t>Tameside</a:t>
            </a:r>
            <a:r>
              <a:rPr lang="en-US" sz="2000"/>
              <a:t>, Pennine Care community services)</a:t>
            </a:r>
          </a:p>
          <a:p>
            <a:pPr marL="0" indent="0">
              <a:buNone/>
            </a:pPr>
            <a:endParaRPr lang="en-US" sz="1800"/>
          </a:p>
        </p:txBody>
      </p:sp>
      <p:pic>
        <p:nvPicPr>
          <p:cNvPr id="5" name="Content Placeholder 4" descr="A close up of a map&#10;&#10;Description automatically generated">
            <a:extLst>
              <a:ext uri="{FF2B5EF4-FFF2-40B4-BE49-F238E27FC236}">
                <a16:creationId xmlns:a16="http://schemas.microsoft.com/office/drawing/2014/main" id="{E1BAC871-FFFB-497F-A27C-3A0B658EBE7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4" r="636"/>
          <a:stretch/>
        </p:blipFill>
        <p:spPr>
          <a:xfrm>
            <a:off x="429768" y="1721922"/>
            <a:ext cx="6704891" cy="4520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335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9254A-2FD1-4ACB-9B06-681DB2A81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>
                <a:solidFill>
                  <a:schemeClr val="accent1"/>
                </a:solidFill>
              </a:rPr>
              <a:t>1.2 Provider Federation Board (PFB)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EDC553-B67B-47FC-8D8A-E15571CDDE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en-GB"/>
              <a:t>PFB was established to:</a:t>
            </a:r>
            <a:endParaRPr lang="en-GB" sz="1000"/>
          </a:p>
          <a:p>
            <a:pPr lvl="1" algn="just">
              <a:spcAft>
                <a:spcPts val="1200"/>
              </a:spcAft>
              <a:defRPr/>
            </a:pPr>
            <a:r>
              <a:rPr lang="en-GB"/>
              <a:t>Build on previous strong collaboration (Acute Trusts Group) and enable providers to have a (single) voice in the Greater Manchester Health and Social Care Partnership;</a:t>
            </a:r>
          </a:p>
          <a:p>
            <a:pPr lvl="1" algn="just">
              <a:spcAft>
                <a:spcPts val="1200"/>
              </a:spcAft>
              <a:defRPr/>
            </a:pPr>
            <a:r>
              <a:rPr lang="en-GB"/>
              <a:t>Enable collective decision-making across provider trusts; </a:t>
            </a:r>
            <a:endParaRPr lang="en-GB" sz="1600"/>
          </a:p>
          <a:p>
            <a:pPr lvl="1" algn="just">
              <a:spcAft>
                <a:spcPts val="1200"/>
              </a:spcAft>
              <a:defRPr/>
            </a:pPr>
            <a:r>
              <a:rPr lang="en-GB"/>
              <a:t>Provide a strategic approach to transformation; </a:t>
            </a:r>
          </a:p>
          <a:p>
            <a:pPr lvl="1" algn="just">
              <a:spcAft>
                <a:spcPts val="1200"/>
              </a:spcAft>
              <a:defRPr/>
            </a:pPr>
            <a:r>
              <a:rPr lang="en-GB"/>
              <a:t>Address provider quality and efficiency;</a:t>
            </a:r>
          </a:p>
          <a:p>
            <a:pPr lvl="1" algn="just">
              <a:spcAft>
                <a:spcPts val="1200"/>
              </a:spcAft>
              <a:defRPr/>
            </a:pPr>
            <a:r>
              <a:rPr lang="en-GB"/>
              <a:t>Enable providers to fulfil their co-production role with partners;</a:t>
            </a:r>
          </a:p>
          <a:p>
            <a:pPr lvl="1" algn="just">
              <a:spcAft>
                <a:spcPts val="1200"/>
              </a:spcAft>
              <a:defRPr/>
            </a:pPr>
            <a:r>
              <a:rPr lang="en-GB"/>
              <a:t>Provide a clear mandate to provider representatives in GM wide structures.</a:t>
            </a:r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en-GB"/>
              <a:t>A model of provider collaboration which gave a strong platform for our COVID-19 response and now our recovery.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739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556C7-E061-4C6E-92D8-83283AD38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>
                <a:solidFill>
                  <a:schemeClr val="accent1"/>
                </a:solidFill>
              </a:rPr>
              <a:t>1.3 PFB membership: all 11 GM &amp; EC Trusts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5C767D3D-209D-4AB2-90FB-69C03DCB4DB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50749152"/>
              </p:ext>
            </p:extLst>
          </p:nvPr>
        </p:nvGraphicFramePr>
        <p:xfrm>
          <a:off x="838200" y="1357841"/>
          <a:ext cx="10398125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7542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36327-F290-4DD9-99D2-30C1DBB82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>
                <a:solidFill>
                  <a:schemeClr val="accent1"/>
                </a:solidFill>
              </a:rPr>
              <a:t>1.4 PFB CEOs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D16581-DCB1-47EE-BD4C-2E0F74B230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2601"/>
            <a:ext cx="105156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/>
              <a:t>PFB CEOs meet twice a month (second and fourth Friday mornings).</a:t>
            </a:r>
          </a:p>
          <a:p>
            <a:pPr marL="0" indent="0">
              <a:buNone/>
            </a:pPr>
            <a:endParaRPr lang="en-GB"/>
          </a:p>
          <a:p>
            <a:pPr>
              <a:buFont typeface="Wingdings" panose="05000000000000000000" pitchFamily="2" charset="2"/>
              <a:buChar char="§"/>
            </a:pPr>
            <a:r>
              <a:rPr lang="en-GB"/>
              <a:t>Each CEO has a leadership portfolio on behalf of PFB.</a:t>
            </a:r>
          </a:p>
          <a:p>
            <a:pPr marL="0" indent="0">
              <a:buNone/>
            </a:pPr>
            <a:endParaRPr lang="en-GB"/>
          </a:p>
          <a:p>
            <a:pPr>
              <a:buFont typeface="Wingdings" panose="05000000000000000000" pitchFamily="2" charset="2"/>
              <a:buChar char="§"/>
            </a:pPr>
            <a:r>
              <a:rPr lang="en-US"/>
              <a:t>Focused on delivery and action, rather than over-engineering the governance.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/>
          </a:p>
          <a:p>
            <a:pPr>
              <a:buFont typeface="Wingdings" panose="05000000000000000000" pitchFamily="2" charset="2"/>
              <a:buChar char="§"/>
            </a:pPr>
            <a:r>
              <a:rPr lang="en-US"/>
              <a:t>Regular briefings to GM Provider Chairs</a:t>
            </a:r>
          </a:p>
          <a:p>
            <a:pPr marL="457200" lvl="1" indent="0">
              <a:buNone/>
            </a:pP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71233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36327-F290-4DD9-99D2-30C1DBB82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>
                <a:solidFill>
                  <a:schemeClr val="accent1"/>
                </a:solidFill>
              </a:rPr>
              <a:t>1.5 PFB’s Supporting Structures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D16581-DCB1-47EE-BD4C-2E0F74B230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2601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/>
              <a:t>As well as the CEOs meeting PFB is supported by:</a:t>
            </a:r>
            <a:endParaRPr lang="en-US"/>
          </a:p>
          <a:p>
            <a:pPr lvl="1"/>
            <a:r>
              <a:rPr lang="en-US"/>
              <a:t>PFB COOs		PFB DOFs</a:t>
            </a:r>
          </a:p>
          <a:p>
            <a:pPr lvl="1"/>
            <a:r>
              <a:rPr lang="en-US"/>
              <a:t>PFB EMDs	PFB CIOs</a:t>
            </a:r>
          </a:p>
          <a:p>
            <a:pPr lvl="1"/>
            <a:r>
              <a:rPr lang="en-US"/>
              <a:t>PFB DONs		PFB DOSs</a:t>
            </a:r>
          </a:p>
          <a:p>
            <a:pPr lvl="1"/>
            <a:r>
              <a:rPr lang="en-US"/>
              <a:t>PFB HRDs		PFB CDOs</a:t>
            </a:r>
          </a:p>
          <a:p>
            <a:pPr lvl="1"/>
            <a:r>
              <a:rPr lang="en-US"/>
              <a:t>Throughout the last 2 ½ years PFB have run the GM Gold Command Cell meeting at least three and up to seven days a week.</a:t>
            </a:r>
          </a:p>
          <a:p>
            <a:pPr lvl="1"/>
            <a:r>
              <a:rPr lang="en-US"/>
              <a:t>Working with the ICB, post 1 July, to agree the resources to support these </a:t>
            </a:r>
            <a:r>
              <a:rPr lang="en-US" err="1"/>
              <a:t>programmes</a:t>
            </a:r>
            <a:r>
              <a:rPr lang="en-US"/>
              <a:t> and structures.</a:t>
            </a:r>
          </a:p>
          <a:p>
            <a:pPr lvl="1"/>
            <a:endParaRPr lang="en-US"/>
          </a:p>
          <a:p>
            <a:pPr>
              <a:buFont typeface="Wingdings" panose="05000000000000000000" pitchFamily="2" charset="2"/>
              <a:buChar char="§"/>
            </a:pPr>
            <a:r>
              <a:rPr lang="en-US"/>
              <a:t>The Core Secretariat is funded via a membership model, with annual contributions from GM trusts </a:t>
            </a:r>
          </a:p>
        </p:txBody>
      </p:sp>
    </p:spTree>
    <p:extLst>
      <p:ext uri="{BB962C8B-B14F-4D97-AF65-F5344CB8AC3E}">
        <p14:creationId xmlns:p14="http://schemas.microsoft.com/office/powerpoint/2010/main" val="4041820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36327-F290-4DD9-99D2-30C1DBB82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>
                <a:solidFill>
                  <a:schemeClr val="accent1"/>
                </a:solidFill>
              </a:rPr>
              <a:t>1.6 GM Recovery Strategy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D16581-DCB1-47EE-BD4C-2E0F74B230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896600" cy="4556125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9600"/>
              <a:t>PFB have led the development of the GM Health and Care Recovery Strategy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9600"/>
              <a:t>The scale of the challenge requires us all to work together, and we will be judged together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9600"/>
              <a:t>Recovery is long term, so our approach looks beyond immediate operational planning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9600"/>
              <a:t>A series of </a:t>
            </a:r>
            <a:r>
              <a:rPr lang="en-US" sz="9600" err="1"/>
              <a:t>programme</a:t>
            </a:r>
            <a:r>
              <a:rPr lang="en-US" sz="9600"/>
              <a:t> boards and sub-groups exist across GM already – we are working together to develop this recovery strategy, which will then inform a shared system workplan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9600"/>
              <a:t>Eight system level work </a:t>
            </a:r>
            <a:r>
              <a:rPr lang="en-US" sz="9600" err="1"/>
              <a:t>programmes</a:t>
            </a:r>
            <a:r>
              <a:rPr lang="en-US" sz="9600"/>
              <a:t> in the Strategy, six which PFB will be leading on for the system, plus Children &amp; Young People and Community Services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9600"/>
          </a:p>
          <a:p>
            <a:pPr>
              <a:buFont typeface="Wingdings" panose="05000000000000000000" pitchFamily="2" charset="2"/>
              <a:buChar char="§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818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36327-F290-4DD9-99D2-30C1DBB82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>
                <a:solidFill>
                  <a:schemeClr val="accent1"/>
                </a:solidFill>
              </a:rPr>
              <a:t>1.7 Provider Led Innovation and Leadership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D16581-DCB1-47EE-BD4C-2E0F74B230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896600" cy="4556125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800"/>
              <a:t>Through the PFB structures there are many examples of innovation and leadership:</a:t>
            </a:r>
          </a:p>
          <a:p>
            <a:endParaRPr lang="en-US" sz="3800"/>
          </a:p>
          <a:p>
            <a:pPr lvl="1"/>
            <a:r>
              <a:rPr lang="en-US" sz="3400"/>
              <a:t>The response to the Omicron wave, with additional capacity sourced across the GM system via Trusts</a:t>
            </a:r>
          </a:p>
          <a:p>
            <a:pPr lvl="1"/>
            <a:r>
              <a:rPr lang="en-US" sz="3400"/>
              <a:t>Digital innovation through the Digital Transformation Group and Health Innovation Manchester (</a:t>
            </a:r>
            <a:r>
              <a:rPr lang="en-US" sz="3400" err="1"/>
              <a:t>HInM</a:t>
            </a:r>
            <a:r>
              <a:rPr lang="en-US" sz="3400"/>
              <a:t>)</a:t>
            </a:r>
          </a:p>
          <a:p>
            <a:pPr lvl="1"/>
            <a:r>
              <a:rPr lang="en-US" sz="3400"/>
              <a:t>Practical pathway-based working, taking days of the pathway through focused action.</a:t>
            </a:r>
          </a:p>
          <a:p>
            <a:pPr lvl="1"/>
            <a:r>
              <a:rPr lang="en-US" sz="3400"/>
              <a:t>Regularly transferring patients across the system to match demand and capacity in critical, urgent and elective care.</a:t>
            </a:r>
          </a:p>
          <a:p>
            <a:pPr>
              <a:buFontTx/>
              <a:buChar char="-"/>
            </a:pPr>
            <a:endParaRPr lang="en-US" sz="9600"/>
          </a:p>
          <a:p>
            <a:pPr>
              <a:buFont typeface="Wingdings" panose="05000000000000000000" pitchFamily="2" charset="2"/>
              <a:buChar char="§"/>
            </a:pPr>
            <a:endParaRPr lang="en-US" sz="9600"/>
          </a:p>
          <a:p>
            <a:pPr>
              <a:buFont typeface="Wingdings" panose="05000000000000000000" pitchFamily="2" charset="2"/>
              <a:buChar char="§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040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361F09B21A804F824D0804817B9451" ma:contentTypeVersion="16" ma:contentTypeDescription="Create a new document." ma:contentTypeScope="" ma:versionID="849e9642288f645911ab88569331696b">
  <xsd:schema xmlns:xsd="http://www.w3.org/2001/XMLSchema" xmlns:xs="http://www.w3.org/2001/XMLSchema" xmlns:p="http://schemas.microsoft.com/office/2006/metadata/properties" xmlns:ns2="47dd78af-cfc5-4e7a-8799-591ad7ced2cf" xmlns:ns3="91879da0-9969-4788-bbb1-7f1899c198fe" targetNamespace="http://schemas.microsoft.com/office/2006/metadata/properties" ma:root="true" ma:fieldsID="eddd31e92899fff87e4962bf49a94a7a" ns2:_="" ns3:_="">
    <xsd:import namespace="47dd78af-cfc5-4e7a-8799-591ad7ced2cf"/>
    <xsd:import namespace="91879da0-9969-4788-bbb1-7f1899c198f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dd78af-cfc5-4e7a-8799-591ad7ced2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beb73b0-c5d4-4c05-b12e-b4108c0f0e2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879da0-9969-4788-bbb1-7f1899c198f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2e16324-b103-49ce-bb9c-8eb177c64a7c}" ma:internalName="TaxCatchAll" ma:showField="CatchAllData" ma:web="91879da0-9969-4788-bbb1-7f1899c198f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1879da0-9969-4788-bbb1-7f1899c198fe" xsi:nil="true"/>
    <lcf76f155ced4ddcb4097134ff3c332f xmlns="47dd78af-cfc5-4e7a-8799-591ad7ced2c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C596D3A-949A-46E9-9292-27304D28B202}">
  <ds:schemaRefs>
    <ds:schemaRef ds:uri="47dd78af-cfc5-4e7a-8799-591ad7ced2cf"/>
    <ds:schemaRef ds:uri="91879da0-9969-4788-bbb1-7f1899c198f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DE61A12D-B336-4590-91E9-7987641BF8A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F4EA3E5-05E4-44F2-8604-7D7D2EB959CD}">
  <ds:schemaRefs>
    <ds:schemaRef ds:uri="47dd78af-cfc5-4e7a-8799-591ad7ced2cf"/>
    <ds:schemaRef ds:uri="7ab0eabb-4456-4329-9f46-9db9de3c466e"/>
    <ds:schemaRef ds:uri="91879da0-9969-4788-bbb1-7f1899c198fe"/>
    <ds:schemaRef ds:uri="e02a367c-0092-409e-a0ff-5914dc7367d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Widescreen</PresentationFormat>
  <Slides>14</Slides>
  <Notes>1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1_Office Theme</vt:lpstr>
      <vt:lpstr>PowerPoint Presentation</vt:lpstr>
      <vt:lpstr>     NHS Provider Collaboration: Relationships with Primary Care  Case Study 1:  Greater Manchester Provider Federation Board</vt:lpstr>
      <vt:lpstr>1.1 Context - Greater Manchester Health &amp; Care system</vt:lpstr>
      <vt:lpstr>1.2 Provider Federation Board (PFB)</vt:lpstr>
      <vt:lpstr>1.3 PFB membership: all 11 GM &amp; EC Trusts</vt:lpstr>
      <vt:lpstr>1.4 PFB CEOs Meeting</vt:lpstr>
      <vt:lpstr>1.5 PFB’s Supporting Structures</vt:lpstr>
      <vt:lpstr>1.6 GM Recovery Strategy</vt:lpstr>
      <vt:lpstr>1.7 Provider Led Innovation and Leadership</vt:lpstr>
      <vt:lpstr>2.1 Supporting the Development of the GMICS</vt:lpstr>
      <vt:lpstr>2.2 PFB’s Role in the GM ICS</vt:lpstr>
      <vt:lpstr>2.3 Relationships with Primary Care</vt:lpstr>
      <vt:lpstr>Any Questions  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Elective Recovery GM PFB meeting with Jim Mackey &amp; Paul Doyle</dc:title>
  <dc:creator>Grainger Riona (R0A) Manchester University NHS FT</dc:creator>
  <cp:revision>2</cp:revision>
  <cp:lastPrinted>2022-09-14T10:12:33Z</cp:lastPrinted>
  <dcterms:created xsi:type="dcterms:W3CDTF">2022-03-10T17:30:53Z</dcterms:created>
  <dcterms:modified xsi:type="dcterms:W3CDTF">2022-10-18T14:46:45Z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0x01010036361F09B21A804F824D0804817B9451</vt:lpwstr>
  </property>
  <property fmtid="{D5CDD505-2E9C-101B-9397-08002B2CF9AE}" pid="3" name="MediaServiceImageTags">
    <vt:lpwstr/>
  </property>
</Properties>
</file>