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84" r:id="rId5"/>
    <p:sldMasterId id="2147483686" r:id="rId6"/>
    <p:sldMasterId id="2147483689" r:id="rId7"/>
  </p:sldMasterIdLst>
  <p:notesMasterIdLst>
    <p:notesMasterId r:id="rId46"/>
  </p:notesMasterIdLst>
  <p:handoutMasterIdLst>
    <p:handoutMasterId r:id="rId47"/>
  </p:handoutMasterIdLst>
  <p:sldIdLst>
    <p:sldId id="289" r:id="rId8"/>
    <p:sldId id="273" r:id="rId9"/>
    <p:sldId id="290" r:id="rId10"/>
    <p:sldId id="291" r:id="rId11"/>
    <p:sldId id="292" r:id="rId12"/>
    <p:sldId id="258" r:id="rId13"/>
    <p:sldId id="261" r:id="rId14"/>
    <p:sldId id="262" r:id="rId15"/>
    <p:sldId id="492" r:id="rId16"/>
    <p:sldId id="293" r:id="rId17"/>
    <p:sldId id="485" r:id="rId18"/>
    <p:sldId id="486" r:id="rId19"/>
    <p:sldId id="487" r:id="rId20"/>
    <p:sldId id="488" r:id="rId21"/>
    <p:sldId id="489" r:id="rId22"/>
    <p:sldId id="490" r:id="rId23"/>
    <p:sldId id="491" r:id="rId24"/>
    <p:sldId id="296" r:id="rId25"/>
    <p:sldId id="256" r:id="rId26"/>
    <p:sldId id="257" r:id="rId27"/>
    <p:sldId id="482" r:id="rId28"/>
    <p:sldId id="274" r:id="rId29"/>
    <p:sldId id="259" r:id="rId30"/>
    <p:sldId id="483" r:id="rId31"/>
    <p:sldId id="264" r:id="rId32"/>
    <p:sldId id="265" r:id="rId33"/>
    <p:sldId id="266" r:id="rId34"/>
    <p:sldId id="267" r:id="rId35"/>
    <p:sldId id="268" r:id="rId36"/>
    <p:sldId id="269" r:id="rId37"/>
    <p:sldId id="270" r:id="rId38"/>
    <p:sldId id="272" r:id="rId39"/>
    <p:sldId id="271" r:id="rId40"/>
    <p:sldId id="484" r:id="rId41"/>
    <p:sldId id="480" r:id="rId42"/>
    <p:sldId id="481" r:id="rId43"/>
    <p:sldId id="479" r:id="rId44"/>
    <p:sldId id="319" r:id="rId4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0E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275B48-52EF-4D68-BC8C-91ADAE945D8E}" v="3" dt="2022-11-30T10:54:46.1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09A719-B53A-4A6F-B45D-CC4E3F7EF39F}"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GB"/>
        </a:p>
      </dgm:t>
    </dgm:pt>
    <dgm:pt modelId="{4F1198D8-15F9-4A41-8794-A867017D2267}">
      <dgm:prSet phldrT="[Text]"/>
      <dgm:spPr>
        <a:solidFill>
          <a:srgbClr val="92D050"/>
        </a:solidFill>
      </dgm:spPr>
      <dgm:t>
        <a:bodyPr/>
        <a:lstStyle/>
        <a:p>
          <a:r>
            <a:rPr lang="en-GB" b="1">
              <a:solidFill>
                <a:schemeClr val="bg1"/>
              </a:solidFill>
            </a:rPr>
            <a:t>Improvements</a:t>
          </a:r>
        </a:p>
      </dgm:t>
    </dgm:pt>
    <dgm:pt modelId="{A1829CFB-0367-449B-8163-54419220EF82}" type="parTrans" cxnId="{BE96491D-BF49-4984-859C-DAFE7753BCDE}">
      <dgm:prSet/>
      <dgm:spPr/>
      <dgm:t>
        <a:bodyPr/>
        <a:lstStyle/>
        <a:p>
          <a:endParaRPr lang="en-GB"/>
        </a:p>
      </dgm:t>
    </dgm:pt>
    <dgm:pt modelId="{B9A4D1C8-CA35-4661-877B-6655345B2E14}" type="sibTrans" cxnId="{BE96491D-BF49-4984-859C-DAFE7753BCDE}">
      <dgm:prSet/>
      <dgm:spPr/>
      <dgm:t>
        <a:bodyPr/>
        <a:lstStyle/>
        <a:p>
          <a:endParaRPr lang="en-GB"/>
        </a:p>
      </dgm:t>
    </dgm:pt>
    <dgm:pt modelId="{E1BC2A9A-74E7-40FB-BC7C-1BD029FC0BAF}">
      <dgm:prSet phldrT="[Text]" custT="1"/>
      <dgm:spPr/>
      <dgm:t>
        <a:bodyPr/>
        <a:lstStyle/>
        <a:p>
          <a:r>
            <a:rPr lang="en-GB" sz="1800">
              <a:solidFill>
                <a:schemeClr val="bg1"/>
              </a:solidFill>
            </a:rPr>
            <a:t>23% more substantive BAME staff in post (1972 BME Staff), an increase from 1600 in 2020.</a:t>
          </a:r>
        </a:p>
        <a:p>
          <a:r>
            <a:rPr lang="en-GB" sz="1800">
              <a:solidFill>
                <a:schemeClr val="bg1"/>
              </a:solidFill>
            </a:rPr>
            <a:t>25.7% of staff disclosed that they are BAME an increase from 14.6% in 2017 and remains above local census population of 5.23%.</a:t>
          </a:r>
        </a:p>
        <a:p>
          <a:r>
            <a:rPr lang="en-GB" sz="1800">
              <a:solidFill>
                <a:schemeClr val="bg1"/>
              </a:solidFill>
            </a:rPr>
            <a:t>The Trust’s BAME Board representation has increased from 7.70% (2020) to 18.75% (22.2% NEDs). </a:t>
          </a:r>
        </a:p>
        <a:p>
          <a:r>
            <a:rPr lang="en-GB" sz="1800">
              <a:solidFill>
                <a:schemeClr val="bg1"/>
              </a:solidFill>
            </a:rPr>
            <a:t>BAME representation across clinical and non-clinical senior roles (Band 7 and above) including medical and dental UP by 11.6%</a:t>
          </a:r>
        </a:p>
        <a:p>
          <a:r>
            <a:rPr lang="en-GB" sz="1800">
              <a:solidFill>
                <a:schemeClr val="bg1"/>
              </a:solidFill>
            </a:rPr>
            <a:t>Relative likelihood of BAME candidates being appointed after shortlisting UP by 7% since 2021</a:t>
          </a:r>
        </a:p>
        <a:p>
          <a:r>
            <a:rPr lang="en-GB" sz="1800">
              <a:solidFill>
                <a:schemeClr val="bg1"/>
              </a:solidFill>
            </a:rPr>
            <a:t>More BAME staff are accessing non-mandatory training and CPD (71.45%) which is more than their White colleagues at 63.91%</a:t>
          </a:r>
        </a:p>
        <a:p>
          <a:endParaRPr lang="en-GB" sz="1800">
            <a:solidFill>
              <a:schemeClr val="bg1"/>
            </a:solidFill>
          </a:endParaRPr>
        </a:p>
        <a:p>
          <a:endParaRPr lang="en-GB" sz="1800">
            <a:solidFill>
              <a:schemeClr val="bg1"/>
            </a:solidFill>
          </a:endParaRPr>
        </a:p>
        <a:p>
          <a:endParaRPr lang="en-GB" sz="800">
            <a:solidFill>
              <a:schemeClr val="bg1"/>
            </a:solidFill>
          </a:endParaRPr>
        </a:p>
        <a:p>
          <a:endParaRPr lang="en-GB" sz="900">
            <a:solidFill>
              <a:schemeClr val="bg1"/>
            </a:solidFill>
          </a:endParaRPr>
        </a:p>
        <a:p>
          <a:endParaRPr lang="en-GB" sz="1100">
            <a:solidFill>
              <a:schemeClr val="bg1"/>
            </a:solidFill>
          </a:endParaRPr>
        </a:p>
      </dgm:t>
    </dgm:pt>
    <dgm:pt modelId="{91A7F6F4-074F-448C-AB50-74AE9DDCB3CF}" type="parTrans" cxnId="{98A85BF1-8525-4656-AAB9-E213A9E5AC2E}">
      <dgm:prSet/>
      <dgm:spPr/>
      <dgm:t>
        <a:bodyPr/>
        <a:lstStyle/>
        <a:p>
          <a:endParaRPr lang="en-GB"/>
        </a:p>
      </dgm:t>
    </dgm:pt>
    <dgm:pt modelId="{CFD33672-F374-4623-900D-30AEE7B2E13C}" type="sibTrans" cxnId="{98A85BF1-8525-4656-AAB9-E213A9E5AC2E}">
      <dgm:prSet/>
      <dgm:spPr/>
      <dgm:t>
        <a:bodyPr/>
        <a:lstStyle/>
        <a:p>
          <a:endParaRPr lang="en-GB"/>
        </a:p>
      </dgm:t>
    </dgm:pt>
    <dgm:pt modelId="{5ADF121D-CB50-4D76-BCDE-371F2C1F6A66}">
      <dgm:prSet phldrT="[Text]"/>
      <dgm:spPr>
        <a:solidFill>
          <a:srgbClr val="FFC000"/>
        </a:solidFill>
      </dgm:spPr>
      <dgm:t>
        <a:bodyPr/>
        <a:lstStyle/>
        <a:p>
          <a:r>
            <a:rPr lang="en-GB" b="1"/>
            <a:t>Areas to focus on</a:t>
          </a:r>
        </a:p>
      </dgm:t>
    </dgm:pt>
    <dgm:pt modelId="{25DAFE75-462A-46C0-8EA3-6A236AAFFD9E}" type="parTrans" cxnId="{9D853CC5-0B85-4283-BF5A-27D44BD47CDE}">
      <dgm:prSet/>
      <dgm:spPr/>
      <dgm:t>
        <a:bodyPr/>
        <a:lstStyle/>
        <a:p>
          <a:endParaRPr lang="en-GB"/>
        </a:p>
      </dgm:t>
    </dgm:pt>
    <dgm:pt modelId="{71BEE182-07A9-4DAC-A5EF-CC7C3F9799F5}" type="sibTrans" cxnId="{9D853CC5-0B85-4283-BF5A-27D44BD47CDE}">
      <dgm:prSet/>
      <dgm:spPr/>
      <dgm:t>
        <a:bodyPr/>
        <a:lstStyle/>
        <a:p>
          <a:endParaRPr lang="en-GB"/>
        </a:p>
      </dgm:t>
    </dgm:pt>
    <dgm:pt modelId="{A72D248D-280B-4586-A8FC-5D6BADC0D167}">
      <dgm:prSet phldrT="[Text]" custT="1"/>
      <dgm:spPr/>
      <dgm:t>
        <a:bodyPr/>
        <a:lstStyle/>
        <a:p>
          <a:r>
            <a:rPr lang="en-GB" sz="1800">
              <a:solidFill>
                <a:schemeClr val="bg1"/>
              </a:solidFill>
            </a:rPr>
            <a:t>12.4% of staff disclose their ethnicity as unknown</a:t>
          </a:r>
        </a:p>
        <a:p>
          <a:endParaRPr lang="en-GB" sz="1800">
            <a:solidFill>
              <a:schemeClr val="bg1"/>
            </a:solidFill>
          </a:endParaRPr>
        </a:p>
        <a:p>
          <a:r>
            <a:rPr lang="en-GB" sz="1800">
              <a:solidFill>
                <a:schemeClr val="bg1"/>
              </a:solidFill>
            </a:rPr>
            <a:t>Relative likelihood of BAME staff entering the disciplinary process has increased (0.44 in 2020 to 3.60 2021)</a:t>
          </a:r>
        </a:p>
        <a:p>
          <a:endParaRPr lang="en-GB" sz="1800">
            <a:solidFill>
              <a:schemeClr val="bg1"/>
            </a:solidFill>
          </a:endParaRPr>
        </a:p>
        <a:p>
          <a:r>
            <a:rPr lang="en-GB" sz="1800">
              <a:solidFill>
                <a:schemeClr val="bg1"/>
              </a:solidFill>
            </a:rPr>
            <a:t>Our Board currently isn’t representative of our workforce (24.5% of total workforce is BAME).</a:t>
          </a:r>
        </a:p>
        <a:p>
          <a:endParaRPr lang="en-GB" sz="1800">
            <a:solidFill>
              <a:schemeClr val="bg1"/>
            </a:solidFill>
          </a:endParaRPr>
        </a:p>
        <a:p>
          <a:r>
            <a:rPr lang="en-GB" sz="1800">
              <a:solidFill>
                <a:schemeClr val="bg1"/>
              </a:solidFill>
            </a:rPr>
            <a:t>There remains under representation of staff in BAME backgrounds at senior bands for both clinical and non-clinical roles, although there has been growth. </a:t>
          </a:r>
        </a:p>
        <a:p>
          <a:endParaRPr lang="en-GB" sz="1800">
            <a:solidFill>
              <a:schemeClr val="bg1"/>
            </a:solidFill>
          </a:endParaRPr>
        </a:p>
      </dgm:t>
    </dgm:pt>
    <dgm:pt modelId="{7C5C7DE9-6AA2-4E44-98EE-6AEEFF658244}" type="parTrans" cxnId="{3231776B-1A06-4F9E-A187-545722FA6A6D}">
      <dgm:prSet/>
      <dgm:spPr/>
      <dgm:t>
        <a:bodyPr/>
        <a:lstStyle/>
        <a:p>
          <a:endParaRPr lang="en-GB"/>
        </a:p>
      </dgm:t>
    </dgm:pt>
    <dgm:pt modelId="{A7E79417-5689-4C43-B202-A5B4F1C073F0}" type="sibTrans" cxnId="{3231776B-1A06-4F9E-A187-545722FA6A6D}">
      <dgm:prSet/>
      <dgm:spPr/>
      <dgm:t>
        <a:bodyPr/>
        <a:lstStyle/>
        <a:p>
          <a:endParaRPr lang="en-GB"/>
        </a:p>
      </dgm:t>
    </dgm:pt>
    <dgm:pt modelId="{AE83B7A1-7ADB-4712-8421-0D117002BA81}">
      <dgm:prSet phldrT="[Text]" custT="1"/>
      <dgm:spPr/>
      <dgm:t>
        <a:bodyPr/>
        <a:lstStyle/>
        <a:p>
          <a:r>
            <a:rPr lang="en-GB" sz="1800">
              <a:solidFill>
                <a:schemeClr val="bg1"/>
              </a:solidFill>
            </a:rPr>
            <a:t>BAME staff are less likely to be shortlisted and appointed to roles than white comparators</a:t>
          </a:r>
          <a:r>
            <a:rPr lang="en-GB" sz="800">
              <a:solidFill>
                <a:schemeClr val="bg1"/>
              </a:solidFill>
            </a:rPr>
            <a:t>.</a:t>
          </a:r>
        </a:p>
      </dgm:t>
    </dgm:pt>
    <dgm:pt modelId="{C247AA6B-4FA2-4632-8965-DC0092829029}" type="parTrans" cxnId="{8D43A472-29FF-4AE6-8899-6D017E831E87}">
      <dgm:prSet/>
      <dgm:spPr/>
      <dgm:t>
        <a:bodyPr/>
        <a:lstStyle/>
        <a:p>
          <a:endParaRPr lang="en-GB"/>
        </a:p>
      </dgm:t>
    </dgm:pt>
    <dgm:pt modelId="{E15E655A-8FA1-4F19-9983-38C105E89D4B}" type="sibTrans" cxnId="{8D43A472-29FF-4AE6-8899-6D017E831E87}">
      <dgm:prSet/>
      <dgm:spPr/>
      <dgm:t>
        <a:bodyPr/>
        <a:lstStyle/>
        <a:p>
          <a:endParaRPr lang="en-GB"/>
        </a:p>
      </dgm:t>
    </dgm:pt>
    <dgm:pt modelId="{16582DB3-B9C0-4648-9905-BE29B5776AF7}">
      <dgm:prSet phldrT="[Text]" custT="1"/>
      <dgm:spPr/>
      <dgm:t>
        <a:bodyPr/>
        <a:lstStyle/>
        <a:p>
          <a:endParaRPr lang="en-GB" sz="900">
            <a:solidFill>
              <a:schemeClr val="bg1"/>
            </a:solidFill>
          </a:endParaRPr>
        </a:p>
        <a:p>
          <a:endParaRPr lang="en-GB" sz="1100">
            <a:solidFill>
              <a:schemeClr val="bg1"/>
            </a:solidFill>
          </a:endParaRPr>
        </a:p>
      </dgm:t>
    </dgm:pt>
    <dgm:pt modelId="{4BB8B6AE-6FBE-4853-9C5D-83078A09CC1B}" type="parTrans" cxnId="{2310147F-50E0-4C17-AFCF-B88743570033}">
      <dgm:prSet/>
      <dgm:spPr/>
      <dgm:t>
        <a:bodyPr/>
        <a:lstStyle/>
        <a:p>
          <a:endParaRPr lang="en-GB"/>
        </a:p>
      </dgm:t>
    </dgm:pt>
    <dgm:pt modelId="{E813A08D-F187-4AEC-B780-E0F384158B65}" type="sibTrans" cxnId="{2310147F-50E0-4C17-AFCF-B88743570033}">
      <dgm:prSet/>
      <dgm:spPr/>
      <dgm:t>
        <a:bodyPr/>
        <a:lstStyle/>
        <a:p>
          <a:endParaRPr lang="en-GB"/>
        </a:p>
      </dgm:t>
    </dgm:pt>
    <dgm:pt modelId="{EAD6B3E0-4464-4DC5-B96E-0B609B177017}" type="pres">
      <dgm:prSet presAssocID="{C309A719-B53A-4A6F-B45D-CC4E3F7EF39F}" presName="Name0" presStyleCnt="0">
        <dgm:presLayoutVars>
          <dgm:chMax val="2"/>
          <dgm:dir/>
          <dgm:animOne val="branch"/>
          <dgm:animLvl val="lvl"/>
          <dgm:resizeHandles val="exact"/>
        </dgm:presLayoutVars>
      </dgm:prSet>
      <dgm:spPr/>
    </dgm:pt>
    <dgm:pt modelId="{13FF6534-9E46-4F8F-8288-FB57DA9B1790}" type="pres">
      <dgm:prSet presAssocID="{C309A719-B53A-4A6F-B45D-CC4E3F7EF39F}" presName="Background" presStyleLbl="node1" presStyleIdx="0" presStyleCnt="1" custScaleX="151916" custScaleY="146060" custLinFactNeighborX="5409" custLinFactNeighborY="-2022"/>
      <dgm:spPr/>
    </dgm:pt>
    <dgm:pt modelId="{C093DA46-D525-4412-B6BD-BDB1C7AC965C}" type="pres">
      <dgm:prSet presAssocID="{C309A719-B53A-4A6F-B45D-CC4E3F7EF39F}" presName="Divider" presStyleLbl="callout" presStyleIdx="0" presStyleCnt="1"/>
      <dgm:spPr/>
    </dgm:pt>
    <dgm:pt modelId="{621E9422-3EBB-4A36-B2E0-086F598951AA}" type="pres">
      <dgm:prSet presAssocID="{C309A719-B53A-4A6F-B45D-CC4E3F7EF39F}" presName="ChildText1" presStyleLbl="revTx" presStyleIdx="0" presStyleCnt="0" custScaleX="128924" custScaleY="152055" custLinFactNeighborX="-10603" custLinFactNeighborY="-4755">
        <dgm:presLayoutVars>
          <dgm:chMax val="0"/>
          <dgm:chPref val="0"/>
          <dgm:bulletEnabled val="1"/>
        </dgm:presLayoutVars>
      </dgm:prSet>
      <dgm:spPr/>
    </dgm:pt>
    <dgm:pt modelId="{C6870BF5-EC12-4A9D-9B76-92C311B423BD}" type="pres">
      <dgm:prSet presAssocID="{C309A719-B53A-4A6F-B45D-CC4E3F7EF39F}" presName="ChildText2" presStyleLbl="revTx" presStyleIdx="0" presStyleCnt="0" custScaleX="127110" custScaleY="163419" custLinFactNeighborX="10133" custLinFactNeighborY="1290">
        <dgm:presLayoutVars>
          <dgm:chMax val="0"/>
          <dgm:chPref val="0"/>
          <dgm:bulletEnabled val="1"/>
        </dgm:presLayoutVars>
      </dgm:prSet>
      <dgm:spPr/>
    </dgm:pt>
    <dgm:pt modelId="{D319FB6A-8CAB-46F1-B937-066E847CC907}" type="pres">
      <dgm:prSet presAssocID="{C309A719-B53A-4A6F-B45D-CC4E3F7EF39F}" presName="ParentText1" presStyleLbl="revTx" presStyleIdx="0" presStyleCnt="0">
        <dgm:presLayoutVars>
          <dgm:chMax val="1"/>
          <dgm:chPref val="1"/>
        </dgm:presLayoutVars>
      </dgm:prSet>
      <dgm:spPr/>
    </dgm:pt>
    <dgm:pt modelId="{46FDA92A-9B82-43C3-A2E1-EE6A7F5F95DC}" type="pres">
      <dgm:prSet presAssocID="{C309A719-B53A-4A6F-B45D-CC4E3F7EF39F}" presName="ParentShape1" presStyleLbl="alignImgPlace1" presStyleIdx="0" presStyleCnt="2" custLinFactNeighborX="-48236" custLinFactNeighborY="1653">
        <dgm:presLayoutVars/>
      </dgm:prSet>
      <dgm:spPr/>
    </dgm:pt>
    <dgm:pt modelId="{9026F878-4743-4D93-A3B3-644B21165302}" type="pres">
      <dgm:prSet presAssocID="{C309A719-B53A-4A6F-B45D-CC4E3F7EF39F}" presName="ParentText2" presStyleLbl="revTx" presStyleIdx="0" presStyleCnt="0">
        <dgm:presLayoutVars>
          <dgm:chMax val="1"/>
          <dgm:chPref val="1"/>
        </dgm:presLayoutVars>
      </dgm:prSet>
      <dgm:spPr/>
    </dgm:pt>
    <dgm:pt modelId="{B5DDED38-5143-4473-967A-B28A12D4C9E5}" type="pres">
      <dgm:prSet presAssocID="{C309A719-B53A-4A6F-B45D-CC4E3F7EF39F}" presName="ParentShape2" presStyleLbl="alignImgPlace1" presStyleIdx="1" presStyleCnt="2" custLinFactX="3408" custLinFactNeighborX="100000" custLinFactNeighborY="-7450">
        <dgm:presLayoutVars/>
      </dgm:prSet>
      <dgm:spPr/>
    </dgm:pt>
  </dgm:ptLst>
  <dgm:cxnLst>
    <dgm:cxn modelId="{D3C8060B-A5E6-4F76-BC6C-A8D3FD56773E}" type="presOf" srcId="{4F1198D8-15F9-4A41-8794-A867017D2267}" destId="{46FDA92A-9B82-43C3-A2E1-EE6A7F5F95DC}" srcOrd="1" destOrd="0" presId="urn:microsoft.com/office/officeart/2009/3/layout/OpposingIdeas"/>
    <dgm:cxn modelId="{BE96491D-BF49-4984-859C-DAFE7753BCDE}" srcId="{C309A719-B53A-4A6F-B45D-CC4E3F7EF39F}" destId="{4F1198D8-15F9-4A41-8794-A867017D2267}" srcOrd="0" destOrd="0" parTransId="{A1829CFB-0367-449B-8163-54419220EF82}" sibTransId="{B9A4D1C8-CA35-4661-877B-6655345B2E14}"/>
    <dgm:cxn modelId="{D7F74B3C-7FA2-41EF-880D-2AE0B2D35FC4}" type="presOf" srcId="{5ADF121D-CB50-4D76-BCDE-371F2C1F6A66}" destId="{9026F878-4743-4D93-A3B3-644B21165302}" srcOrd="0" destOrd="0" presId="urn:microsoft.com/office/officeart/2009/3/layout/OpposingIdeas"/>
    <dgm:cxn modelId="{3231776B-1A06-4F9E-A187-545722FA6A6D}" srcId="{5ADF121D-CB50-4D76-BCDE-371F2C1F6A66}" destId="{A72D248D-280B-4586-A8FC-5D6BADC0D167}" srcOrd="0" destOrd="0" parTransId="{7C5C7DE9-6AA2-4E44-98EE-6AEEFF658244}" sibTransId="{A7E79417-5689-4C43-B202-A5B4F1C073F0}"/>
    <dgm:cxn modelId="{8D43A472-29FF-4AE6-8899-6D017E831E87}" srcId="{5ADF121D-CB50-4D76-BCDE-371F2C1F6A66}" destId="{AE83B7A1-7ADB-4712-8421-0D117002BA81}" srcOrd="1" destOrd="0" parTransId="{C247AA6B-4FA2-4632-8965-DC0092829029}" sibTransId="{E15E655A-8FA1-4F19-9983-38C105E89D4B}"/>
    <dgm:cxn modelId="{2E50C67C-221D-4DB2-ABE1-6490E818D874}" type="presOf" srcId="{A72D248D-280B-4586-A8FC-5D6BADC0D167}" destId="{C6870BF5-EC12-4A9D-9B76-92C311B423BD}" srcOrd="0" destOrd="0" presId="urn:microsoft.com/office/officeart/2009/3/layout/OpposingIdeas"/>
    <dgm:cxn modelId="{2310147F-50E0-4C17-AFCF-B88743570033}" srcId="{5ADF121D-CB50-4D76-BCDE-371F2C1F6A66}" destId="{16582DB3-B9C0-4648-9905-BE29B5776AF7}" srcOrd="2" destOrd="0" parTransId="{4BB8B6AE-6FBE-4853-9C5D-83078A09CC1B}" sibTransId="{E813A08D-F187-4AEC-B780-E0F384158B65}"/>
    <dgm:cxn modelId="{6A9B248A-E6B0-4DD4-9110-D42A76277AA3}" type="presOf" srcId="{5ADF121D-CB50-4D76-BCDE-371F2C1F6A66}" destId="{B5DDED38-5143-4473-967A-B28A12D4C9E5}" srcOrd="1" destOrd="0" presId="urn:microsoft.com/office/officeart/2009/3/layout/OpposingIdeas"/>
    <dgm:cxn modelId="{E22E48AA-2F38-400C-A6C3-ADBB5B539615}" type="presOf" srcId="{4F1198D8-15F9-4A41-8794-A867017D2267}" destId="{D319FB6A-8CAB-46F1-B937-066E847CC907}" srcOrd="0" destOrd="0" presId="urn:microsoft.com/office/officeart/2009/3/layout/OpposingIdeas"/>
    <dgm:cxn modelId="{E7D19BB7-FB7F-437E-805D-C88EF8A6065C}" type="presOf" srcId="{AE83B7A1-7ADB-4712-8421-0D117002BA81}" destId="{C6870BF5-EC12-4A9D-9B76-92C311B423BD}" srcOrd="0" destOrd="1" presId="urn:microsoft.com/office/officeart/2009/3/layout/OpposingIdeas"/>
    <dgm:cxn modelId="{A1C51EBF-D763-41C0-8592-E521D8611307}" type="presOf" srcId="{C309A719-B53A-4A6F-B45D-CC4E3F7EF39F}" destId="{EAD6B3E0-4464-4DC5-B96E-0B609B177017}" srcOrd="0" destOrd="0" presId="urn:microsoft.com/office/officeart/2009/3/layout/OpposingIdeas"/>
    <dgm:cxn modelId="{9D853CC5-0B85-4283-BF5A-27D44BD47CDE}" srcId="{C309A719-B53A-4A6F-B45D-CC4E3F7EF39F}" destId="{5ADF121D-CB50-4D76-BCDE-371F2C1F6A66}" srcOrd="1" destOrd="0" parTransId="{25DAFE75-462A-46C0-8EA3-6A236AAFFD9E}" sibTransId="{71BEE182-07A9-4DAC-A5EF-CC7C3F9799F5}"/>
    <dgm:cxn modelId="{98A85BF1-8525-4656-AAB9-E213A9E5AC2E}" srcId="{4F1198D8-15F9-4A41-8794-A867017D2267}" destId="{E1BC2A9A-74E7-40FB-BC7C-1BD029FC0BAF}" srcOrd="0" destOrd="0" parTransId="{91A7F6F4-074F-448C-AB50-74AE9DDCB3CF}" sibTransId="{CFD33672-F374-4623-900D-30AEE7B2E13C}"/>
    <dgm:cxn modelId="{3A646FF1-4607-42D9-A6A0-AF93328DF682}" type="presOf" srcId="{16582DB3-B9C0-4648-9905-BE29B5776AF7}" destId="{C6870BF5-EC12-4A9D-9B76-92C311B423BD}" srcOrd="0" destOrd="2" presId="urn:microsoft.com/office/officeart/2009/3/layout/OpposingIdeas"/>
    <dgm:cxn modelId="{25593AFD-C927-40AB-BA63-ECD050FAF7FE}" type="presOf" srcId="{E1BC2A9A-74E7-40FB-BC7C-1BD029FC0BAF}" destId="{621E9422-3EBB-4A36-B2E0-086F598951AA}" srcOrd="0" destOrd="0" presId="urn:microsoft.com/office/officeart/2009/3/layout/OpposingIdeas"/>
    <dgm:cxn modelId="{DFC78AA6-4097-4A92-93E4-40741CD858A0}" type="presParOf" srcId="{EAD6B3E0-4464-4DC5-B96E-0B609B177017}" destId="{13FF6534-9E46-4F8F-8288-FB57DA9B1790}" srcOrd="0" destOrd="0" presId="urn:microsoft.com/office/officeart/2009/3/layout/OpposingIdeas"/>
    <dgm:cxn modelId="{ECADDE8A-5BAF-4480-898C-7FEC8279E92B}" type="presParOf" srcId="{EAD6B3E0-4464-4DC5-B96E-0B609B177017}" destId="{C093DA46-D525-4412-B6BD-BDB1C7AC965C}" srcOrd="1" destOrd="0" presId="urn:microsoft.com/office/officeart/2009/3/layout/OpposingIdeas"/>
    <dgm:cxn modelId="{553860EC-AE49-4F57-85B7-EB3E7F78B72F}" type="presParOf" srcId="{EAD6B3E0-4464-4DC5-B96E-0B609B177017}" destId="{621E9422-3EBB-4A36-B2E0-086F598951AA}" srcOrd="2" destOrd="0" presId="urn:microsoft.com/office/officeart/2009/3/layout/OpposingIdeas"/>
    <dgm:cxn modelId="{37196B02-51F5-42A6-AADC-099A725DD031}" type="presParOf" srcId="{EAD6B3E0-4464-4DC5-B96E-0B609B177017}" destId="{C6870BF5-EC12-4A9D-9B76-92C311B423BD}" srcOrd="3" destOrd="0" presId="urn:microsoft.com/office/officeart/2009/3/layout/OpposingIdeas"/>
    <dgm:cxn modelId="{EA8A163C-63BB-46CB-8477-473A1B43BD18}" type="presParOf" srcId="{EAD6B3E0-4464-4DC5-B96E-0B609B177017}" destId="{D319FB6A-8CAB-46F1-B937-066E847CC907}" srcOrd="4" destOrd="0" presId="urn:microsoft.com/office/officeart/2009/3/layout/OpposingIdeas"/>
    <dgm:cxn modelId="{32AE071F-784E-4F34-9884-A16574D1C206}" type="presParOf" srcId="{EAD6B3E0-4464-4DC5-B96E-0B609B177017}" destId="{46FDA92A-9B82-43C3-A2E1-EE6A7F5F95DC}" srcOrd="5" destOrd="0" presId="urn:microsoft.com/office/officeart/2009/3/layout/OpposingIdeas"/>
    <dgm:cxn modelId="{690A1092-5845-4CA3-84D8-1B516EC5BB3B}" type="presParOf" srcId="{EAD6B3E0-4464-4DC5-B96E-0B609B177017}" destId="{9026F878-4743-4D93-A3B3-644B21165302}" srcOrd="6" destOrd="0" presId="urn:microsoft.com/office/officeart/2009/3/layout/OpposingIdeas"/>
    <dgm:cxn modelId="{20AD162E-0337-4B89-B366-E0D93A5AD5C0}" type="presParOf" srcId="{EAD6B3E0-4464-4DC5-B96E-0B609B177017}" destId="{B5DDED38-5143-4473-967A-B28A12D4C9E5}" srcOrd="7" destOrd="0" presId="urn:microsoft.com/office/officeart/2009/3/layout/OpposingIdeas"/>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FF6534-9E46-4F8F-8288-FB57DA9B1790}">
      <dsp:nvSpPr>
        <dsp:cNvPr id="0" name=""/>
        <dsp:cNvSpPr/>
      </dsp:nvSpPr>
      <dsp:spPr>
        <a:xfrm>
          <a:off x="3" y="14903"/>
          <a:ext cx="5967034" cy="3085172"/>
        </a:xfrm>
        <a:prstGeom prst="round2DiagRect">
          <a:avLst>
            <a:gd name="adj1" fmla="val 0"/>
            <a:gd name="adj2"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93DA46-D525-4412-B6BD-BDB1C7AC965C}">
      <dsp:nvSpPr>
        <dsp:cNvPr id="0" name=""/>
        <dsp:cNvSpPr/>
      </dsp:nvSpPr>
      <dsp:spPr>
        <a:xfrm>
          <a:off x="2983518" y="768095"/>
          <a:ext cx="523" cy="1664208"/>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1E9422-3EBB-4A36-B2E0-086F598951AA}">
      <dsp:nvSpPr>
        <dsp:cNvPr id="0" name=""/>
        <dsp:cNvSpPr/>
      </dsp:nvSpPr>
      <dsp:spPr>
        <a:xfrm>
          <a:off x="723898" y="152396"/>
          <a:ext cx="2194375" cy="272516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solidFill>
                <a:schemeClr val="bg1"/>
              </a:solidFill>
            </a:rPr>
            <a:t>23% more substantive BAME staff in post (1972 BME Staff), an increase from 1600 in 2020.</a:t>
          </a:r>
        </a:p>
        <a:p>
          <a:pPr marL="0" lvl="0" indent="0" algn="l" defTabSz="800100">
            <a:lnSpc>
              <a:spcPct val="90000"/>
            </a:lnSpc>
            <a:spcBef>
              <a:spcPct val="0"/>
            </a:spcBef>
            <a:spcAft>
              <a:spcPct val="35000"/>
            </a:spcAft>
            <a:buNone/>
          </a:pPr>
          <a:r>
            <a:rPr lang="en-GB" sz="1800" kern="1200">
              <a:solidFill>
                <a:schemeClr val="bg1"/>
              </a:solidFill>
            </a:rPr>
            <a:t>25.7% of staff disclosed that they are BAME an increase from 14.6% in 2017 and remains above local census population of 5.23%.</a:t>
          </a:r>
        </a:p>
        <a:p>
          <a:pPr marL="0" lvl="0" indent="0" algn="l" defTabSz="800100">
            <a:lnSpc>
              <a:spcPct val="90000"/>
            </a:lnSpc>
            <a:spcBef>
              <a:spcPct val="0"/>
            </a:spcBef>
            <a:spcAft>
              <a:spcPct val="35000"/>
            </a:spcAft>
            <a:buNone/>
          </a:pPr>
          <a:r>
            <a:rPr lang="en-GB" sz="1800" kern="1200">
              <a:solidFill>
                <a:schemeClr val="bg1"/>
              </a:solidFill>
            </a:rPr>
            <a:t>The Trust’s BAME Board representation has increased from 7.70% (2020) to 18.75% (22.2% NEDs). </a:t>
          </a:r>
        </a:p>
        <a:p>
          <a:pPr marL="0" lvl="0" indent="0" algn="l" defTabSz="800100">
            <a:lnSpc>
              <a:spcPct val="90000"/>
            </a:lnSpc>
            <a:spcBef>
              <a:spcPct val="0"/>
            </a:spcBef>
            <a:spcAft>
              <a:spcPct val="35000"/>
            </a:spcAft>
            <a:buNone/>
          </a:pPr>
          <a:r>
            <a:rPr lang="en-GB" sz="1800" kern="1200">
              <a:solidFill>
                <a:schemeClr val="bg1"/>
              </a:solidFill>
            </a:rPr>
            <a:t>BAME representation across clinical and non-clinical senior roles (Band 7 and above) including medical and dental UP by 11.6%</a:t>
          </a:r>
        </a:p>
        <a:p>
          <a:pPr marL="0" lvl="0" indent="0" algn="l" defTabSz="800100">
            <a:lnSpc>
              <a:spcPct val="90000"/>
            </a:lnSpc>
            <a:spcBef>
              <a:spcPct val="0"/>
            </a:spcBef>
            <a:spcAft>
              <a:spcPct val="35000"/>
            </a:spcAft>
            <a:buNone/>
          </a:pPr>
          <a:r>
            <a:rPr lang="en-GB" sz="1800" kern="1200">
              <a:solidFill>
                <a:schemeClr val="bg1"/>
              </a:solidFill>
            </a:rPr>
            <a:t>Relative likelihood of BAME candidates being appointed after shortlisting UP by 7% since 2021</a:t>
          </a:r>
        </a:p>
        <a:p>
          <a:pPr marL="0" lvl="0" indent="0" algn="l" defTabSz="800100">
            <a:lnSpc>
              <a:spcPct val="90000"/>
            </a:lnSpc>
            <a:spcBef>
              <a:spcPct val="0"/>
            </a:spcBef>
            <a:spcAft>
              <a:spcPct val="35000"/>
            </a:spcAft>
            <a:buNone/>
          </a:pPr>
          <a:r>
            <a:rPr lang="en-GB" sz="1800" kern="1200">
              <a:solidFill>
                <a:schemeClr val="bg1"/>
              </a:solidFill>
            </a:rPr>
            <a:t>More BAME staff are accessing non-mandatory training and CPD (71.45%) which is more than their White colleagues at 63.91%</a:t>
          </a:r>
        </a:p>
        <a:p>
          <a:pPr marL="0" lvl="0" indent="0" algn="l" defTabSz="800100">
            <a:lnSpc>
              <a:spcPct val="90000"/>
            </a:lnSpc>
            <a:spcBef>
              <a:spcPct val="0"/>
            </a:spcBef>
            <a:spcAft>
              <a:spcPct val="35000"/>
            </a:spcAft>
            <a:buNone/>
          </a:pPr>
          <a:endParaRPr lang="en-GB" sz="1800" kern="1200">
            <a:solidFill>
              <a:schemeClr val="bg1"/>
            </a:solidFill>
          </a:endParaRPr>
        </a:p>
        <a:p>
          <a:pPr marL="0" lvl="0" indent="0" algn="l" defTabSz="800100">
            <a:lnSpc>
              <a:spcPct val="90000"/>
            </a:lnSpc>
            <a:spcBef>
              <a:spcPct val="0"/>
            </a:spcBef>
            <a:spcAft>
              <a:spcPct val="35000"/>
            </a:spcAft>
            <a:buNone/>
          </a:pPr>
          <a:endParaRPr lang="en-GB" sz="1800" kern="1200">
            <a:solidFill>
              <a:schemeClr val="bg1"/>
            </a:solidFill>
          </a:endParaRPr>
        </a:p>
        <a:p>
          <a:pPr marL="0" lvl="0" indent="0" algn="l" defTabSz="800100">
            <a:lnSpc>
              <a:spcPct val="90000"/>
            </a:lnSpc>
            <a:spcBef>
              <a:spcPct val="0"/>
            </a:spcBef>
            <a:spcAft>
              <a:spcPct val="35000"/>
            </a:spcAft>
            <a:buNone/>
          </a:pPr>
          <a:endParaRPr lang="en-GB" sz="800" kern="1200">
            <a:solidFill>
              <a:schemeClr val="bg1"/>
            </a:solidFill>
          </a:endParaRPr>
        </a:p>
        <a:p>
          <a:pPr marL="0" lvl="0" indent="0" algn="l" defTabSz="800100">
            <a:lnSpc>
              <a:spcPct val="90000"/>
            </a:lnSpc>
            <a:spcBef>
              <a:spcPct val="0"/>
            </a:spcBef>
            <a:spcAft>
              <a:spcPct val="35000"/>
            </a:spcAft>
            <a:buNone/>
          </a:pPr>
          <a:endParaRPr lang="en-GB" sz="900" kern="1200">
            <a:solidFill>
              <a:schemeClr val="bg1"/>
            </a:solidFill>
          </a:endParaRPr>
        </a:p>
        <a:p>
          <a:pPr marL="0" lvl="0" indent="0" algn="l" defTabSz="800100">
            <a:lnSpc>
              <a:spcPct val="90000"/>
            </a:lnSpc>
            <a:spcBef>
              <a:spcPct val="0"/>
            </a:spcBef>
            <a:spcAft>
              <a:spcPct val="35000"/>
            </a:spcAft>
            <a:buNone/>
          </a:pPr>
          <a:endParaRPr lang="en-GB" sz="1100" kern="1200">
            <a:solidFill>
              <a:schemeClr val="bg1"/>
            </a:solidFill>
          </a:endParaRPr>
        </a:p>
      </dsp:txBody>
      <dsp:txXfrm>
        <a:off x="723898" y="152396"/>
        <a:ext cx="2194375" cy="2725166"/>
      </dsp:txXfrm>
    </dsp:sp>
    <dsp:sp modelId="{C6870BF5-EC12-4A9D-9B76-92C311B423BD}">
      <dsp:nvSpPr>
        <dsp:cNvPr id="0" name=""/>
        <dsp:cNvSpPr/>
      </dsp:nvSpPr>
      <dsp:spPr>
        <a:xfrm>
          <a:off x="3056202" y="158902"/>
          <a:ext cx="2163499" cy="292883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solidFill>
                <a:schemeClr val="bg1"/>
              </a:solidFill>
            </a:rPr>
            <a:t>12.4% of staff disclose their ethnicity as unknown</a:t>
          </a:r>
        </a:p>
        <a:p>
          <a:pPr marL="0" lvl="0" indent="0" algn="l" defTabSz="800100">
            <a:lnSpc>
              <a:spcPct val="90000"/>
            </a:lnSpc>
            <a:spcBef>
              <a:spcPct val="0"/>
            </a:spcBef>
            <a:spcAft>
              <a:spcPct val="35000"/>
            </a:spcAft>
            <a:buNone/>
          </a:pPr>
          <a:endParaRPr lang="en-GB" sz="1800" kern="1200">
            <a:solidFill>
              <a:schemeClr val="bg1"/>
            </a:solidFill>
          </a:endParaRPr>
        </a:p>
        <a:p>
          <a:pPr marL="0" lvl="0" indent="0" algn="l" defTabSz="800100">
            <a:lnSpc>
              <a:spcPct val="90000"/>
            </a:lnSpc>
            <a:spcBef>
              <a:spcPct val="0"/>
            </a:spcBef>
            <a:spcAft>
              <a:spcPct val="35000"/>
            </a:spcAft>
            <a:buNone/>
          </a:pPr>
          <a:r>
            <a:rPr lang="en-GB" sz="1800" kern="1200">
              <a:solidFill>
                <a:schemeClr val="bg1"/>
              </a:solidFill>
            </a:rPr>
            <a:t>Relative likelihood of BAME staff entering the disciplinary process has increased (0.44 in 2020 to 3.60 2021)</a:t>
          </a:r>
        </a:p>
        <a:p>
          <a:pPr marL="0" lvl="0" indent="0" algn="l" defTabSz="800100">
            <a:lnSpc>
              <a:spcPct val="90000"/>
            </a:lnSpc>
            <a:spcBef>
              <a:spcPct val="0"/>
            </a:spcBef>
            <a:spcAft>
              <a:spcPct val="35000"/>
            </a:spcAft>
            <a:buNone/>
          </a:pPr>
          <a:endParaRPr lang="en-GB" sz="1800" kern="1200">
            <a:solidFill>
              <a:schemeClr val="bg1"/>
            </a:solidFill>
          </a:endParaRPr>
        </a:p>
        <a:p>
          <a:pPr marL="0" lvl="0" indent="0" algn="l" defTabSz="800100">
            <a:lnSpc>
              <a:spcPct val="90000"/>
            </a:lnSpc>
            <a:spcBef>
              <a:spcPct val="0"/>
            </a:spcBef>
            <a:spcAft>
              <a:spcPct val="35000"/>
            </a:spcAft>
            <a:buNone/>
          </a:pPr>
          <a:r>
            <a:rPr lang="en-GB" sz="1800" kern="1200">
              <a:solidFill>
                <a:schemeClr val="bg1"/>
              </a:solidFill>
            </a:rPr>
            <a:t>Our Board currently isn’t representative of our workforce (24.5% of total workforce is BAME).</a:t>
          </a:r>
        </a:p>
        <a:p>
          <a:pPr marL="0" lvl="0" indent="0" algn="l" defTabSz="800100">
            <a:lnSpc>
              <a:spcPct val="90000"/>
            </a:lnSpc>
            <a:spcBef>
              <a:spcPct val="0"/>
            </a:spcBef>
            <a:spcAft>
              <a:spcPct val="35000"/>
            </a:spcAft>
            <a:buNone/>
          </a:pPr>
          <a:endParaRPr lang="en-GB" sz="1800" kern="1200">
            <a:solidFill>
              <a:schemeClr val="bg1"/>
            </a:solidFill>
          </a:endParaRPr>
        </a:p>
        <a:p>
          <a:pPr marL="0" lvl="0" indent="0" algn="l" defTabSz="800100">
            <a:lnSpc>
              <a:spcPct val="90000"/>
            </a:lnSpc>
            <a:spcBef>
              <a:spcPct val="0"/>
            </a:spcBef>
            <a:spcAft>
              <a:spcPct val="35000"/>
            </a:spcAft>
            <a:buNone/>
          </a:pPr>
          <a:r>
            <a:rPr lang="en-GB" sz="1800" kern="1200">
              <a:solidFill>
                <a:schemeClr val="bg1"/>
              </a:solidFill>
            </a:rPr>
            <a:t>There remains under representation of staff in BAME backgrounds at senior bands for both clinical and non-clinical roles, although there has been growth. </a:t>
          </a:r>
        </a:p>
        <a:p>
          <a:pPr marL="0" lvl="0" indent="0" algn="l" defTabSz="800100">
            <a:lnSpc>
              <a:spcPct val="90000"/>
            </a:lnSpc>
            <a:spcBef>
              <a:spcPct val="0"/>
            </a:spcBef>
            <a:spcAft>
              <a:spcPct val="35000"/>
            </a:spcAft>
            <a:buNone/>
          </a:pPr>
          <a:endParaRPr lang="en-GB" sz="1800" kern="1200">
            <a:solidFill>
              <a:schemeClr val="bg1"/>
            </a:solidFill>
          </a:endParaRPr>
        </a:p>
        <a:p>
          <a:pPr marL="0" lvl="0" indent="0" algn="l" defTabSz="800100">
            <a:lnSpc>
              <a:spcPct val="90000"/>
            </a:lnSpc>
            <a:spcBef>
              <a:spcPct val="0"/>
            </a:spcBef>
            <a:spcAft>
              <a:spcPct val="35000"/>
            </a:spcAft>
            <a:buNone/>
          </a:pPr>
          <a:r>
            <a:rPr lang="en-GB" sz="1800" kern="1200">
              <a:solidFill>
                <a:schemeClr val="bg1"/>
              </a:solidFill>
            </a:rPr>
            <a:t>BAME staff are less likely to be shortlisted and appointed to roles than white comparators</a:t>
          </a:r>
          <a:r>
            <a:rPr lang="en-GB" sz="800" kern="1200">
              <a:solidFill>
                <a:schemeClr val="bg1"/>
              </a:solidFill>
            </a:rPr>
            <a:t>.</a:t>
          </a:r>
        </a:p>
        <a:p>
          <a:pPr marL="0" lvl="0" indent="0" algn="l" defTabSz="400050">
            <a:lnSpc>
              <a:spcPct val="90000"/>
            </a:lnSpc>
            <a:spcBef>
              <a:spcPct val="0"/>
            </a:spcBef>
            <a:spcAft>
              <a:spcPct val="35000"/>
            </a:spcAft>
            <a:buNone/>
          </a:pPr>
          <a:endParaRPr lang="en-GB" sz="900" kern="1200">
            <a:solidFill>
              <a:schemeClr val="bg1"/>
            </a:solidFill>
          </a:endParaRPr>
        </a:p>
        <a:p>
          <a:pPr marL="0" lvl="0" indent="0" algn="l" defTabSz="400050">
            <a:lnSpc>
              <a:spcPct val="90000"/>
            </a:lnSpc>
            <a:spcBef>
              <a:spcPct val="0"/>
            </a:spcBef>
            <a:spcAft>
              <a:spcPct val="35000"/>
            </a:spcAft>
            <a:buNone/>
          </a:pPr>
          <a:endParaRPr lang="en-GB" sz="1100" kern="1200">
            <a:solidFill>
              <a:schemeClr val="bg1"/>
            </a:solidFill>
          </a:endParaRPr>
        </a:p>
      </dsp:txBody>
      <dsp:txXfrm>
        <a:off x="3056202" y="158902"/>
        <a:ext cx="2163499" cy="2928834"/>
      </dsp:txXfrm>
    </dsp:sp>
    <dsp:sp modelId="{46FDA92A-9B82-43C3-A2E1-EE6A7F5F95DC}">
      <dsp:nvSpPr>
        <dsp:cNvPr id="0" name=""/>
        <dsp:cNvSpPr/>
      </dsp:nvSpPr>
      <dsp:spPr>
        <a:xfrm rot="16200000">
          <a:off x="-775644" y="862912"/>
          <a:ext cx="2304288" cy="654641"/>
        </a:xfrm>
        <a:prstGeom prst="rightArrow">
          <a:avLst>
            <a:gd name="adj1" fmla="val 49830"/>
            <a:gd name="adj2" fmla="val 6066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r" defTabSz="666750">
            <a:lnSpc>
              <a:spcPct val="90000"/>
            </a:lnSpc>
            <a:spcBef>
              <a:spcPct val="0"/>
            </a:spcBef>
            <a:spcAft>
              <a:spcPct val="35000"/>
            </a:spcAft>
            <a:buNone/>
          </a:pPr>
          <a:r>
            <a:rPr lang="en-GB" sz="1500" b="1" kern="1200">
              <a:solidFill>
                <a:schemeClr val="bg1"/>
              </a:solidFill>
            </a:rPr>
            <a:t>Improvements</a:t>
          </a:r>
        </a:p>
      </dsp:txBody>
      <dsp:txXfrm>
        <a:off x="-676705" y="1126068"/>
        <a:ext cx="2106410" cy="326207"/>
      </dsp:txXfrm>
    </dsp:sp>
    <dsp:sp modelId="{B5DDED38-5143-4473-967A-B28A12D4C9E5}">
      <dsp:nvSpPr>
        <dsp:cNvPr id="0" name=""/>
        <dsp:cNvSpPr/>
      </dsp:nvSpPr>
      <dsp:spPr>
        <a:xfrm rot="5400000">
          <a:off x="4487573" y="1549265"/>
          <a:ext cx="2304288" cy="654641"/>
        </a:xfrm>
        <a:prstGeom prst="rightArrow">
          <a:avLst>
            <a:gd name="adj1" fmla="val 49830"/>
            <a:gd name="adj2" fmla="val 6066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r" defTabSz="666750">
            <a:lnSpc>
              <a:spcPct val="90000"/>
            </a:lnSpc>
            <a:spcBef>
              <a:spcPct val="0"/>
            </a:spcBef>
            <a:spcAft>
              <a:spcPct val="35000"/>
            </a:spcAft>
            <a:buNone/>
          </a:pPr>
          <a:r>
            <a:rPr lang="en-GB" sz="1500" b="1" kern="1200"/>
            <a:t>Areas to focus on</a:t>
          </a:r>
        </a:p>
      </dsp:txBody>
      <dsp:txXfrm>
        <a:off x="4586512" y="1614543"/>
        <a:ext cx="2106410" cy="326207"/>
      </dsp:txXfrm>
    </dsp:sp>
  </dsp:spTree>
</dsp:drawing>
</file>

<file path=ppt/diagrams/layout1.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22FCE95-2976-344E-94D9-10B6D0D38487}" type="datetimeFigureOut">
              <a:rPr lang="en-US" smtClean="0"/>
              <a:t>11/30/2022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74689F-AE04-C145-B338-EFD8FC06E429}" type="slidenum">
              <a:rPr lang="en-US" smtClean="0"/>
              <a:t>‹#›</a:t>
            </a:fld>
            <a:endParaRPr lang="en-US"/>
          </a:p>
        </p:txBody>
      </p:sp>
    </p:spTree>
    <p:extLst>
      <p:ext uri="{BB962C8B-B14F-4D97-AF65-F5344CB8AC3E}">
        <p14:creationId xmlns:p14="http://schemas.microsoft.com/office/powerpoint/2010/main" val="39910370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4E8CF5-DA00-E140-AFA1-0350172083EA}" type="datetimeFigureOut">
              <a:rPr lang="en-GB" smtClean="0"/>
              <a:t>30/11/2022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4F96E1-018F-E845-BDF9-82F7B49A20BF}" type="slidenum">
              <a:rPr lang="en-GB" smtClean="0"/>
              <a:t>‹#›</a:t>
            </a:fld>
            <a:endParaRPr lang="en-GB"/>
          </a:p>
        </p:txBody>
      </p:sp>
    </p:spTree>
    <p:extLst>
      <p:ext uri="{BB962C8B-B14F-4D97-AF65-F5344CB8AC3E}">
        <p14:creationId xmlns:p14="http://schemas.microsoft.com/office/powerpoint/2010/main" val="3987193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C0DAA3-66E9-0F42-BA2E-E7669483613A}" type="slidenum">
              <a:rPr lang="en-US" smtClean="0"/>
              <a:t>1</a:t>
            </a:fld>
            <a:endParaRPr lang="en-US"/>
          </a:p>
        </p:txBody>
      </p:sp>
    </p:spTree>
    <p:extLst>
      <p:ext uri="{BB962C8B-B14F-4D97-AF65-F5344CB8AC3E}">
        <p14:creationId xmlns:p14="http://schemas.microsoft.com/office/powerpoint/2010/main" val="277387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2D871F-558A-4152-BBB6-5F303660C21B}" type="slidenum">
              <a:rPr lang="en-GB" smtClean="0"/>
              <a:t>25</a:t>
            </a:fld>
            <a:endParaRPr lang="en-GB"/>
          </a:p>
        </p:txBody>
      </p:sp>
    </p:spTree>
    <p:extLst>
      <p:ext uri="{BB962C8B-B14F-4D97-AF65-F5344CB8AC3E}">
        <p14:creationId xmlns:p14="http://schemas.microsoft.com/office/powerpoint/2010/main" val="3081224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Next steps:</a:t>
            </a:r>
          </a:p>
          <a:p>
            <a:r>
              <a:rPr lang="en-GB"/>
              <a:t>Race Code 2.0</a:t>
            </a:r>
          </a:p>
          <a:p>
            <a:r>
              <a:rPr lang="en-GB"/>
              <a:t>Specific anti-racism statement</a:t>
            </a:r>
          </a:p>
          <a:p>
            <a:endParaRPr lang="en-GB"/>
          </a:p>
        </p:txBody>
      </p:sp>
      <p:sp>
        <p:nvSpPr>
          <p:cNvPr id="4" name="Slide Number Placeholder 3"/>
          <p:cNvSpPr>
            <a:spLocks noGrp="1"/>
          </p:cNvSpPr>
          <p:nvPr>
            <p:ph type="sldNum" sz="quarter" idx="5"/>
          </p:nvPr>
        </p:nvSpPr>
        <p:spPr/>
        <p:txBody>
          <a:bodyPr/>
          <a:lstStyle/>
          <a:p>
            <a:fld id="{1D2D871F-558A-4152-BBB6-5F303660C21B}" type="slidenum">
              <a:rPr lang="en-GB" smtClean="0"/>
              <a:t>26</a:t>
            </a:fld>
            <a:endParaRPr lang="en-GB"/>
          </a:p>
        </p:txBody>
      </p:sp>
    </p:spTree>
    <p:extLst>
      <p:ext uri="{BB962C8B-B14F-4D97-AF65-F5344CB8AC3E}">
        <p14:creationId xmlns:p14="http://schemas.microsoft.com/office/powerpoint/2010/main" val="1416714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Toyin’s experience</a:t>
            </a:r>
          </a:p>
          <a:p>
            <a:r>
              <a:rPr lang="en-GB"/>
              <a:t>Name</a:t>
            </a:r>
          </a:p>
          <a:p>
            <a:r>
              <a:rPr lang="en-GB"/>
              <a:t>Culture</a:t>
            </a:r>
          </a:p>
          <a:p>
            <a:r>
              <a:rPr lang="en-GB"/>
              <a:t>Homework</a:t>
            </a:r>
          </a:p>
        </p:txBody>
      </p:sp>
      <p:sp>
        <p:nvSpPr>
          <p:cNvPr id="4" name="Slide Number Placeholder 3"/>
          <p:cNvSpPr>
            <a:spLocks noGrp="1"/>
          </p:cNvSpPr>
          <p:nvPr>
            <p:ph type="sldNum" sz="quarter" idx="5"/>
          </p:nvPr>
        </p:nvSpPr>
        <p:spPr/>
        <p:txBody>
          <a:bodyPr/>
          <a:lstStyle/>
          <a:p>
            <a:fld id="{1D2D871F-558A-4152-BBB6-5F303660C21B}" type="slidenum">
              <a:rPr lang="en-GB" smtClean="0"/>
              <a:t>27</a:t>
            </a:fld>
            <a:endParaRPr lang="en-GB"/>
          </a:p>
        </p:txBody>
      </p:sp>
    </p:spTree>
    <p:extLst>
      <p:ext uri="{BB962C8B-B14F-4D97-AF65-F5344CB8AC3E}">
        <p14:creationId xmlns:p14="http://schemas.microsoft.com/office/powerpoint/2010/main" val="965244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2D871F-558A-4152-BBB6-5F303660C21B}" type="slidenum">
              <a:rPr lang="en-GB" smtClean="0"/>
              <a:t>30</a:t>
            </a:fld>
            <a:endParaRPr lang="en-GB"/>
          </a:p>
        </p:txBody>
      </p:sp>
    </p:spTree>
    <p:extLst>
      <p:ext uri="{BB962C8B-B14F-4D97-AF65-F5344CB8AC3E}">
        <p14:creationId xmlns:p14="http://schemas.microsoft.com/office/powerpoint/2010/main" val="2962137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fld id="{1D2D871F-558A-4152-BBB6-5F303660C21B}" type="slidenum">
              <a:rPr lang="en-GB" smtClean="0"/>
              <a:t>31</a:t>
            </a:fld>
            <a:endParaRPr lang="en-GB"/>
          </a:p>
        </p:txBody>
      </p:sp>
    </p:spTree>
    <p:extLst>
      <p:ext uri="{BB962C8B-B14F-4D97-AF65-F5344CB8AC3E}">
        <p14:creationId xmlns:p14="http://schemas.microsoft.com/office/powerpoint/2010/main" val="331349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Black boys getting free school meals</a:t>
            </a:r>
          </a:p>
          <a:p>
            <a:r>
              <a:rPr lang="en-GB"/>
              <a:t>Nigerian born parents: Twice as likely to go to Uni as British born</a:t>
            </a:r>
          </a:p>
        </p:txBody>
      </p:sp>
      <p:sp>
        <p:nvSpPr>
          <p:cNvPr id="4" name="Slide Number Placeholder 3"/>
          <p:cNvSpPr>
            <a:spLocks noGrp="1"/>
          </p:cNvSpPr>
          <p:nvPr>
            <p:ph type="sldNum" sz="quarter" idx="5"/>
          </p:nvPr>
        </p:nvSpPr>
        <p:spPr/>
        <p:txBody>
          <a:bodyPr/>
          <a:lstStyle/>
          <a:p>
            <a:fld id="{1D2D871F-558A-4152-BBB6-5F303660C21B}" type="slidenum">
              <a:rPr lang="en-GB" smtClean="0"/>
              <a:t>33</a:t>
            </a:fld>
            <a:endParaRPr lang="en-GB"/>
          </a:p>
        </p:txBody>
      </p:sp>
    </p:spTree>
    <p:extLst>
      <p:ext uri="{BB962C8B-B14F-4D97-AF65-F5344CB8AC3E}">
        <p14:creationId xmlns:p14="http://schemas.microsoft.com/office/powerpoint/2010/main" val="839613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C0DAA3-66E9-0F42-BA2E-E7669483613A}" type="slidenum">
              <a:rPr lang="en-US" smtClean="0"/>
              <a:t>35</a:t>
            </a:fld>
            <a:endParaRPr lang="en-US"/>
          </a:p>
        </p:txBody>
      </p:sp>
    </p:spTree>
    <p:extLst>
      <p:ext uri="{BB962C8B-B14F-4D97-AF65-F5344CB8AC3E}">
        <p14:creationId xmlns:p14="http://schemas.microsoft.com/office/powerpoint/2010/main" val="4164246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C0DAA3-66E9-0F42-BA2E-E7669483613A}" type="slidenum">
              <a:rPr lang="en-US" smtClean="0"/>
              <a:t>36</a:t>
            </a:fld>
            <a:endParaRPr lang="en-US"/>
          </a:p>
        </p:txBody>
      </p:sp>
    </p:spTree>
    <p:extLst>
      <p:ext uri="{BB962C8B-B14F-4D97-AF65-F5344CB8AC3E}">
        <p14:creationId xmlns:p14="http://schemas.microsoft.com/office/powerpoint/2010/main" val="1770719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C0DAA3-66E9-0F42-BA2E-E7669483613A}" type="slidenum">
              <a:rPr lang="en-US" smtClean="0"/>
              <a:t>37</a:t>
            </a:fld>
            <a:endParaRPr lang="en-US"/>
          </a:p>
        </p:txBody>
      </p:sp>
    </p:spTree>
    <p:extLst>
      <p:ext uri="{BB962C8B-B14F-4D97-AF65-F5344CB8AC3E}">
        <p14:creationId xmlns:p14="http://schemas.microsoft.com/office/powerpoint/2010/main" val="1529997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C0DAA3-66E9-0F42-BA2E-E7669483613A}" type="slidenum">
              <a:rPr lang="en-US" smtClean="0"/>
              <a:t>38</a:t>
            </a:fld>
            <a:endParaRPr lang="en-US"/>
          </a:p>
        </p:txBody>
      </p:sp>
    </p:spTree>
    <p:extLst>
      <p:ext uri="{BB962C8B-B14F-4D97-AF65-F5344CB8AC3E}">
        <p14:creationId xmlns:p14="http://schemas.microsoft.com/office/powerpoint/2010/main" val="609132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help move the clock again – with hope.</a:t>
            </a:r>
          </a:p>
          <a:p>
            <a:r>
              <a:rPr lang="en-GB"/>
              <a:t>White – lean in and help, rescue. Let’s end this pandemic.</a:t>
            </a:r>
          </a:p>
          <a:p>
            <a:r>
              <a:rPr lang="en-GB"/>
              <a:t>Black – receive help with grace. Let’s end this pandemic.</a:t>
            </a:r>
          </a:p>
        </p:txBody>
      </p:sp>
      <p:sp>
        <p:nvSpPr>
          <p:cNvPr id="4" name="Slide Number Placeholder 3"/>
          <p:cNvSpPr>
            <a:spLocks noGrp="1"/>
          </p:cNvSpPr>
          <p:nvPr>
            <p:ph type="sldNum" sz="quarter" idx="5"/>
          </p:nvPr>
        </p:nvSpPr>
        <p:spPr/>
        <p:txBody>
          <a:bodyPr/>
          <a:lstStyle/>
          <a:p>
            <a:fld id="{ADF55653-A911-429E-81B4-FB7E5EBECDC7}" type="slidenum">
              <a:rPr lang="en-GB" smtClean="0"/>
              <a:t>6</a:t>
            </a:fld>
            <a:endParaRPr lang="en-GB"/>
          </a:p>
        </p:txBody>
      </p:sp>
    </p:spTree>
    <p:extLst>
      <p:ext uri="{BB962C8B-B14F-4D97-AF65-F5344CB8AC3E}">
        <p14:creationId xmlns:p14="http://schemas.microsoft.com/office/powerpoint/2010/main" val="3898776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25</a:t>
            </a:r>
            <a:r>
              <a:rPr lang="en-GB" baseline="30000"/>
              <a:t>th</a:t>
            </a:r>
            <a:r>
              <a:rPr lang="en-GB"/>
              <a:t> May 2020 – George Floyd died.</a:t>
            </a:r>
          </a:p>
          <a:p>
            <a:r>
              <a:rPr lang="en-US" b="0" i="0">
                <a:solidFill>
                  <a:srgbClr val="1D3850"/>
                </a:solidFill>
                <a:effectLst/>
                <a:latin typeface="helvetica neue"/>
              </a:rPr>
              <a:t>Anti-racism is the practice of actively opposing racism by advocating for changes that promote racial equity in society.</a:t>
            </a:r>
          </a:p>
          <a:p>
            <a:r>
              <a:rPr lang="en-GB"/>
              <a:t>https://www.dpag.ox.ac.uk/work-with-us/equality-diversity-inclusion/anti-racism-working-group/anti-racism-resources-october-2021-what-is-anti-racism</a:t>
            </a:r>
          </a:p>
        </p:txBody>
      </p:sp>
      <p:sp>
        <p:nvSpPr>
          <p:cNvPr id="4" name="Slide Number Placeholder 3"/>
          <p:cNvSpPr>
            <a:spLocks noGrp="1"/>
          </p:cNvSpPr>
          <p:nvPr>
            <p:ph type="sldNum" sz="quarter" idx="5"/>
          </p:nvPr>
        </p:nvSpPr>
        <p:spPr/>
        <p:txBody>
          <a:bodyPr/>
          <a:lstStyle/>
          <a:p>
            <a:fld id="{ADF55653-A911-429E-81B4-FB7E5EBECDC7}" type="slidenum">
              <a:rPr lang="en-GB" smtClean="0"/>
              <a:t>7</a:t>
            </a:fld>
            <a:endParaRPr lang="en-GB"/>
          </a:p>
        </p:txBody>
      </p:sp>
    </p:spTree>
    <p:extLst>
      <p:ext uri="{BB962C8B-B14F-4D97-AF65-F5344CB8AC3E}">
        <p14:creationId xmlns:p14="http://schemas.microsoft.com/office/powerpoint/2010/main" val="1937499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75189A-8E15-43C9-A1D4-EF87D1B9E7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592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75189A-8E15-43C9-A1D4-EF87D1B9E7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134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75189A-8E15-43C9-A1D4-EF87D1B9E7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215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Or equity?</a:t>
            </a:r>
          </a:p>
        </p:txBody>
      </p:sp>
      <p:sp>
        <p:nvSpPr>
          <p:cNvPr id="4" name="Slide Number Placeholder 3"/>
          <p:cNvSpPr>
            <a:spLocks noGrp="1"/>
          </p:cNvSpPr>
          <p:nvPr>
            <p:ph type="sldNum" sz="quarter" idx="5"/>
          </p:nvPr>
        </p:nvSpPr>
        <p:spPr/>
        <p:txBody>
          <a:bodyPr/>
          <a:lstStyle/>
          <a:p>
            <a:fld id="{1D2D871F-558A-4152-BBB6-5F303660C21B}" type="slidenum">
              <a:rPr lang="en-GB" smtClean="0"/>
              <a:t>19</a:t>
            </a:fld>
            <a:endParaRPr lang="en-GB"/>
          </a:p>
        </p:txBody>
      </p:sp>
    </p:spTree>
    <p:extLst>
      <p:ext uri="{BB962C8B-B14F-4D97-AF65-F5344CB8AC3E}">
        <p14:creationId xmlns:p14="http://schemas.microsoft.com/office/powerpoint/2010/main" val="2096823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Pulse data shows higher % of BAME staff feel engaged than white colleagues</a:t>
            </a:r>
          </a:p>
          <a:p>
            <a:r>
              <a:rPr lang="en-GB"/>
              <a:t> </a:t>
            </a:r>
          </a:p>
        </p:txBody>
      </p:sp>
      <p:sp>
        <p:nvSpPr>
          <p:cNvPr id="4" name="Slide Number Placeholder 3"/>
          <p:cNvSpPr>
            <a:spLocks noGrp="1"/>
          </p:cNvSpPr>
          <p:nvPr>
            <p:ph type="sldNum" sz="quarter" idx="5"/>
          </p:nvPr>
        </p:nvSpPr>
        <p:spPr/>
        <p:txBody>
          <a:bodyPr/>
          <a:lstStyle/>
          <a:p>
            <a:fld id="{1D2D871F-558A-4152-BBB6-5F303660C21B}" type="slidenum">
              <a:rPr lang="en-GB" smtClean="0"/>
              <a:t>22</a:t>
            </a:fld>
            <a:endParaRPr lang="en-GB"/>
          </a:p>
        </p:txBody>
      </p:sp>
    </p:spTree>
    <p:extLst>
      <p:ext uri="{BB962C8B-B14F-4D97-AF65-F5344CB8AC3E}">
        <p14:creationId xmlns:p14="http://schemas.microsoft.com/office/powerpoint/2010/main" val="2159222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Authentic leadership</a:t>
            </a:r>
          </a:p>
          <a:p>
            <a:endParaRPr lang="en-GB"/>
          </a:p>
          <a:p>
            <a:r>
              <a:rPr lang="en-GB" sz="1800">
                <a:effectLst/>
                <a:latin typeface="Calibri" panose="020F0502020204030204" pitchFamily="34" charset="0"/>
                <a:ea typeface="Calibri" panose="020F0502020204030204" pitchFamily="34" charset="0"/>
              </a:rPr>
              <a:t>Paula Searle, Chair of Disability Champions Group</a:t>
            </a:r>
          </a:p>
          <a:p>
            <a:r>
              <a:rPr lang="en-GB" sz="1800">
                <a:effectLst/>
                <a:latin typeface="Calibri" panose="020F0502020204030204" pitchFamily="34" charset="0"/>
                <a:ea typeface="Calibri" panose="020F0502020204030204" pitchFamily="34" charset="0"/>
              </a:rPr>
              <a:t>Rachael </a:t>
            </a:r>
            <a:r>
              <a:rPr lang="en-GB" sz="1800" err="1">
                <a:effectLst/>
                <a:latin typeface="Calibri" panose="020F0502020204030204" pitchFamily="34" charset="0"/>
                <a:ea typeface="Calibri" panose="020F0502020204030204" pitchFamily="34" charset="0"/>
              </a:rPr>
              <a:t>Beedham</a:t>
            </a:r>
            <a:r>
              <a:rPr lang="en-GB" sz="1800">
                <a:effectLst/>
                <a:latin typeface="Calibri" panose="020F0502020204030204" pitchFamily="34" charset="0"/>
                <a:ea typeface="Calibri" panose="020F0502020204030204" pitchFamily="34" charset="0"/>
              </a:rPr>
              <a:t>, Chair of LGBT+ Champions Group</a:t>
            </a:r>
          </a:p>
          <a:p>
            <a:r>
              <a:rPr lang="en-GB" sz="1800">
                <a:effectLst/>
                <a:latin typeface="Calibri" panose="020F0502020204030204" pitchFamily="34" charset="0"/>
                <a:ea typeface="Calibri" panose="020F0502020204030204" pitchFamily="34" charset="0"/>
              </a:rPr>
              <a:t>Vanessa Mason &amp; Natacha Jones, Joint Chairs of BAME Champions Group</a:t>
            </a:r>
          </a:p>
          <a:p>
            <a:endParaRPr lang="en-GB"/>
          </a:p>
        </p:txBody>
      </p:sp>
      <p:sp>
        <p:nvSpPr>
          <p:cNvPr id="4" name="Slide Number Placeholder 3"/>
          <p:cNvSpPr>
            <a:spLocks noGrp="1"/>
          </p:cNvSpPr>
          <p:nvPr>
            <p:ph type="sldNum" sz="quarter" idx="5"/>
          </p:nvPr>
        </p:nvSpPr>
        <p:spPr/>
        <p:txBody>
          <a:bodyPr/>
          <a:lstStyle/>
          <a:p>
            <a:fld id="{1D2D871F-558A-4152-BBB6-5F303660C21B}" type="slidenum">
              <a:rPr lang="en-GB" smtClean="0"/>
              <a:t>24</a:t>
            </a:fld>
            <a:endParaRPr lang="en-GB"/>
          </a:p>
        </p:txBody>
      </p:sp>
    </p:spTree>
    <p:extLst>
      <p:ext uri="{BB962C8B-B14F-4D97-AF65-F5344CB8AC3E}">
        <p14:creationId xmlns:p14="http://schemas.microsoft.com/office/powerpoint/2010/main" val="139569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99360" y="1597820"/>
            <a:ext cx="8527143" cy="1102519"/>
          </a:xfrm>
        </p:spPr>
        <p:txBody>
          <a:bodyPr/>
          <a:lstStyle/>
          <a:p>
            <a:r>
              <a:rPr lang="en-GB"/>
              <a:t>Click to edit Master title style</a:t>
            </a:r>
            <a:endParaRPr lang="en-US"/>
          </a:p>
        </p:txBody>
      </p:sp>
      <p:sp>
        <p:nvSpPr>
          <p:cNvPr id="3" name="Subtitle 2"/>
          <p:cNvSpPr>
            <a:spLocks noGrp="1"/>
          </p:cNvSpPr>
          <p:nvPr>
            <p:ph type="subTitle" idx="1"/>
          </p:nvPr>
        </p:nvSpPr>
        <p:spPr>
          <a:xfrm>
            <a:off x="299360" y="2914650"/>
            <a:ext cx="8527143" cy="1314450"/>
          </a:xfrm>
        </p:spPr>
        <p:txBody>
          <a:bodyPr>
            <a:normAutofit/>
          </a:bodyPr>
          <a:lstStyle>
            <a:lvl1pPr marL="198000" indent="-198000" algn="l">
              <a:buFont typeface="Arial"/>
              <a:buChar char="•"/>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AAEB7D5-1E81-A348-80E2-DA9697828BC1}" type="datetimeFigureOut">
              <a:rPr lang="en-US"/>
              <a:pPr/>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AAEB7D5-1E81-A348-80E2-DA9697828BC1}" type="datetimeFigureOut">
              <a:rPr lang="en-US"/>
              <a:pPr/>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AAEB7D5-1E81-A348-80E2-DA9697828BC1}" type="datetimeFigureOut">
              <a:rPr lang="en-US"/>
              <a:pPr/>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7491" y="2565000"/>
            <a:ext cx="3600000" cy="1080000"/>
          </a:xfrm>
          <a:prstGeom prst="rect">
            <a:avLst/>
          </a:prstGeom>
        </p:spPr>
        <p:txBody>
          <a:bodyPr lIns="0" tIns="0" rIns="0" bIns="0"/>
          <a:lstStyle>
            <a:lvl1pPr algn="r">
              <a:defRPr sz="2400" b="1" i="0" baseline="0">
                <a:solidFill>
                  <a:srgbClr val="34434F"/>
                </a:solidFill>
                <a:latin typeface="Arial"/>
              </a:defRPr>
            </a:lvl1pPr>
          </a:lstStyle>
          <a:p>
            <a:r>
              <a:rPr lang="en-GB"/>
              <a:t>Click to edit Master title style</a:t>
            </a:r>
            <a:endParaRPr lang="en-US"/>
          </a:p>
        </p:txBody>
      </p:sp>
      <p:sp>
        <p:nvSpPr>
          <p:cNvPr id="3" name="Subtitle 2"/>
          <p:cNvSpPr>
            <a:spLocks noGrp="1"/>
          </p:cNvSpPr>
          <p:nvPr>
            <p:ph type="subTitle" idx="1"/>
          </p:nvPr>
        </p:nvSpPr>
        <p:spPr>
          <a:xfrm>
            <a:off x="5147491" y="3645000"/>
            <a:ext cx="3600000" cy="1080000"/>
          </a:xfrm>
          <a:prstGeom prst="rect">
            <a:avLst/>
          </a:prstGeom>
        </p:spPr>
        <p:txBody>
          <a:bodyPr lIns="0" tIns="0" rIns="0" bIns="0"/>
          <a:lstStyle>
            <a:lvl1pPr marL="0" indent="0" algn="r">
              <a:spcBef>
                <a:spcPts val="0"/>
              </a:spcBef>
              <a:buNone/>
              <a:defRPr sz="1350" b="1" i="0" baseline="0">
                <a:solidFill>
                  <a:srgbClr val="768692"/>
                </a:solidFill>
                <a:latin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047632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p:cNvSpPr>
            <a:spLocks noGrp="1"/>
          </p:cNvSpPr>
          <p:nvPr>
            <p:ph type="ctrTitle"/>
          </p:nvPr>
        </p:nvSpPr>
        <p:spPr>
          <a:xfrm>
            <a:off x="720001" y="540000"/>
            <a:ext cx="6480725" cy="810000"/>
          </a:xfrm>
          <a:prstGeom prst="rect">
            <a:avLst/>
          </a:prstGeom>
        </p:spPr>
        <p:txBody>
          <a:bodyPr lIns="0" tIns="0" rIns="0" bIns="0"/>
          <a:lstStyle>
            <a:lvl1pPr algn="l">
              <a:defRPr sz="2400" b="1" i="0" baseline="0">
                <a:solidFill>
                  <a:srgbClr val="768692"/>
                </a:solidFill>
                <a:latin typeface="Arial"/>
              </a:defRPr>
            </a:lvl1pPr>
          </a:lstStyle>
          <a:p>
            <a:r>
              <a:rPr lang="en-GB"/>
              <a:t>Click to edit Master title style</a:t>
            </a:r>
            <a:endParaRPr lang="en-US"/>
          </a:p>
        </p:txBody>
      </p:sp>
      <p:sp>
        <p:nvSpPr>
          <p:cNvPr id="8" name="Text Placeholder 7"/>
          <p:cNvSpPr>
            <a:spLocks noGrp="1"/>
          </p:cNvSpPr>
          <p:nvPr>
            <p:ph type="body" sz="quarter" idx="10" hasCustomPrompt="1"/>
          </p:nvPr>
        </p:nvSpPr>
        <p:spPr>
          <a:xfrm>
            <a:off x="720725" y="1350000"/>
            <a:ext cx="6480000" cy="2700000"/>
          </a:xfrm>
          <a:prstGeom prst="rect">
            <a:avLst/>
          </a:prstGeom>
        </p:spPr>
        <p:txBody>
          <a:bodyPr vert="horz" lIns="0" tIns="0" rIns="0" bIns="0"/>
          <a:lstStyle>
            <a:lvl1pPr marL="0" indent="0">
              <a:spcBef>
                <a:spcPts val="0"/>
              </a:spcBef>
              <a:buNone/>
              <a:defRPr sz="1500" baseline="0">
                <a:solidFill>
                  <a:srgbClr val="34434F"/>
                </a:solidFill>
                <a:latin typeface="Arial"/>
              </a:defRPr>
            </a:lvl1pPr>
            <a:lvl2pPr>
              <a:spcBef>
                <a:spcPts val="0"/>
              </a:spcBef>
              <a:defRPr sz="900" baseline="0">
                <a:solidFill>
                  <a:srgbClr val="34434F"/>
                </a:solidFill>
                <a:latin typeface="Arial"/>
              </a:defRPr>
            </a:lvl2pPr>
            <a:lvl3pPr>
              <a:spcBef>
                <a:spcPts val="0"/>
              </a:spcBef>
              <a:defRPr sz="900" baseline="0">
                <a:solidFill>
                  <a:srgbClr val="34434F"/>
                </a:solidFill>
                <a:latin typeface="Arial"/>
              </a:defRPr>
            </a:lvl3pPr>
            <a:lvl4pPr>
              <a:spcBef>
                <a:spcPts val="0"/>
              </a:spcBef>
              <a:defRPr sz="900" baseline="0">
                <a:solidFill>
                  <a:srgbClr val="34434F"/>
                </a:solidFill>
                <a:latin typeface="Arial"/>
              </a:defRPr>
            </a:lvl4pPr>
            <a:lvl5pPr>
              <a:spcBef>
                <a:spcPts val="0"/>
              </a:spcBef>
              <a:defRPr sz="900" baseline="0">
                <a:solidFill>
                  <a:srgbClr val="34434F"/>
                </a:solidFill>
                <a:latin typeface="Arial"/>
              </a:defRPr>
            </a:lvl5pPr>
          </a:lstStyle>
          <a:p>
            <a:pPr lvl="0"/>
            <a:r>
              <a:rPr lang="en-GB"/>
              <a:t>Text</a:t>
            </a:r>
            <a:endParaRPr lang="en-US"/>
          </a:p>
        </p:txBody>
      </p:sp>
    </p:spTree>
    <p:extLst>
      <p:ext uri="{BB962C8B-B14F-4D97-AF65-F5344CB8AC3E}">
        <p14:creationId xmlns:p14="http://schemas.microsoft.com/office/powerpoint/2010/main" val="2562105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ctrTitle"/>
          </p:nvPr>
        </p:nvSpPr>
        <p:spPr>
          <a:xfrm>
            <a:off x="720001" y="540000"/>
            <a:ext cx="6480725" cy="810000"/>
          </a:xfrm>
          <a:prstGeom prst="rect">
            <a:avLst/>
          </a:prstGeom>
        </p:spPr>
        <p:txBody>
          <a:bodyPr lIns="0" tIns="0" rIns="0" bIns="0"/>
          <a:lstStyle>
            <a:lvl1pPr algn="l">
              <a:defRPr sz="2400" b="1" i="0" baseline="0">
                <a:solidFill>
                  <a:srgbClr val="768692"/>
                </a:solidFill>
                <a:latin typeface="Arial"/>
              </a:defRPr>
            </a:lvl1pPr>
          </a:lstStyle>
          <a:p>
            <a:r>
              <a:rPr lang="en-GB"/>
              <a:t>Click to edit Master title style</a:t>
            </a:r>
            <a:endParaRPr lang="en-US"/>
          </a:p>
        </p:txBody>
      </p:sp>
      <p:sp>
        <p:nvSpPr>
          <p:cNvPr id="4" name="Text Placeholder 7">
            <a:extLst>
              <a:ext uri="{FF2B5EF4-FFF2-40B4-BE49-F238E27FC236}">
                <a16:creationId xmlns:a16="http://schemas.microsoft.com/office/drawing/2014/main" id="{85F32F4E-3F31-41EA-9E24-A76E6681B3CF}"/>
              </a:ext>
            </a:extLst>
          </p:cNvPr>
          <p:cNvSpPr>
            <a:spLocks noGrp="1"/>
          </p:cNvSpPr>
          <p:nvPr>
            <p:ph type="body" sz="quarter" idx="10" hasCustomPrompt="1"/>
          </p:nvPr>
        </p:nvSpPr>
        <p:spPr>
          <a:xfrm>
            <a:off x="720725" y="1350000"/>
            <a:ext cx="3744000" cy="2700000"/>
          </a:xfrm>
          <a:prstGeom prst="rect">
            <a:avLst/>
          </a:prstGeom>
        </p:spPr>
        <p:txBody>
          <a:bodyPr vert="horz" lIns="0" tIns="0" rIns="0" bIns="0"/>
          <a:lstStyle>
            <a:lvl1pPr marL="0" indent="0">
              <a:spcBef>
                <a:spcPts val="0"/>
              </a:spcBef>
              <a:buNone/>
              <a:defRPr sz="1500" baseline="0">
                <a:solidFill>
                  <a:srgbClr val="34434F"/>
                </a:solidFill>
                <a:latin typeface="Arial"/>
              </a:defRPr>
            </a:lvl1pPr>
            <a:lvl2pPr>
              <a:spcBef>
                <a:spcPts val="0"/>
              </a:spcBef>
              <a:defRPr sz="900" baseline="0">
                <a:solidFill>
                  <a:srgbClr val="34434F"/>
                </a:solidFill>
                <a:latin typeface="Arial"/>
              </a:defRPr>
            </a:lvl2pPr>
            <a:lvl3pPr>
              <a:spcBef>
                <a:spcPts val="0"/>
              </a:spcBef>
              <a:defRPr sz="900" baseline="0">
                <a:solidFill>
                  <a:srgbClr val="34434F"/>
                </a:solidFill>
                <a:latin typeface="Arial"/>
              </a:defRPr>
            </a:lvl3pPr>
            <a:lvl4pPr>
              <a:spcBef>
                <a:spcPts val="0"/>
              </a:spcBef>
              <a:defRPr sz="900" baseline="0">
                <a:solidFill>
                  <a:srgbClr val="34434F"/>
                </a:solidFill>
                <a:latin typeface="Arial"/>
              </a:defRPr>
            </a:lvl4pPr>
            <a:lvl5pPr>
              <a:spcBef>
                <a:spcPts val="0"/>
              </a:spcBef>
              <a:defRPr sz="900" baseline="0">
                <a:solidFill>
                  <a:srgbClr val="34434F"/>
                </a:solidFill>
                <a:latin typeface="Arial"/>
              </a:defRPr>
            </a:lvl5pPr>
          </a:lstStyle>
          <a:p>
            <a:pPr lvl="0"/>
            <a:r>
              <a:rPr lang="en-GB"/>
              <a:t>Text</a:t>
            </a:r>
            <a:endParaRPr lang="en-US"/>
          </a:p>
        </p:txBody>
      </p:sp>
      <p:sp>
        <p:nvSpPr>
          <p:cNvPr id="5" name="Text Placeholder 7">
            <a:extLst>
              <a:ext uri="{FF2B5EF4-FFF2-40B4-BE49-F238E27FC236}">
                <a16:creationId xmlns:a16="http://schemas.microsoft.com/office/drawing/2014/main" id="{095CA158-8E96-495F-9EEC-D831990603B1}"/>
              </a:ext>
            </a:extLst>
          </p:cNvPr>
          <p:cNvSpPr>
            <a:spLocks noGrp="1"/>
          </p:cNvSpPr>
          <p:nvPr>
            <p:ph type="body" sz="quarter" idx="11" hasCustomPrompt="1"/>
          </p:nvPr>
        </p:nvSpPr>
        <p:spPr>
          <a:xfrm>
            <a:off x="4681277" y="1350000"/>
            <a:ext cx="3744000" cy="2700000"/>
          </a:xfrm>
          <a:prstGeom prst="rect">
            <a:avLst/>
          </a:prstGeom>
        </p:spPr>
        <p:txBody>
          <a:bodyPr vert="horz" lIns="0" tIns="0" rIns="0" bIns="0"/>
          <a:lstStyle>
            <a:lvl1pPr marL="0" indent="0">
              <a:spcBef>
                <a:spcPts val="0"/>
              </a:spcBef>
              <a:buNone/>
              <a:defRPr sz="1500" baseline="0">
                <a:solidFill>
                  <a:srgbClr val="34434F"/>
                </a:solidFill>
                <a:latin typeface="Arial"/>
              </a:defRPr>
            </a:lvl1pPr>
            <a:lvl2pPr>
              <a:spcBef>
                <a:spcPts val="0"/>
              </a:spcBef>
              <a:defRPr sz="900" baseline="0">
                <a:solidFill>
                  <a:srgbClr val="34434F"/>
                </a:solidFill>
                <a:latin typeface="Arial"/>
              </a:defRPr>
            </a:lvl2pPr>
            <a:lvl3pPr>
              <a:spcBef>
                <a:spcPts val="0"/>
              </a:spcBef>
              <a:defRPr sz="900" baseline="0">
                <a:solidFill>
                  <a:srgbClr val="34434F"/>
                </a:solidFill>
                <a:latin typeface="Arial"/>
              </a:defRPr>
            </a:lvl3pPr>
            <a:lvl4pPr>
              <a:spcBef>
                <a:spcPts val="0"/>
              </a:spcBef>
              <a:defRPr sz="900" baseline="0">
                <a:solidFill>
                  <a:srgbClr val="34434F"/>
                </a:solidFill>
                <a:latin typeface="Arial"/>
              </a:defRPr>
            </a:lvl4pPr>
            <a:lvl5pPr>
              <a:spcBef>
                <a:spcPts val="0"/>
              </a:spcBef>
              <a:defRPr sz="900" baseline="0">
                <a:solidFill>
                  <a:srgbClr val="34434F"/>
                </a:solidFill>
                <a:latin typeface="Arial"/>
              </a:defRPr>
            </a:lvl5pPr>
          </a:lstStyle>
          <a:p>
            <a:pPr lvl="0"/>
            <a:r>
              <a:rPr lang="en-GB"/>
              <a:t>Text</a:t>
            </a:r>
            <a:endParaRPr lang="en-US"/>
          </a:p>
        </p:txBody>
      </p:sp>
    </p:spTree>
    <p:extLst>
      <p:ext uri="{BB962C8B-B14F-4D97-AF65-F5344CB8AC3E}">
        <p14:creationId xmlns:p14="http://schemas.microsoft.com/office/powerpoint/2010/main" val="2326799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6EFD1-7AAF-1A91-7B0D-22A443D378B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95E3E504-C740-EBD8-2BA2-DF73CB0FFDC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05186F9-3963-A4D8-4D7A-CC59F85410FD}"/>
              </a:ext>
            </a:extLst>
          </p:cNvPr>
          <p:cNvSpPr>
            <a:spLocks noGrp="1"/>
          </p:cNvSpPr>
          <p:nvPr>
            <p:ph type="dt" sz="half" idx="10"/>
          </p:nvPr>
        </p:nvSpPr>
        <p:spPr/>
        <p:txBody>
          <a:bodyPr/>
          <a:lstStyle/>
          <a:p>
            <a:fld id="{4435438E-9FED-4DA8-8141-3A0DC5DC232E}" type="datetimeFigureOut">
              <a:rPr lang="en-GB" smtClean="0"/>
              <a:t>30/11/2022</a:t>
            </a:fld>
            <a:endParaRPr lang="en-GB"/>
          </a:p>
        </p:txBody>
      </p:sp>
      <p:sp>
        <p:nvSpPr>
          <p:cNvPr id="5" name="Footer Placeholder 4">
            <a:extLst>
              <a:ext uri="{FF2B5EF4-FFF2-40B4-BE49-F238E27FC236}">
                <a16:creationId xmlns:a16="http://schemas.microsoft.com/office/drawing/2014/main" id="{3EB7554A-B3D5-6088-0431-FA61E89A0F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644B9A-B8AC-3FC1-E131-AB1B4D9F96EF}"/>
              </a:ext>
            </a:extLst>
          </p:cNvPr>
          <p:cNvSpPr>
            <a:spLocks noGrp="1"/>
          </p:cNvSpPr>
          <p:nvPr>
            <p:ph type="sldNum" sz="quarter" idx="12"/>
          </p:nvPr>
        </p:nvSpPr>
        <p:spPr/>
        <p:txBody>
          <a:bodyPr/>
          <a:lstStyle/>
          <a:p>
            <a:fld id="{806381B0-E619-4D05-8147-A662F1679A14}" type="slidenum">
              <a:rPr lang="en-GB" smtClean="0"/>
              <a:t>‹#›</a:t>
            </a:fld>
            <a:endParaRPr lang="en-GB"/>
          </a:p>
        </p:txBody>
      </p:sp>
    </p:spTree>
    <p:extLst>
      <p:ext uri="{BB962C8B-B14F-4D97-AF65-F5344CB8AC3E}">
        <p14:creationId xmlns:p14="http://schemas.microsoft.com/office/powerpoint/2010/main" val="3906993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84BCF-8828-F547-4EF0-F6094C07E4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E23B7B-7E64-F2C8-988D-0204E24B06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F417E5-E0D4-AA4C-69C6-6EC55B757E03}"/>
              </a:ext>
            </a:extLst>
          </p:cNvPr>
          <p:cNvSpPr>
            <a:spLocks noGrp="1"/>
          </p:cNvSpPr>
          <p:nvPr>
            <p:ph type="dt" sz="half" idx="10"/>
          </p:nvPr>
        </p:nvSpPr>
        <p:spPr/>
        <p:txBody>
          <a:bodyPr/>
          <a:lstStyle/>
          <a:p>
            <a:fld id="{4435438E-9FED-4DA8-8141-3A0DC5DC232E}" type="datetimeFigureOut">
              <a:rPr lang="en-GB" smtClean="0"/>
              <a:t>30/11/2022</a:t>
            </a:fld>
            <a:endParaRPr lang="en-GB"/>
          </a:p>
        </p:txBody>
      </p:sp>
      <p:sp>
        <p:nvSpPr>
          <p:cNvPr id="5" name="Footer Placeholder 4">
            <a:extLst>
              <a:ext uri="{FF2B5EF4-FFF2-40B4-BE49-F238E27FC236}">
                <a16:creationId xmlns:a16="http://schemas.microsoft.com/office/drawing/2014/main" id="{6BEBCD9E-7E41-1B59-6B1E-70F9647BED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F51F70-203B-AABD-EE2A-F4827F2AA7A0}"/>
              </a:ext>
            </a:extLst>
          </p:cNvPr>
          <p:cNvSpPr>
            <a:spLocks noGrp="1"/>
          </p:cNvSpPr>
          <p:nvPr>
            <p:ph type="sldNum" sz="quarter" idx="12"/>
          </p:nvPr>
        </p:nvSpPr>
        <p:spPr/>
        <p:txBody>
          <a:bodyPr/>
          <a:lstStyle/>
          <a:p>
            <a:fld id="{806381B0-E619-4D05-8147-A662F1679A14}" type="slidenum">
              <a:rPr lang="en-GB" smtClean="0"/>
              <a:t>‹#›</a:t>
            </a:fld>
            <a:endParaRPr lang="en-GB"/>
          </a:p>
        </p:txBody>
      </p:sp>
    </p:spTree>
    <p:extLst>
      <p:ext uri="{BB962C8B-B14F-4D97-AF65-F5344CB8AC3E}">
        <p14:creationId xmlns:p14="http://schemas.microsoft.com/office/powerpoint/2010/main" val="1907513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39F28-FA6E-8F60-AB79-396C3209C3C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13FB7B5-A59E-4CF0-3781-8B6CAA5114B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2458C9-BCF7-0FB3-CFC5-A2F63C8DD82B}"/>
              </a:ext>
            </a:extLst>
          </p:cNvPr>
          <p:cNvSpPr>
            <a:spLocks noGrp="1"/>
          </p:cNvSpPr>
          <p:nvPr>
            <p:ph type="dt" sz="half" idx="10"/>
          </p:nvPr>
        </p:nvSpPr>
        <p:spPr/>
        <p:txBody>
          <a:bodyPr/>
          <a:lstStyle/>
          <a:p>
            <a:fld id="{4435438E-9FED-4DA8-8141-3A0DC5DC232E}" type="datetimeFigureOut">
              <a:rPr lang="en-GB" smtClean="0"/>
              <a:t>30/11/2022</a:t>
            </a:fld>
            <a:endParaRPr lang="en-GB"/>
          </a:p>
        </p:txBody>
      </p:sp>
      <p:sp>
        <p:nvSpPr>
          <p:cNvPr id="5" name="Footer Placeholder 4">
            <a:extLst>
              <a:ext uri="{FF2B5EF4-FFF2-40B4-BE49-F238E27FC236}">
                <a16:creationId xmlns:a16="http://schemas.microsoft.com/office/drawing/2014/main" id="{67E42085-778F-5659-ECAB-73FD568E4B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795A9B-3BD4-D3C7-80A6-031AD5C03C05}"/>
              </a:ext>
            </a:extLst>
          </p:cNvPr>
          <p:cNvSpPr>
            <a:spLocks noGrp="1"/>
          </p:cNvSpPr>
          <p:nvPr>
            <p:ph type="sldNum" sz="quarter" idx="12"/>
          </p:nvPr>
        </p:nvSpPr>
        <p:spPr/>
        <p:txBody>
          <a:bodyPr/>
          <a:lstStyle/>
          <a:p>
            <a:fld id="{806381B0-E619-4D05-8147-A662F1679A14}" type="slidenum">
              <a:rPr lang="en-GB" smtClean="0"/>
              <a:t>‹#›</a:t>
            </a:fld>
            <a:endParaRPr lang="en-GB"/>
          </a:p>
        </p:txBody>
      </p:sp>
    </p:spTree>
    <p:extLst>
      <p:ext uri="{BB962C8B-B14F-4D97-AF65-F5344CB8AC3E}">
        <p14:creationId xmlns:p14="http://schemas.microsoft.com/office/powerpoint/2010/main" val="1763779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21612-0395-EFDC-8CC3-137A9368E5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CC037A-6145-301C-4371-22A2ACFA139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36ABDDA-D2DE-24B1-510D-9D01D0C551F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65AE3EB-A995-BE68-E82B-236959DED179}"/>
              </a:ext>
            </a:extLst>
          </p:cNvPr>
          <p:cNvSpPr>
            <a:spLocks noGrp="1"/>
          </p:cNvSpPr>
          <p:nvPr>
            <p:ph type="dt" sz="half" idx="10"/>
          </p:nvPr>
        </p:nvSpPr>
        <p:spPr/>
        <p:txBody>
          <a:bodyPr/>
          <a:lstStyle/>
          <a:p>
            <a:fld id="{4435438E-9FED-4DA8-8141-3A0DC5DC232E}" type="datetimeFigureOut">
              <a:rPr lang="en-GB" smtClean="0"/>
              <a:t>30/11/2022</a:t>
            </a:fld>
            <a:endParaRPr lang="en-GB"/>
          </a:p>
        </p:txBody>
      </p:sp>
      <p:sp>
        <p:nvSpPr>
          <p:cNvPr id="6" name="Footer Placeholder 5">
            <a:extLst>
              <a:ext uri="{FF2B5EF4-FFF2-40B4-BE49-F238E27FC236}">
                <a16:creationId xmlns:a16="http://schemas.microsoft.com/office/drawing/2014/main" id="{36AD85F4-97D3-4B70-1CDA-FA161E510F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4E049D4-ED6E-E184-FE84-5A6EA394E95F}"/>
              </a:ext>
            </a:extLst>
          </p:cNvPr>
          <p:cNvSpPr>
            <a:spLocks noGrp="1"/>
          </p:cNvSpPr>
          <p:nvPr>
            <p:ph type="sldNum" sz="quarter" idx="12"/>
          </p:nvPr>
        </p:nvSpPr>
        <p:spPr/>
        <p:txBody>
          <a:bodyPr/>
          <a:lstStyle/>
          <a:p>
            <a:fld id="{806381B0-E619-4D05-8147-A662F1679A14}" type="slidenum">
              <a:rPr lang="en-GB" smtClean="0"/>
              <a:t>‹#›</a:t>
            </a:fld>
            <a:endParaRPr lang="en-GB"/>
          </a:p>
        </p:txBody>
      </p:sp>
    </p:spTree>
    <p:extLst>
      <p:ext uri="{BB962C8B-B14F-4D97-AF65-F5344CB8AC3E}">
        <p14:creationId xmlns:p14="http://schemas.microsoft.com/office/powerpoint/2010/main" val="4069603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37D6B-351B-B5F7-1E45-5A1F14E98CD0}"/>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799ECDA-85BD-8A05-4B5A-C87DA6B7086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4E4D0D1-ED95-1FA4-45D1-80D0FC9B860F}"/>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C2FA08E-9B7D-DF4C-4146-AF61F738ADD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4C8EE4B-6609-6C9E-3B4E-BF4194CFF8B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2374E1C-B374-DE04-1038-A5B8F12B9431}"/>
              </a:ext>
            </a:extLst>
          </p:cNvPr>
          <p:cNvSpPr>
            <a:spLocks noGrp="1"/>
          </p:cNvSpPr>
          <p:nvPr>
            <p:ph type="dt" sz="half" idx="10"/>
          </p:nvPr>
        </p:nvSpPr>
        <p:spPr/>
        <p:txBody>
          <a:bodyPr/>
          <a:lstStyle/>
          <a:p>
            <a:fld id="{4435438E-9FED-4DA8-8141-3A0DC5DC232E}" type="datetimeFigureOut">
              <a:rPr lang="en-GB" smtClean="0"/>
              <a:t>30/11/2022</a:t>
            </a:fld>
            <a:endParaRPr lang="en-GB"/>
          </a:p>
        </p:txBody>
      </p:sp>
      <p:sp>
        <p:nvSpPr>
          <p:cNvPr id="8" name="Footer Placeholder 7">
            <a:extLst>
              <a:ext uri="{FF2B5EF4-FFF2-40B4-BE49-F238E27FC236}">
                <a16:creationId xmlns:a16="http://schemas.microsoft.com/office/drawing/2014/main" id="{38B3A8C0-992A-330F-5408-EFC586E7214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57FC4CB-4FA9-78CE-8624-04CAEB3F7F1F}"/>
              </a:ext>
            </a:extLst>
          </p:cNvPr>
          <p:cNvSpPr>
            <a:spLocks noGrp="1"/>
          </p:cNvSpPr>
          <p:nvPr>
            <p:ph type="sldNum" sz="quarter" idx="12"/>
          </p:nvPr>
        </p:nvSpPr>
        <p:spPr/>
        <p:txBody>
          <a:bodyPr/>
          <a:lstStyle/>
          <a:p>
            <a:fld id="{806381B0-E619-4D05-8147-A662F1679A14}" type="slidenum">
              <a:rPr lang="en-GB" smtClean="0"/>
              <a:t>‹#›</a:t>
            </a:fld>
            <a:endParaRPr lang="en-GB"/>
          </a:p>
        </p:txBody>
      </p:sp>
    </p:spTree>
    <p:extLst>
      <p:ext uri="{BB962C8B-B14F-4D97-AF65-F5344CB8AC3E}">
        <p14:creationId xmlns:p14="http://schemas.microsoft.com/office/powerpoint/2010/main" val="417499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lvl1pPr marL="198000" indent="-198000">
              <a:buFont typeface="Arial"/>
              <a:buChar char="•"/>
              <a:defRPr/>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AAEB7D5-1E81-A348-80E2-DA9697828BC1}" type="datetimeFigureOut">
              <a:rPr lang="en-US"/>
              <a:pPr/>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42A1A-5042-3C6B-0DD4-B39D71A376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D02E517-763D-C9EF-763B-245520395B0E}"/>
              </a:ext>
            </a:extLst>
          </p:cNvPr>
          <p:cNvSpPr>
            <a:spLocks noGrp="1"/>
          </p:cNvSpPr>
          <p:nvPr>
            <p:ph type="dt" sz="half" idx="10"/>
          </p:nvPr>
        </p:nvSpPr>
        <p:spPr/>
        <p:txBody>
          <a:bodyPr/>
          <a:lstStyle/>
          <a:p>
            <a:fld id="{4435438E-9FED-4DA8-8141-3A0DC5DC232E}" type="datetimeFigureOut">
              <a:rPr lang="en-GB" smtClean="0"/>
              <a:t>30/11/2022</a:t>
            </a:fld>
            <a:endParaRPr lang="en-GB"/>
          </a:p>
        </p:txBody>
      </p:sp>
      <p:sp>
        <p:nvSpPr>
          <p:cNvPr id="4" name="Footer Placeholder 3">
            <a:extLst>
              <a:ext uri="{FF2B5EF4-FFF2-40B4-BE49-F238E27FC236}">
                <a16:creationId xmlns:a16="http://schemas.microsoft.com/office/drawing/2014/main" id="{E27BA445-97E5-FDC7-A6EE-9021FD66138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CE65A1F-C317-B731-79C7-1983D6B978BD}"/>
              </a:ext>
            </a:extLst>
          </p:cNvPr>
          <p:cNvSpPr>
            <a:spLocks noGrp="1"/>
          </p:cNvSpPr>
          <p:nvPr>
            <p:ph type="sldNum" sz="quarter" idx="12"/>
          </p:nvPr>
        </p:nvSpPr>
        <p:spPr/>
        <p:txBody>
          <a:bodyPr/>
          <a:lstStyle/>
          <a:p>
            <a:fld id="{806381B0-E619-4D05-8147-A662F1679A14}" type="slidenum">
              <a:rPr lang="en-GB" smtClean="0"/>
              <a:t>‹#›</a:t>
            </a:fld>
            <a:endParaRPr lang="en-GB"/>
          </a:p>
        </p:txBody>
      </p:sp>
    </p:spTree>
    <p:extLst>
      <p:ext uri="{BB962C8B-B14F-4D97-AF65-F5344CB8AC3E}">
        <p14:creationId xmlns:p14="http://schemas.microsoft.com/office/powerpoint/2010/main" val="584801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14EC63-5E76-2D92-076F-3A27B718C391}"/>
              </a:ext>
            </a:extLst>
          </p:cNvPr>
          <p:cNvSpPr>
            <a:spLocks noGrp="1"/>
          </p:cNvSpPr>
          <p:nvPr>
            <p:ph type="dt" sz="half" idx="10"/>
          </p:nvPr>
        </p:nvSpPr>
        <p:spPr/>
        <p:txBody>
          <a:bodyPr/>
          <a:lstStyle/>
          <a:p>
            <a:fld id="{4435438E-9FED-4DA8-8141-3A0DC5DC232E}" type="datetimeFigureOut">
              <a:rPr lang="en-GB" smtClean="0"/>
              <a:t>30/11/2022</a:t>
            </a:fld>
            <a:endParaRPr lang="en-GB"/>
          </a:p>
        </p:txBody>
      </p:sp>
      <p:sp>
        <p:nvSpPr>
          <p:cNvPr id="3" name="Footer Placeholder 2">
            <a:extLst>
              <a:ext uri="{FF2B5EF4-FFF2-40B4-BE49-F238E27FC236}">
                <a16:creationId xmlns:a16="http://schemas.microsoft.com/office/drawing/2014/main" id="{489999BB-F078-4641-27A0-A895ADF8196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542458-65B0-7452-F628-A2D00642B491}"/>
              </a:ext>
            </a:extLst>
          </p:cNvPr>
          <p:cNvSpPr>
            <a:spLocks noGrp="1"/>
          </p:cNvSpPr>
          <p:nvPr>
            <p:ph type="sldNum" sz="quarter" idx="12"/>
          </p:nvPr>
        </p:nvSpPr>
        <p:spPr/>
        <p:txBody>
          <a:bodyPr/>
          <a:lstStyle/>
          <a:p>
            <a:fld id="{806381B0-E619-4D05-8147-A662F1679A14}" type="slidenum">
              <a:rPr lang="en-GB" smtClean="0"/>
              <a:t>‹#›</a:t>
            </a:fld>
            <a:endParaRPr lang="en-GB"/>
          </a:p>
        </p:txBody>
      </p:sp>
    </p:spTree>
    <p:extLst>
      <p:ext uri="{BB962C8B-B14F-4D97-AF65-F5344CB8AC3E}">
        <p14:creationId xmlns:p14="http://schemas.microsoft.com/office/powerpoint/2010/main" val="2938627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9BC41-E08C-7B6F-AE3A-0C4856A2E98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FDF9927-8D2E-7FCD-7162-4D7A9333B00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4230C83-FF5E-36BB-5024-E4652FA1443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51116A-7BE5-6D2D-77E1-3E1CA45F582F}"/>
              </a:ext>
            </a:extLst>
          </p:cNvPr>
          <p:cNvSpPr>
            <a:spLocks noGrp="1"/>
          </p:cNvSpPr>
          <p:nvPr>
            <p:ph type="dt" sz="half" idx="10"/>
          </p:nvPr>
        </p:nvSpPr>
        <p:spPr/>
        <p:txBody>
          <a:bodyPr/>
          <a:lstStyle/>
          <a:p>
            <a:fld id="{4435438E-9FED-4DA8-8141-3A0DC5DC232E}" type="datetimeFigureOut">
              <a:rPr lang="en-GB" smtClean="0"/>
              <a:t>30/11/2022</a:t>
            </a:fld>
            <a:endParaRPr lang="en-GB"/>
          </a:p>
        </p:txBody>
      </p:sp>
      <p:sp>
        <p:nvSpPr>
          <p:cNvPr id="6" name="Footer Placeholder 5">
            <a:extLst>
              <a:ext uri="{FF2B5EF4-FFF2-40B4-BE49-F238E27FC236}">
                <a16:creationId xmlns:a16="http://schemas.microsoft.com/office/drawing/2014/main" id="{0FA07123-2867-8CFD-85FB-10493EF1F2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0E2D78-56D6-5376-F7EA-38C8EA757D2E}"/>
              </a:ext>
            </a:extLst>
          </p:cNvPr>
          <p:cNvSpPr>
            <a:spLocks noGrp="1"/>
          </p:cNvSpPr>
          <p:nvPr>
            <p:ph type="sldNum" sz="quarter" idx="12"/>
          </p:nvPr>
        </p:nvSpPr>
        <p:spPr/>
        <p:txBody>
          <a:bodyPr/>
          <a:lstStyle/>
          <a:p>
            <a:fld id="{806381B0-E619-4D05-8147-A662F1679A14}" type="slidenum">
              <a:rPr lang="en-GB" smtClean="0"/>
              <a:t>‹#›</a:t>
            </a:fld>
            <a:endParaRPr lang="en-GB"/>
          </a:p>
        </p:txBody>
      </p:sp>
    </p:spTree>
    <p:extLst>
      <p:ext uri="{BB962C8B-B14F-4D97-AF65-F5344CB8AC3E}">
        <p14:creationId xmlns:p14="http://schemas.microsoft.com/office/powerpoint/2010/main" val="1456623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ACD9B-7695-BF97-9E0B-B78406C5A46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C68CD74-791C-ADF2-741D-3C1AF998242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588970EB-1D36-D549-6EEE-EA2B5116BE0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1E65505-ED81-F876-A182-ED2466ED527F}"/>
              </a:ext>
            </a:extLst>
          </p:cNvPr>
          <p:cNvSpPr>
            <a:spLocks noGrp="1"/>
          </p:cNvSpPr>
          <p:nvPr>
            <p:ph type="dt" sz="half" idx="10"/>
          </p:nvPr>
        </p:nvSpPr>
        <p:spPr/>
        <p:txBody>
          <a:bodyPr/>
          <a:lstStyle/>
          <a:p>
            <a:fld id="{4435438E-9FED-4DA8-8141-3A0DC5DC232E}" type="datetimeFigureOut">
              <a:rPr lang="en-GB" smtClean="0"/>
              <a:t>30/11/2022</a:t>
            </a:fld>
            <a:endParaRPr lang="en-GB"/>
          </a:p>
        </p:txBody>
      </p:sp>
      <p:sp>
        <p:nvSpPr>
          <p:cNvPr id="6" name="Footer Placeholder 5">
            <a:extLst>
              <a:ext uri="{FF2B5EF4-FFF2-40B4-BE49-F238E27FC236}">
                <a16:creationId xmlns:a16="http://schemas.microsoft.com/office/drawing/2014/main" id="{C96F1185-A186-5213-F47F-B1041C4563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0165CE-7922-B6D2-8590-219372759C1D}"/>
              </a:ext>
            </a:extLst>
          </p:cNvPr>
          <p:cNvSpPr>
            <a:spLocks noGrp="1"/>
          </p:cNvSpPr>
          <p:nvPr>
            <p:ph type="sldNum" sz="quarter" idx="12"/>
          </p:nvPr>
        </p:nvSpPr>
        <p:spPr/>
        <p:txBody>
          <a:bodyPr/>
          <a:lstStyle/>
          <a:p>
            <a:fld id="{806381B0-E619-4D05-8147-A662F1679A14}" type="slidenum">
              <a:rPr lang="en-GB" smtClean="0"/>
              <a:t>‹#›</a:t>
            </a:fld>
            <a:endParaRPr lang="en-GB"/>
          </a:p>
        </p:txBody>
      </p:sp>
    </p:spTree>
    <p:extLst>
      <p:ext uri="{BB962C8B-B14F-4D97-AF65-F5344CB8AC3E}">
        <p14:creationId xmlns:p14="http://schemas.microsoft.com/office/powerpoint/2010/main" val="3502989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866E0-5D07-06DC-1E34-1241683D6AC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567AC2D-609C-73A6-8F7D-F909D23A83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4DFB30-D098-B7E8-C285-E15D652E93EB}"/>
              </a:ext>
            </a:extLst>
          </p:cNvPr>
          <p:cNvSpPr>
            <a:spLocks noGrp="1"/>
          </p:cNvSpPr>
          <p:nvPr>
            <p:ph type="dt" sz="half" idx="10"/>
          </p:nvPr>
        </p:nvSpPr>
        <p:spPr/>
        <p:txBody>
          <a:bodyPr/>
          <a:lstStyle/>
          <a:p>
            <a:fld id="{4435438E-9FED-4DA8-8141-3A0DC5DC232E}" type="datetimeFigureOut">
              <a:rPr lang="en-GB" smtClean="0"/>
              <a:t>30/11/2022</a:t>
            </a:fld>
            <a:endParaRPr lang="en-GB"/>
          </a:p>
        </p:txBody>
      </p:sp>
      <p:sp>
        <p:nvSpPr>
          <p:cNvPr id="5" name="Footer Placeholder 4">
            <a:extLst>
              <a:ext uri="{FF2B5EF4-FFF2-40B4-BE49-F238E27FC236}">
                <a16:creationId xmlns:a16="http://schemas.microsoft.com/office/drawing/2014/main" id="{3957121B-FF20-9A06-5D4E-909D5D2AF5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0E85BF-2D22-6AF0-93C3-E02D32C404E3}"/>
              </a:ext>
            </a:extLst>
          </p:cNvPr>
          <p:cNvSpPr>
            <a:spLocks noGrp="1"/>
          </p:cNvSpPr>
          <p:nvPr>
            <p:ph type="sldNum" sz="quarter" idx="12"/>
          </p:nvPr>
        </p:nvSpPr>
        <p:spPr/>
        <p:txBody>
          <a:bodyPr/>
          <a:lstStyle/>
          <a:p>
            <a:fld id="{806381B0-E619-4D05-8147-A662F1679A14}" type="slidenum">
              <a:rPr lang="en-GB" smtClean="0"/>
              <a:t>‹#›</a:t>
            </a:fld>
            <a:endParaRPr lang="en-GB"/>
          </a:p>
        </p:txBody>
      </p:sp>
    </p:spTree>
    <p:extLst>
      <p:ext uri="{BB962C8B-B14F-4D97-AF65-F5344CB8AC3E}">
        <p14:creationId xmlns:p14="http://schemas.microsoft.com/office/powerpoint/2010/main" val="1457147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4AC352-BAA1-4856-0855-7190654083D4}"/>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9558AA-5943-B389-1676-CF17150B006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EBCD56-3315-8C5E-FE7A-A03312E0879C}"/>
              </a:ext>
            </a:extLst>
          </p:cNvPr>
          <p:cNvSpPr>
            <a:spLocks noGrp="1"/>
          </p:cNvSpPr>
          <p:nvPr>
            <p:ph type="dt" sz="half" idx="10"/>
          </p:nvPr>
        </p:nvSpPr>
        <p:spPr/>
        <p:txBody>
          <a:bodyPr/>
          <a:lstStyle/>
          <a:p>
            <a:fld id="{4435438E-9FED-4DA8-8141-3A0DC5DC232E}" type="datetimeFigureOut">
              <a:rPr lang="en-GB" smtClean="0"/>
              <a:t>30/11/2022</a:t>
            </a:fld>
            <a:endParaRPr lang="en-GB"/>
          </a:p>
        </p:txBody>
      </p:sp>
      <p:sp>
        <p:nvSpPr>
          <p:cNvPr id="5" name="Footer Placeholder 4">
            <a:extLst>
              <a:ext uri="{FF2B5EF4-FFF2-40B4-BE49-F238E27FC236}">
                <a16:creationId xmlns:a16="http://schemas.microsoft.com/office/drawing/2014/main" id="{7B7A5746-4EFF-F109-5763-3C6321B829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0C4CAD-FE63-9E15-BA07-DD729CE39FBF}"/>
              </a:ext>
            </a:extLst>
          </p:cNvPr>
          <p:cNvSpPr>
            <a:spLocks noGrp="1"/>
          </p:cNvSpPr>
          <p:nvPr>
            <p:ph type="sldNum" sz="quarter" idx="12"/>
          </p:nvPr>
        </p:nvSpPr>
        <p:spPr/>
        <p:txBody>
          <a:bodyPr/>
          <a:lstStyle/>
          <a:p>
            <a:fld id="{806381B0-E619-4D05-8147-A662F1679A14}" type="slidenum">
              <a:rPr lang="en-GB" smtClean="0"/>
              <a:t>‹#›</a:t>
            </a:fld>
            <a:endParaRPr lang="en-GB"/>
          </a:p>
        </p:txBody>
      </p:sp>
    </p:spTree>
    <p:extLst>
      <p:ext uri="{BB962C8B-B14F-4D97-AF65-F5344CB8AC3E}">
        <p14:creationId xmlns:p14="http://schemas.microsoft.com/office/powerpoint/2010/main" val="579304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1135" y="734786"/>
            <a:ext cx="3804330" cy="956853"/>
          </a:xfrm>
        </p:spPr>
        <p:txBody>
          <a:bodyPr anchor="t">
            <a:noAutofit/>
          </a:bodyPr>
          <a:lstStyle>
            <a:lvl1pPr algn="l">
              <a:lnSpc>
                <a:spcPct val="70000"/>
              </a:lnSpc>
              <a:defRPr sz="4000" b="0" kern="900" cap="all">
                <a:solidFill>
                  <a:schemeClr val="accent2"/>
                </a:solidFill>
                <a:latin typeface="+mj-lt"/>
              </a:defRPr>
            </a:lvl1pPr>
          </a:lstStyle>
          <a:p>
            <a:r>
              <a:rPr lang="en-GB"/>
              <a:t>Click to edit Master title style</a:t>
            </a:r>
            <a:endParaRPr lang="en-US"/>
          </a:p>
        </p:txBody>
      </p:sp>
      <p:sp>
        <p:nvSpPr>
          <p:cNvPr id="3" name="Text Placeholder 2"/>
          <p:cNvSpPr>
            <a:spLocks noGrp="1"/>
          </p:cNvSpPr>
          <p:nvPr>
            <p:ph type="body" idx="1"/>
          </p:nvPr>
        </p:nvSpPr>
        <p:spPr>
          <a:xfrm>
            <a:off x="5361217" y="2347232"/>
            <a:ext cx="3441927" cy="2283108"/>
          </a:xfrm>
        </p:spPr>
        <p:txBody>
          <a:bodyPr anchor="b">
            <a:normAutofit/>
          </a:bodyPr>
          <a:lstStyle>
            <a:lvl1pPr marL="0" indent="0" algn="r">
              <a:lnSpc>
                <a:spcPct val="70000"/>
              </a:lnSpc>
              <a:spcBef>
                <a:spcPts val="0"/>
              </a:spcBef>
              <a:buNone/>
              <a:defRPr sz="2200" b="1">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a:p>
            <a:pPr lvl="1"/>
            <a:r>
              <a:rPr lang="en-GB"/>
              <a:t>Second level</a:t>
            </a:r>
          </a:p>
          <a:p>
            <a:pPr lvl="2"/>
            <a:r>
              <a:rPr lang="en-GB"/>
              <a:t>Third level</a:t>
            </a:r>
          </a:p>
        </p:txBody>
      </p:sp>
      <p:sp>
        <p:nvSpPr>
          <p:cNvPr id="4" name="Date Placeholder 3"/>
          <p:cNvSpPr>
            <a:spLocks noGrp="1"/>
          </p:cNvSpPr>
          <p:nvPr>
            <p:ph type="dt" sz="half" idx="10"/>
          </p:nvPr>
        </p:nvSpPr>
        <p:spPr/>
        <p:txBody>
          <a:bodyPr/>
          <a:lstStyle/>
          <a:p>
            <a:fld id="{EAAEB7D5-1E81-A348-80E2-DA9697828BC1}" type="datetimeFigureOut">
              <a:rPr lang="en-US"/>
              <a:pPr/>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AAEB7D5-1E81-A348-80E2-DA9697828BC1}" type="datetimeFigureOut">
              <a:rPr lang="en-US"/>
              <a:pPr/>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AAEB7D5-1E81-A348-80E2-DA9697828BC1}" type="datetimeFigureOut">
              <a:rPr lang="en-US"/>
              <a:pPr/>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AAEB7D5-1E81-A348-80E2-DA9697828BC1}" type="datetimeFigureOut">
              <a:rPr lang="en-US"/>
              <a:pPr/>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AEB7D5-1E81-A348-80E2-DA9697828BC1}" type="datetimeFigureOut">
              <a:rPr lang="en-US"/>
              <a:pPr/>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AAEB7D5-1E81-A348-80E2-DA9697828BC1}" type="datetimeFigureOut">
              <a:rPr lang="en-US"/>
              <a:pPr/>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AAEB7D5-1E81-A348-80E2-DA9697828BC1}" type="datetimeFigureOut">
              <a:rPr lang="en-US"/>
              <a:pPr/>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4674" y="708290"/>
            <a:ext cx="8674619" cy="379362"/>
          </a:xfrm>
          <a:prstGeom prst="rect">
            <a:avLst/>
          </a:prstGeom>
        </p:spPr>
        <p:txBody>
          <a:bodyPr vert="horz" lIns="91440" tIns="45720" rIns="91440" bIns="45720" rtlCol="0" anchor="t">
            <a:noAutofit/>
          </a:bodyPr>
          <a:lstStyle/>
          <a:p>
            <a:r>
              <a:rPr lang="en-GB"/>
              <a:t>Click to edit Master title style</a:t>
            </a:r>
            <a:endParaRPr lang="en-US"/>
          </a:p>
        </p:txBody>
      </p:sp>
      <p:sp>
        <p:nvSpPr>
          <p:cNvPr id="3" name="Text Placeholder 2"/>
          <p:cNvSpPr>
            <a:spLocks noGrp="1"/>
          </p:cNvSpPr>
          <p:nvPr>
            <p:ph type="body" idx="1"/>
          </p:nvPr>
        </p:nvSpPr>
        <p:spPr>
          <a:xfrm>
            <a:off x="179098" y="1200151"/>
            <a:ext cx="8674619"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AAEB7D5-1E81-A348-80E2-DA9697828BC1}" type="datetimeFigureOut">
              <a:rPr lang="en-US"/>
              <a:pPr/>
              <a:t>11/30/2022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C4AFE59-3830-674D-8C76-C2A107404CE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900" kern="1200" spc="-100">
          <a:solidFill>
            <a:schemeClr val="accent2"/>
          </a:solidFill>
          <a:latin typeface="+mj-lt"/>
          <a:ea typeface="+mj-ea"/>
          <a:cs typeface="+mj-cs"/>
        </a:defRPr>
      </a:lvl1pPr>
    </p:titleStyle>
    <p:body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SXNHS-LOGO-RGB-300.png">
            <a:extLst>
              <a:ext uri="{FF2B5EF4-FFF2-40B4-BE49-F238E27FC236}">
                <a16:creationId xmlns:a16="http://schemas.microsoft.com/office/drawing/2014/main" id="{D90E066E-0229-40B9-864B-004FD5A388C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71581" y="387000"/>
            <a:ext cx="985420" cy="728450"/>
          </a:xfrm>
          <a:prstGeom prst="rect">
            <a:avLst/>
          </a:prstGeom>
        </p:spPr>
      </p:pic>
      <p:pic>
        <p:nvPicPr>
          <p:cNvPr id="9" name="Picture 8" descr="STRAPLINE-RGB-300.png">
            <a:extLst>
              <a:ext uri="{FF2B5EF4-FFF2-40B4-BE49-F238E27FC236}">
                <a16:creationId xmlns:a16="http://schemas.microsoft.com/office/drawing/2014/main" id="{7DF86CAD-F0A7-4863-93F7-51DD17AE4FBA}"/>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6069637" y="4713115"/>
            <a:ext cx="2687364" cy="156877"/>
          </a:xfrm>
          <a:prstGeom prst="rect">
            <a:avLst/>
          </a:prstGeom>
        </p:spPr>
      </p:pic>
    </p:spTree>
    <p:extLst>
      <p:ext uri="{BB962C8B-B14F-4D97-AF65-F5344CB8AC3E}">
        <p14:creationId xmlns:p14="http://schemas.microsoft.com/office/powerpoint/2010/main" val="3514215169"/>
      </p:ext>
    </p:extLst>
  </p:cSld>
  <p:clrMap bg1="lt1" tx1="dk1" bg2="lt2" tx2="dk2" accent1="accent1" accent2="accent2" accent3="accent3" accent4="accent4" accent5="accent5" accent6="accent6" hlink="hlink" folHlink="folHlink"/>
  <p:sldLayoutIdLst>
    <p:sldLayoutId id="2147483685" r:id="rId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SXNHS-PPT-Text-5.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descr="STRAPLINE-RGB-300.png">
            <a:extLst>
              <a:ext uri="{FF2B5EF4-FFF2-40B4-BE49-F238E27FC236}">
                <a16:creationId xmlns:a16="http://schemas.microsoft.com/office/drawing/2014/main" id="{EE6CEAAB-083A-49D4-9FDB-74D847FB7920}"/>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6069637" y="4713115"/>
            <a:ext cx="2687364" cy="156877"/>
          </a:xfrm>
          <a:prstGeom prst="rect">
            <a:avLst/>
          </a:prstGeom>
        </p:spPr>
      </p:pic>
    </p:spTree>
    <p:extLst>
      <p:ext uri="{BB962C8B-B14F-4D97-AF65-F5344CB8AC3E}">
        <p14:creationId xmlns:p14="http://schemas.microsoft.com/office/powerpoint/2010/main" val="580784992"/>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0F8329-888A-BCBF-E47E-0C4C793FF9D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235DE1-8F61-06CC-A8BF-73F7FB5C98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0AF424-284B-C635-DC45-2786071E0DC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435438E-9FED-4DA8-8141-3A0DC5DC232E}" type="datetimeFigureOut">
              <a:rPr lang="en-GB" smtClean="0"/>
              <a:t>30/11/2022</a:t>
            </a:fld>
            <a:endParaRPr lang="en-GB"/>
          </a:p>
        </p:txBody>
      </p:sp>
      <p:sp>
        <p:nvSpPr>
          <p:cNvPr id="5" name="Footer Placeholder 4">
            <a:extLst>
              <a:ext uri="{FF2B5EF4-FFF2-40B4-BE49-F238E27FC236}">
                <a16:creationId xmlns:a16="http://schemas.microsoft.com/office/drawing/2014/main" id="{09D2058A-C075-A589-1DAF-77E39B53DD6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03B6C07-565D-E9C8-02A4-882AC72C108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06381B0-E619-4D05-8147-A662F1679A14}" type="slidenum">
              <a:rPr lang="en-GB" smtClean="0"/>
              <a:t>‹#›</a:t>
            </a:fld>
            <a:endParaRPr lang="en-GB"/>
          </a:p>
        </p:txBody>
      </p:sp>
    </p:spTree>
    <p:extLst>
      <p:ext uri="{BB962C8B-B14F-4D97-AF65-F5344CB8AC3E}">
        <p14:creationId xmlns:p14="http://schemas.microsoft.com/office/powerpoint/2010/main" val="30330681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sv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png"/><Relationship Id="rId18" Type="http://schemas.openxmlformats.org/officeDocument/2006/relationships/image" Target="../media/image34.jpeg"/><Relationship Id="rId3" Type="http://schemas.openxmlformats.org/officeDocument/2006/relationships/image" Target="../media/image16.sv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jpeg"/><Relationship Id="rId2" Type="http://schemas.openxmlformats.org/officeDocument/2006/relationships/image" Target="../media/image15.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jpe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jpe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5.png"/><Relationship Id="rId7" Type="http://schemas.openxmlformats.org/officeDocument/2006/relationships/diagramLayout" Target="../diagrams/layout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37.png"/><Relationship Id="rId10" Type="http://schemas.microsoft.com/office/2007/relationships/diagramDrawing" Target="../diagrams/drawing1.xml"/><Relationship Id="rId4" Type="http://schemas.openxmlformats.org/officeDocument/2006/relationships/image" Target="../media/image36.svg"/><Relationship Id="rId9" Type="http://schemas.openxmlformats.org/officeDocument/2006/relationships/diagramColors" Target="../diagrams/colors1.xml"/></Relationships>
</file>

<file path=ppt/slides/_rels/slide2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5.png"/><Relationship Id="rId7"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svg"/><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3.png"/><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43.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1.xml"/><Relationship Id="rId16"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44.svg"/><Relationship Id="rId9" Type="http://schemas.openxmlformats.org/officeDocument/2006/relationships/image" Target="../media/image58.png"/><Relationship Id="rId14" Type="http://schemas.openxmlformats.org/officeDocument/2006/relationships/image" Target="../media/image63.sv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63.svg"/><Relationship Id="rId3" Type="http://schemas.openxmlformats.org/officeDocument/2006/relationships/image" Target="../media/image66.png"/><Relationship Id="rId7" Type="http://schemas.openxmlformats.org/officeDocument/2006/relationships/image" Target="../media/image70.svg"/><Relationship Id="rId12"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svg"/><Relationship Id="rId9"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jpeg"/><Relationship Id="rId3" Type="http://schemas.openxmlformats.org/officeDocument/2006/relationships/image" Target="../media/image67.sv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jpeg"/><Relationship Id="rId9" Type="http://schemas.openxmlformats.org/officeDocument/2006/relationships/image" Target="../media/image80.sv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88.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44.sv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eg"/><Relationship Id="rId7" Type="http://schemas.openxmlformats.org/officeDocument/2006/relationships/image" Target="../media/image93.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 Id="rId9" Type="http://schemas.openxmlformats.org/officeDocument/2006/relationships/image" Target="../media/image95.sv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1.svg"/></Relationships>
</file>

<file path=ppt/slides/_rels/slide3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1.sv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13" Type="http://schemas.openxmlformats.org/officeDocument/2006/relationships/image" Target="../media/image104.svg"/><Relationship Id="rId18" Type="http://schemas.openxmlformats.org/officeDocument/2006/relationships/image" Target="../media/image108.svg"/><Relationship Id="rId26" Type="http://schemas.openxmlformats.org/officeDocument/2006/relationships/image" Target="../media/image116.svg"/><Relationship Id="rId3" Type="http://schemas.openxmlformats.org/officeDocument/2006/relationships/image" Target="../media/image15.png"/><Relationship Id="rId21" Type="http://schemas.openxmlformats.org/officeDocument/2006/relationships/image" Target="../media/image111.png"/><Relationship Id="rId34" Type="http://schemas.openxmlformats.org/officeDocument/2006/relationships/image" Target="../media/image124.svg"/><Relationship Id="rId7" Type="http://schemas.openxmlformats.org/officeDocument/2006/relationships/image" Target="../media/image100.svg"/><Relationship Id="rId12" Type="http://schemas.openxmlformats.org/officeDocument/2006/relationships/image" Target="../media/image103.png"/><Relationship Id="rId17" Type="http://schemas.openxmlformats.org/officeDocument/2006/relationships/image" Target="../media/image107.png"/><Relationship Id="rId25" Type="http://schemas.openxmlformats.org/officeDocument/2006/relationships/image" Target="../media/image115.png"/><Relationship Id="rId33" Type="http://schemas.openxmlformats.org/officeDocument/2006/relationships/image" Target="../media/image123.png"/><Relationship Id="rId2" Type="http://schemas.openxmlformats.org/officeDocument/2006/relationships/image" Target="../media/image17.png"/><Relationship Id="rId16" Type="http://schemas.openxmlformats.org/officeDocument/2006/relationships/image" Target="../media/image106.svg"/><Relationship Id="rId20" Type="http://schemas.openxmlformats.org/officeDocument/2006/relationships/image" Target="../media/image110.svg"/><Relationship Id="rId29"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hyperlink" Target="https://bit.ly/3HAPkSP" TargetMode="External"/><Relationship Id="rId24" Type="http://schemas.openxmlformats.org/officeDocument/2006/relationships/image" Target="../media/image114.svg"/><Relationship Id="rId32" Type="http://schemas.openxmlformats.org/officeDocument/2006/relationships/image" Target="../media/image122.svg"/><Relationship Id="rId5" Type="http://schemas.openxmlformats.org/officeDocument/2006/relationships/hyperlink" Target="https://bit.ly/39z9v7g" TargetMode="External"/><Relationship Id="rId15" Type="http://schemas.openxmlformats.org/officeDocument/2006/relationships/image" Target="../media/image105.png"/><Relationship Id="rId23" Type="http://schemas.openxmlformats.org/officeDocument/2006/relationships/image" Target="../media/image113.png"/><Relationship Id="rId28" Type="http://schemas.openxmlformats.org/officeDocument/2006/relationships/image" Target="../media/image118.svg"/><Relationship Id="rId36" Type="http://schemas.openxmlformats.org/officeDocument/2006/relationships/image" Target="../media/image126.svg"/><Relationship Id="rId10" Type="http://schemas.openxmlformats.org/officeDocument/2006/relationships/image" Target="../media/image102.svg"/><Relationship Id="rId19" Type="http://schemas.openxmlformats.org/officeDocument/2006/relationships/image" Target="../media/image109.png"/><Relationship Id="rId31" Type="http://schemas.openxmlformats.org/officeDocument/2006/relationships/image" Target="../media/image121.png"/><Relationship Id="rId4" Type="http://schemas.openxmlformats.org/officeDocument/2006/relationships/image" Target="../media/image16.svg"/><Relationship Id="rId9" Type="http://schemas.openxmlformats.org/officeDocument/2006/relationships/image" Target="../media/image101.png"/><Relationship Id="rId14" Type="http://schemas.openxmlformats.org/officeDocument/2006/relationships/hyperlink" Target="https://bit.ly/3O3aco6" TargetMode="External"/><Relationship Id="rId22" Type="http://schemas.openxmlformats.org/officeDocument/2006/relationships/image" Target="../media/image112.svg"/><Relationship Id="rId27" Type="http://schemas.openxmlformats.org/officeDocument/2006/relationships/image" Target="../media/image117.png"/><Relationship Id="rId30" Type="http://schemas.openxmlformats.org/officeDocument/2006/relationships/image" Target="../media/image120.svg"/><Relationship Id="rId35" Type="http://schemas.openxmlformats.org/officeDocument/2006/relationships/image" Target="../media/image125.png"/><Relationship Id="rId8" Type="http://schemas.openxmlformats.org/officeDocument/2006/relationships/hyperlink" Target="https://bit.ly/3OijQT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D517394B-E058-A54C-B016-B3E34A8C65AA}"/>
              </a:ext>
            </a:extLst>
          </p:cNvPr>
          <p:cNvPicPr>
            <a:picLocks noChangeAspect="1"/>
          </p:cNvPicPr>
          <p:nvPr/>
        </p:nvPicPr>
        <p:blipFill>
          <a:blip r:embed="rId3"/>
          <a:stretch>
            <a:fillRect/>
          </a:stretch>
        </p:blipFill>
        <p:spPr>
          <a:xfrm>
            <a:off x="0" y="0"/>
            <a:ext cx="9144000" cy="5143500"/>
          </a:xfrm>
          <a:prstGeom prst="rect">
            <a:avLst/>
          </a:prstGeom>
        </p:spPr>
      </p:pic>
      <p:sp>
        <p:nvSpPr>
          <p:cNvPr id="4" name="Content Placeholder 2">
            <a:extLst>
              <a:ext uri="{FF2B5EF4-FFF2-40B4-BE49-F238E27FC236}">
                <a16:creationId xmlns:a16="http://schemas.microsoft.com/office/drawing/2014/main" id="{C9228F28-3CDB-1E42-8320-38A7A368928A}"/>
              </a:ext>
            </a:extLst>
          </p:cNvPr>
          <p:cNvSpPr txBox="1">
            <a:spLocks/>
          </p:cNvSpPr>
          <p:nvPr/>
        </p:nvSpPr>
        <p:spPr>
          <a:xfrm>
            <a:off x="1285875" y="1175544"/>
            <a:ext cx="6950868" cy="2792412"/>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base">
              <a:lnSpc>
                <a:spcPct val="80000"/>
              </a:lnSpc>
              <a:buNone/>
            </a:pPr>
            <a:endParaRPr lang="en-GB" sz="4400" spc="-110">
              <a:solidFill>
                <a:schemeClr val="bg1"/>
              </a:solidFill>
            </a:endParaRPr>
          </a:p>
          <a:p>
            <a:pPr marL="0" indent="0" algn="ctr" fontAlgn="base">
              <a:lnSpc>
                <a:spcPct val="80000"/>
              </a:lnSpc>
              <a:buNone/>
            </a:pPr>
            <a:endParaRPr lang="en-GB" sz="4400" spc="-110">
              <a:solidFill>
                <a:schemeClr val="bg1"/>
              </a:solidFill>
            </a:endParaRPr>
          </a:p>
          <a:p>
            <a:pPr marL="0" indent="0" algn="ctr" fontAlgn="base">
              <a:lnSpc>
                <a:spcPct val="80000"/>
              </a:lnSpc>
              <a:buNone/>
            </a:pPr>
            <a:r>
              <a:rPr lang="en-GB" sz="8000" b="1" spc="-110">
                <a:solidFill>
                  <a:schemeClr val="bg1"/>
                </a:solidFill>
              </a:rPr>
              <a:t>Welcome</a:t>
            </a:r>
          </a:p>
          <a:p>
            <a:pPr marL="0" indent="0" algn="r" fontAlgn="base">
              <a:buNone/>
            </a:pPr>
            <a:endParaRPr lang="en-US" sz="2800" spc="-100">
              <a:solidFill>
                <a:srgbClr val="00B0F0"/>
              </a:solidFill>
            </a:endParaRPr>
          </a:p>
        </p:txBody>
      </p:sp>
      <p:sp>
        <p:nvSpPr>
          <p:cNvPr id="5" name="Content Placeholder 2">
            <a:extLst>
              <a:ext uri="{FF2B5EF4-FFF2-40B4-BE49-F238E27FC236}">
                <a16:creationId xmlns:a16="http://schemas.microsoft.com/office/drawing/2014/main" id="{CD229A7D-58B6-964A-9014-637895D6597B}"/>
              </a:ext>
            </a:extLst>
          </p:cNvPr>
          <p:cNvSpPr txBox="1">
            <a:spLocks/>
          </p:cNvSpPr>
          <p:nvPr/>
        </p:nvSpPr>
        <p:spPr>
          <a:xfrm>
            <a:off x="271645" y="4771123"/>
            <a:ext cx="1429910" cy="356474"/>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buNone/>
            </a:pPr>
            <a:r>
              <a:rPr lang="en-GB" sz="1400">
                <a:solidFill>
                  <a:schemeClr val="bg1"/>
                </a:solidFill>
              </a:rPr>
              <a:t>November 2022</a:t>
            </a:r>
          </a:p>
        </p:txBody>
      </p:sp>
    </p:spTree>
    <p:extLst>
      <p:ext uri="{BB962C8B-B14F-4D97-AF65-F5344CB8AC3E}">
        <p14:creationId xmlns:p14="http://schemas.microsoft.com/office/powerpoint/2010/main" val="3642302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urface chart&#10;&#10;Description automatically generated">
            <a:extLst>
              <a:ext uri="{FF2B5EF4-FFF2-40B4-BE49-F238E27FC236}">
                <a16:creationId xmlns:a16="http://schemas.microsoft.com/office/drawing/2014/main" id="{84184674-1D03-6647-8695-1620CD83A0D0}"/>
              </a:ext>
            </a:extLst>
          </p:cNvPr>
          <p:cNvPicPr>
            <a:picLocks noChangeAspect="1"/>
          </p:cNvPicPr>
          <p:nvPr/>
        </p:nvPicPr>
        <p:blipFill>
          <a:blip r:embed="rId2"/>
          <a:stretch>
            <a:fillRect/>
          </a:stretch>
        </p:blipFill>
        <p:spPr>
          <a:xfrm>
            <a:off x="0" y="0"/>
            <a:ext cx="9144000" cy="5143500"/>
          </a:xfrm>
          <a:prstGeom prst="rect">
            <a:avLst/>
          </a:prstGeom>
        </p:spPr>
      </p:pic>
      <p:sp>
        <p:nvSpPr>
          <p:cNvPr id="5" name="Content Placeholder 2">
            <a:extLst>
              <a:ext uri="{FF2B5EF4-FFF2-40B4-BE49-F238E27FC236}">
                <a16:creationId xmlns:a16="http://schemas.microsoft.com/office/drawing/2014/main" id="{67390BBA-1F1D-8E46-8813-98392D43027F}"/>
              </a:ext>
            </a:extLst>
          </p:cNvPr>
          <p:cNvSpPr txBox="1">
            <a:spLocks/>
          </p:cNvSpPr>
          <p:nvPr/>
        </p:nvSpPr>
        <p:spPr>
          <a:xfrm>
            <a:off x="831561" y="595019"/>
            <a:ext cx="7480877" cy="3925390"/>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lnSpc>
                <a:spcPct val="80000"/>
              </a:lnSpc>
              <a:buNone/>
            </a:pPr>
            <a:endParaRPr lang="en-GB" sz="2800" spc="-100">
              <a:solidFill>
                <a:srgbClr val="00B0F0"/>
              </a:solidFill>
            </a:endParaRPr>
          </a:p>
          <a:p>
            <a:pPr marL="0" indent="0" fontAlgn="base">
              <a:buNone/>
            </a:pPr>
            <a:endParaRPr lang="en-GB" sz="2800" spc="-100">
              <a:solidFill>
                <a:srgbClr val="00B0F0"/>
              </a:solidFill>
            </a:endParaRPr>
          </a:p>
          <a:p>
            <a:pPr marL="0" indent="0" algn="ctr" fontAlgn="base">
              <a:buNone/>
            </a:pPr>
            <a:endParaRPr lang="en-GB" sz="2800" b="1" spc="-100">
              <a:solidFill>
                <a:srgbClr val="00B0F0"/>
              </a:solidFill>
            </a:endParaRPr>
          </a:p>
          <a:p>
            <a:pPr marL="0" indent="0" algn="ctr" fontAlgn="base">
              <a:buNone/>
            </a:pPr>
            <a:endParaRPr lang="en-GB" sz="2800" spc="-100">
              <a:solidFill>
                <a:srgbClr val="00B0F0"/>
              </a:solidFill>
            </a:endParaRPr>
          </a:p>
          <a:p>
            <a:pPr marL="0" indent="0" algn="ctr" fontAlgn="base">
              <a:buNone/>
            </a:pPr>
            <a:r>
              <a:rPr lang="en-GB" sz="2800" b="1" spc="-100">
                <a:solidFill>
                  <a:srgbClr val="00B0F0"/>
                </a:solidFill>
              </a:rPr>
              <a:t>Adam Doyle</a:t>
            </a:r>
            <a:r>
              <a:rPr lang="en-GB" sz="2800" spc="-100">
                <a:solidFill>
                  <a:srgbClr val="00B0F0"/>
                </a:solidFill>
              </a:rPr>
              <a:t>, Chief Executive, Sussex ICS </a:t>
            </a:r>
          </a:p>
          <a:p>
            <a:pPr marL="0" indent="0" algn="ctr" fontAlgn="base">
              <a:buNone/>
            </a:pPr>
            <a:endParaRPr lang="en-GB" sz="2800" spc="-100">
              <a:solidFill>
                <a:srgbClr val="00B0F0"/>
              </a:solidFill>
            </a:endParaRPr>
          </a:p>
          <a:p>
            <a:pPr marL="0" indent="0" algn="ctr" fontAlgn="base">
              <a:buNone/>
            </a:pPr>
            <a:endParaRPr lang="en-GB" sz="2800" spc="-100">
              <a:solidFill>
                <a:srgbClr val="00B0F0"/>
              </a:solidFill>
            </a:endParaRPr>
          </a:p>
          <a:p>
            <a:pPr marL="0" indent="0" algn="ctr" fontAlgn="base">
              <a:buNone/>
            </a:pPr>
            <a:endParaRPr lang="en-GB" sz="2800" spc="-100">
              <a:solidFill>
                <a:srgbClr val="00B0F0"/>
              </a:solidFill>
            </a:endParaRPr>
          </a:p>
          <a:p>
            <a:pPr marL="0" indent="0">
              <a:buFont typeface="Arial"/>
              <a:buNone/>
            </a:pPr>
            <a:endParaRPr lang="en-US" sz="2800" spc="-100">
              <a:solidFill>
                <a:srgbClr val="00B0F0"/>
              </a:solidFill>
            </a:endParaRPr>
          </a:p>
          <a:p>
            <a:pPr marL="0" indent="0">
              <a:buFont typeface="Arial"/>
              <a:buNone/>
            </a:pPr>
            <a:endParaRPr lang="en-US" sz="2800" spc="-100">
              <a:solidFill>
                <a:srgbClr val="00B0F0"/>
              </a:solidFill>
            </a:endParaRPr>
          </a:p>
          <a:p>
            <a:pPr marL="0" indent="0">
              <a:buFont typeface="Arial"/>
              <a:buNone/>
            </a:pPr>
            <a:endParaRPr lang="en-US" sz="1800"/>
          </a:p>
        </p:txBody>
      </p:sp>
      <p:sp>
        <p:nvSpPr>
          <p:cNvPr id="2" name="Oval 1">
            <a:extLst>
              <a:ext uri="{FF2B5EF4-FFF2-40B4-BE49-F238E27FC236}">
                <a16:creationId xmlns:a16="http://schemas.microsoft.com/office/drawing/2014/main" id="{D8707846-D488-4C4C-989A-FCC3231B6133}"/>
              </a:ext>
            </a:extLst>
          </p:cNvPr>
          <p:cNvSpPr/>
          <p:nvPr/>
        </p:nvSpPr>
        <p:spPr>
          <a:xfrm>
            <a:off x="5215203" y="3718250"/>
            <a:ext cx="914400" cy="914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556560F-A77B-BE46-8068-1DA9872FBD57}"/>
              </a:ext>
            </a:extLst>
          </p:cNvPr>
          <p:cNvSpPr/>
          <p:nvPr/>
        </p:nvSpPr>
        <p:spPr>
          <a:xfrm>
            <a:off x="6328289" y="3838320"/>
            <a:ext cx="914400" cy="914400"/>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EA11ECC-D35C-0443-86B0-8AFA4875A9E0}"/>
              </a:ext>
            </a:extLst>
          </p:cNvPr>
          <p:cNvSpPr/>
          <p:nvPr/>
        </p:nvSpPr>
        <p:spPr>
          <a:xfrm>
            <a:off x="7424349" y="4212206"/>
            <a:ext cx="610645" cy="61064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50E7AED-BB8C-8B4E-A136-A27D7C88DBB0}"/>
              </a:ext>
            </a:extLst>
          </p:cNvPr>
          <p:cNvSpPr/>
          <p:nvPr/>
        </p:nvSpPr>
        <p:spPr>
          <a:xfrm>
            <a:off x="8208495" y="4187065"/>
            <a:ext cx="610645" cy="610645"/>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2550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5E6D-4FAC-4614-BBC1-8436E33FC100}"/>
              </a:ext>
            </a:extLst>
          </p:cNvPr>
          <p:cNvSpPr>
            <a:spLocks noGrp="1"/>
          </p:cNvSpPr>
          <p:nvPr>
            <p:ph type="ctrTitle"/>
          </p:nvPr>
        </p:nvSpPr>
        <p:spPr/>
        <p:txBody>
          <a:bodyPr/>
          <a:lstStyle/>
          <a:p>
            <a:r>
              <a:rPr lang="en-GB"/>
              <a:t>Can we talk about race?</a:t>
            </a:r>
            <a:br>
              <a:rPr lang="en-GB"/>
            </a:br>
            <a:r>
              <a:rPr lang="en-GB"/>
              <a:t>NHS Providers Seminar</a:t>
            </a:r>
          </a:p>
        </p:txBody>
      </p:sp>
      <p:sp>
        <p:nvSpPr>
          <p:cNvPr id="3" name="Subtitle 2">
            <a:extLst>
              <a:ext uri="{FF2B5EF4-FFF2-40B4-BE49-F238E27FC236}">
                <a16:creationId xmlns:a16="http://schemas.microsoft.com/office/drawing/2014/main" id="{853988FC-2375-48F2-B106-39F0B2F782DB}"/>
              </a:ext>
            </a:extLst>
          </p:cNvPr>
          <p:cNvSpPr>
            <a:spLocks noGrp="1"/>
          </p:cNvSpPr>
          <p:nvPr>
            <p:ph type="subTitle" idx="1"/>
          </p:nvPr>
        </p:nvSpPr>
        <p:spPr/>
        <p:txBody>
          <a:bodyPr/>
          <a:lstStyle/>
          <a:p>
            <a:r>
              <a:rPr lang="en-GB"/>
              <a:t>Adam Doyle</a:t>
            </a:r>
          </a:p>
          <a:p>
            <a:r>
              <a:rPr lang="en-GB"/>
              <a:t>Chief Executive Officer</a:t>
            </a:r>
          </a:p>
        </p:txBody>
      </p:sp>
    </p:spTree>
    <p:extLst>
      <p:ext uri="{BB962C8B-B14F-4D97-AF65-F5344CB8AC3E}">
        <p14:creationId xmlns:p14="http://schemas.microsoft.com/office/powerpoint/2010/main" val="3998241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39E11E-F3A4-0CC0-6AE8-848B56892B76}"/>
              </a:ext>
            </a:extLst>
          </p:cNvPr>
          <p:cNvSpPr>
            <a:spLocks noGrp="1"/>
          </p:cNvSpPr>
          <p:nvPr>
            <p:ph type="ctrTitle"/>
          </p:nvPr>
        </p:nvSpPr>
        <p:spPr/>
        <p:txBody>
          <a:bodyPr/>
          <a:lstStyle/>
          <a:p>
            <a:r>
              <a:rPr lang="en-GB">
                <a:solidFill>
                  <a:schemeClr val="tx1"/>
                </a:solidFill>
              </a:rPr>
              <a:t>About NHS Sussex and our Sussex system</a:t>
            </a:r>
            <a:endParaRPr lang="en-GB"/>
          </a:p>
        </p:txBody>
      </p:sp>
      <p:sp>
        <p:nvSpPr>
          <p:cNvPr id="6" name="Text Placeholder 5">
            <a:extLst>
              <a:ext uri="{FF2B5EF4-FFF2-40B4-BE49-F238E27FC236}">
                <a16:creationId xmlns:a16="http://schemas.microsoft.com/office/drawing/2014/main" id="{C2E80B43-59B3-115E-F406-A38EAD8A2B2A}"/>
              </a:ext>
            </a:extLst>
          </p:cNvPr>
          <p:cNvSpPr>
            <a:spLocks noGrp="1"/>
          </p:cNvSpPr>
          <p:nvPr>
            <p:ph type="body" sz="quarter" idx="10"/>
          </p:nvPr>
        </p:nvSpPr>
        <p:spPr/>
        <p:txBody>
          <a:bodyPr/>
          <a:lstStyle/>
          <a:p>
            <a:pPr marL="257175" indent="-257175">
              <a:spcAft>
                <a:spcPts val="900"/>
              </a:spcAft>
              <a:buFont typeface="Arial" panose="020B0604020202020204" pitchFamily="34" charset="0"/>
              <a:buChar char="•"/>
            </a:pPr>
            <a:r>
              <a:rPr lang="en-GB">
                <a:solidFill>
                  <a:schemeClr val="tx1"/>
                </a:solidFill>
              </a:rPr>
              <a:t>We cover a population of 1.7 million;</a:t>
            </a:r>
          </a:p>
          <a:p>
            <a:pPr marL="257175" indent="-257175">
              <a:spcAft>
                <a:spcPts val="900"/>
              </a:spcAft>
              <a:buFont typeface="Arial" panose="020B0604020202020204" pitchFamily="34" charset="0"/>
              <a:buChar char="•"/>
            </a:pPr>
            <a:r>
              <a:rPr lang="en-GB">
                <a:solidFill>
                  <a:schemeClr val="tx1"/>
                </a:solidFill>
              </a:rPr>
              <a:t>We have a growing population, with the main reason being more people coming to live in Sussex. We also have an ageing population;</a:t>
            </a:r>
          </a:p>
          <a:p>
            <a:pPr marL="257175" indent="-257175">
              <a:spcAft>
                <a:spcPts val="900"/>
              </a:spcAft>
              <a:buFont typeface="Arial" panose="020B0604020202020204" pitchFamily="34" charset="0"/>
              <a:buChar char="•"/>
            </a:pPr>
            <a:r>
              <a:rPr lang="en-GB">
                <a:solidFill>
                  <a:schemeClr val="tx1"/>
                </a:solidFill>
              </a:rPr>
              <a:t>People living in more deprived areas have worse health and outcomes and there are big differences in life expectancy across Sussex which matches deprivation. Most deprivation in Sussex is along the coast and in south west Crawley;</a:t>
            </a:r>
          </a:p>
          <a:p>
            <a:pPr marL="257175" indent="-257175">
              <a:spcAft>
                <a:spcPts val="900"/>
              </a:spcAft>
              <a:buFont typeface="Arial" panose="020B0604020202020204" pitchFamily="34" charset="0"/>
              <a:buChar char="•"/>
            </a:pPr>
            <a:r>
              <a:rPr lang="en-GB">
                <a:solidFill>
                  <a:schemeClr val="tx1"/>
                </a:solidFill>
              </a:rPr>
              <a:t>Across Sussex, we are responsible for a budget of £3.5 billion;</a:t>
            </a:r>
          </a:p>
          <a:p>
            <a:pPr marL="257175" indent="-257175">
              <a:spcAft>
                <a:spcPts val="900"/>
              </a:spcAft>
              <a:buFont typeface="Arial" panose="020B0604020202020204" pitchFamily="34" charset="0"/>
              <a:buChar char="•"/>
            </a:pPr>
            <a:r>
              <a:rPr lang="en-GB">
                <a:solidFill>
                  <a:schemeClr val="tx1"/>
                </a:solidFill>
              </a:rPr>
              <a:t>Our ICS covers all NHS Trusts, 2 County Councils, 1 City Council, Voluntary Community and Social Enterprise, 3 Universities and 1 Medical School, and 3 Healthwatch organisations.</a:t>
            </a:r>
          </a:p>
          <a:p>
            <a:endParaRPr lang="en-GB"/>
          </a:p>
        </p:txBody>
      </p:sp>
    </p:spTree>
    <p:extLst>
      <p:ext uri="{BB962C8B-B14F-4D97-AF65-F5344CB8AC3E}">
        <p14:creationId xmlns:p14="http://schemas.microsoft.com/office/powerpoint/2010/main" val="3178208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39E11E-F3A4-0CC0-6AE8-848B56892B76}"/>
              </a:ext>
            </a:extLst>
          </p:cNvPr>
          <p:cNvSpPr>
            <a:spLocks noGrp="1"/>
          </p:cNvSpPr>
          <p:nvPr>
            <p:ph type="ctrTitle"/>
          </p:nvPr>
        </p:nvSpPr>
        <p:spPr/>
        <p:txBody>
          <a:bodyPr/>
          <a:lstStyle/>
          <a:p>
            <a:r>
              <a:rPr lang="en-GB">
                <a:solidFill>
                  <a:schemeClr val="tx1"/>
                </a:solidFill>
              </a:rPr>
              <a:t>Acceptance and understanding</a:t>
            </a:r>
          </a:p>
        </p:txBody>
      </p:sp>
      <p:sp>
        <p:nvSpPr>
          <p:cNvPr id="6" name="Text Placeholder 5">
            <a:extLst>
              <a:ext uri="{FF2B5EF4-FFF2-40B4-BE49-F238E27FC236}">
                <a16:creationId xmlns:a16="http://schemas.microsoft.com/office/drawing/2014/main" id="{C2E80B43-59B3-115E-F406-A38EAD8A2B2A}"/>
              </a:ext>
            </a:extLst>
          </p:cNvPr>
          <p:cNvSpPr>
            <a:spLocks noGrp="1"/>
          </p:cNvSpPr>
          <p:nvPr>
            <p:ph type="body" sz="quarter" idx="10"/>
          </p:nvPr>
        </p:nvSpPr>
        <p:spPr/>
        <p:txBody>
          <a:bodyPr/>
          <a:lstStyle/>
          <a:p>
            <a:pPr marL="257175" indent="-257175">
              <a:spcAft>
                <a:spcPts val="900"/>
              </a:spcAft>
              <a:buFont typeface="Arial" panose="020B0604020202020204" pitchFamily="34" charset="0"/>
              <a:buChar char="•"/>
            </a:pPr>
            <a:r>
              <a:rPr lang="en-GB">
                <a:solidFill>
                  <a:schemeClr val="tx1"/>
                </a:solidFill>
              </a:rPr>
              <a:t>Race can be an uncomfortable subject</a:t>
            </a:r>
            <a:r>
              <a:rPr lang="en-GB" b="0" i="0">
                <a:solidFill>
                  <a:schemeClr val="tx1"/>
                </a:solidFill>
                <a:effectLst/>
              </a:rPr>
              <a:t>;</a:t>
            </a:r>
          </a:p>
          <a:p>
            <a:pPr marL="257175" indent="-257175">
              <a:spcAft>
                <a:spcPts val="900"/>
              </a:spcAft>
              <a:buFont typeface="Arial" panose="020B0604020202020204" pitchFamily="34" charset="0"/>
              <a:buChar char="•"/>
            </a:pPr>
            <a:r>
              <a:rPr lang="en-GB">
                <a:solidFill>
                  <a:schemeClr val="tx1"/>
                </a:solidFill>
              </a:rPr>
              <a:t>Absolutely vital to understand how colleagues are feeling and what the issues are within an organisation;</a:t>
            </a:r>
          </a:p>
          <a:p>
            <a:pPr marL="257175" indent="-257175">
              <a:spcAft>
                <a:spcPts val="900"/>
              </a:spcAft>
              <a:buFont typeface="Arial" panose="020B0604020202020204" pitchFamily="34" charset="0"/>
              <a:buChar char="•"/>
            </a:pPr>
            <a:r>
              <a:rPr lang="en-GB">
                <a:solidFill>
                  <a:schemeClr val="tx1"/>
                </a:solidFill>
              </a:rPr>
              <a:t>Need to take time to listen to colleagues, share stories and hear from people across the organisation and teams;</a:t>
            </a:r>
          </a:p>
          <a:p>
            <a:pPr marL="257175" indent="-257175">
              <a:spcAft>
                <a:spcPts val="900"/>
              </a:spcAft>
              <a:buFont typeface="Arial" panose="020B0604020202020204" pitchFamily="34" charset="0"/>
              <a:buChar char="•"/>
            </a:pPr>
            <a:r>
              <a:rPr lang="en-GB">
                <a:solidFill>
                  <a:schemeClr val="tx1"/>
                </a:solidFill>
              </a:rPr>
              <a:t>Importance of data (Workforce Race Equality Standard);</a:t>
            </a:r>
          </a:p>
          <a:p>
            <a:pPr marL="257175" indent="-257175">
              <a:spcAft>
                <a:spcPts val="900"/>
              </a:spcAft>
              <a:buFont typeface="Arial" panose="020B0604020202020204" pitchFamily="34" charset="0"/>
              <a:buChar char="•"/>
            </a:pPr>
            <a:r>
              <a:rPr lang="en-GB">
                <a:solidFill>
                  <a:schemeClr val="tx1"/>
                </a:solidFill>
              </a:rPr>
              <a:t>In Sussex, we have been overt about the fact we want to make improvements and we have work to do. Listening to colleagues can be uncomfortable but is vital to enhance our understanding. </a:t>
            </a:r>
          </a:p>
          <a:p>
            <a:endParaRPr lang="en-GB"/>
          </a:p>
        </p:txBody>
      </p:sp>
    </p:spTree>
    <p:extLst>
      <p:ext uri="{BB962C8B-B14F-4D97-AF65-F5344CB8AC3E}">
        <p14:creationId xmlns:p14="http://schemas.microsoft.com/office/powerpoint/2010/main" val="2642256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39E11E-F3A4-0CC0-6AE8-848B56892B76}"/>
              </a:ext>
            </a:extLst>
          </p:cNvPr>
          <p:cNvSpPr>
            <a:spLocks noGrp="1"/>
          </p:cNvSpPr>
          <p:nvPr>
            <p:ph type="ctrTitle"/>
          </p:nvPr>
        </p:nvSpPr>
        <p:spPr/>
        <p:txBody>
          <a:bodyPr/>
          <a:lstStyle/>
          <a:p>
            <a:r>
              <a:rPr lang="en-GB">
                <a:solidFill>
                  <a:schemeClr val="tx1"/>
                </a:solidFill>
              </a:rPr>
              <a:t>Accountability and action</a:t>
            </a:r>
          </a:p>
        </p:txBody>
      </p:sp>
      <p:sp>
        <p:nvSpPr>
          <p:cNvPr id="6" name="Text Placeholder 5">
            <a:extLst>
              <a:ext uri="{FF2B5EF4-FFF2-40B4-BE49-F238E27FC236}">
                <a16:creationId xmlns:a16="http://schemas.microsoft.com/office/drawing/2014/main" id="{C2E80B43-59B3-115E-F406-A38EAD8A2B2A}"/>
              </a:ext>
            </a:extLst>
          </p:cNvPr>
          <p:cNvSpPr>
            <a:spLocks noGrp="1"/>
          </p:cNvSpPr>
          <p:nvPr>
            <p:ph type="body" sz="quarter" idx="10"/>
          </p:nvPr>
        </p:nvSpPr>
        <p:spPr>
          <a:xfrm>
            <a:off x="720725" y="1350000"/>
            <a:ext cx="7703274" cy="2700000"/>
          </a:xfrm>
        </p:spPr>
        <p:txBody>
          <a:bodyPr/>
          <a:lstStyle/>
          <a:p>
            <a:pPr marL="257175" indent="-257175">
              <a:spcAft>
                <a:spcPts val="900"/>
              </a:spcAft>
              <a:buFont typeface="Arial" panose="020B0604020202020204" pitchFamily="34" charset="0"/>
              <a:buChar char="•"/>
            </a:pPr>
            <a:r>
              <a:rPr lang="en-GB">
                <a:solidFill>
                  <a:schemeClr val="tx1"/>
                </a:solidFill>
              </a:rPr>
              <a:t>We have worked with colleagues, listening to the action we could take to improve their experience, and providing safe spaces for people to share;</a:t>
            </a:r>
          </a:p>
          <a:p>
            <a:pPr marL="257175" indent="-257175">
              <a:spcAft>
                <a:spcPts val="900"/>
              </a:spcAft>
              <a:buFont typeface="Arial" panose="020B0604020202020204" pitchFamily="34" charset="0"/>
              <a:buChar char="•"/>
            </a:pPr>
            <a:r>
              <a:rPr lang="en-GB">
                <a:solidFill>
                  <a:schemeClr val="tx1"/>
                </a:solidFill>
              </a:rPr>
              <a:t>Across the system, we have established a system Race Equality Transformation Board, which focuses on our progress with regards to our people and our population;</a:t>
            </a:r>
          </a:p>
          <a:p>
            <a:pPr marL="257175" indent="-257175">
              <a:spcAft>
                <a:spcPts val="900"/>
              </a:spcAft>
              <a:buFont typeface="Arial" panose="020B0604020202020204" pitchFamily="34" charset="0"/>
              <a:buChar char="•"/>
            </a:pPr>
            <a:r>
              <a:rPr lang="en-GB">
                <a:solidFill>
                  <a:schemeClr val="tx1"/>
                </a:solidFill>
              </a:rPr>
              <a:t>Development of our system Workforce Race Equality Strategy setting our ambition, so we can move from being reactive to preventative;</a:t>
            </a:r>
          </a:p>
          <a:p>
            <a:pPr marL="257175" indent="-257175">
              <a:spcAft>
                <a:spcPts val="900"/>
              </a:spcAft>
              <a:buFont typeface="Arial" panose="020B0604020202020204" pitchFamily="34" charset="0"/>
              <a:buChar char="•"/>
            </a:pPr>
            <a:r>
              <a:rPr lang="en-GB">
                <a:solidFill>
                  <a:schemeClr val="tx1"/>
                </a:solidFill>
              </a:rPr>
              <a:t>Launched a system wide Sussex Anti Racism statement during Black History Month;</a:t>
            </a:r>
          </a:p>
          <a:p>
            <a:pPr marL="257175" indent="-257175">
              <a:spcAft>
                <a:spcPts val="900"/>
              </a:spcAft>
              <a:buFont typeface="Arial" panose="020B0604020202020204" pitchFamily="34" charset="0"/>
              <a:buChar char="•"/>
            </a:pPr>
            <a:r>
              <a:rPr lang="en-GB">
                <a:solidFill>
                  <a:schemeClr val="tx1"/>
                </a:solidFill>
              </a:rPr>
              <a:t>Organisationally, we launched the NHS Sussex ASPIRE programme earlier this year;</a:t>
            </a:r>
          </a:p>
          <a:p>
            <a:pPr marL="257175" indent="-257175">
              <a:spcAft>
                <a:spcPts val="900"/>
              </a:spcAft>
              <a:buFont typeface="Arial" panose="020B0604020202020204" pitchFamily="34" charset="0"/>
              <a:buChar char="•"/>
            </a:pPr>
            <a:r>
              <a:rPr lang="en-GB">
                <a:solidFill>
                  <a:schemeClr val="tx1"/>
                </a:solidFill>
              </a:rPr>
              <a:t>Establishment of an Equality, Diversity and Inclusion Taskforce to review how we are working within our organisation, benchmarking ourselves against Global Indicators, helping us to acknowledge what we need to differently.</a:t>
            </a:r>
          </a:p>
          <a:p>
            <a:pPr marL="257175" indent="-257175">
              <a:spcAft>
                <a:spcPts val="900"/>
              </a:spcAft>
              <a:buFont typeface="Arial" panose="020B0604020202020204" pitchFamily="34" charset="0"/>
              <a:buChar char="•"/>
            </a:pPr>
            <a:endParaRPr lang="en-GB"/>
          </a:p>
        </p:txBody>
      </p:sp>
    </p:spTree>
    <p:extLst>
      <p:ext uri="{BB962C8B-B14F-4D97-AF65-F5344CB8AC3E}">
        <p14:creationId xmlns:p14="http://schemas.microsoft.com/office/powerpoint/2010/main" val="218744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39E11E-F3A4-0CC0-6AE8-848B56892B76}"/>
              </a:ext>
            </a:extLst>
          </p:cNvPr>
          <p:cNvSpPr>
            <a:spLocks noGrp="1"/>
          </p:cNvSpPr>
          <p:nvPr>
            <p:ph type="ctrTitle"/>
          </p:nvPr>
        </p:nvSpPr>
        <p:spPr/>
        <p:txBody>
          <a:bodyPr/>
          <a:lstStyle/>
          <a:p>
            <a:r>
              <a:rPr lang="en-GB">
                <a:solidFill>
                  <a:schemeClr val="tx1"/>
                </a:solidFill>
              </a:rPr>
              <a:t>The role of leaders</a:t>
            </a:r>
          </a:p>
        </p:txBody>
      </p:sp>
      <p:sp>
        <p:nvSpPr>
          <p:cNvPr id="6" name="Text Placeholder 5">
            <a:extLst>
              <a:ext uri="{FF2B5EF4-FFF2-40B4-BE49-F238E27FC236}">
                <a16:creationId xmlns:a16="http://schemas.microsoft.com/office/drawing/2014/main" id="{C2E80B43-59B3-115E-F406-A38EAD8A2B2A}"/>
              </a:ext>
            </a:extLst>
          </p:cNvPr>
          <p:cNvSpPr>
            <a:spLocks noGrp="1"/>
          </p:cNvSpPr>
          <p:nvPr>
            <p:ph type="body" sz="quarter" idx="10"/>
          </p:nvPr>
        </p:nvSpPr>
        <p:spPr/>
        <p:txBody>
          <a:bodyPr/>
          <a:lstStyle/>
          <a:p>
            <a:pPr marL="257175" indent="-257175">
              <a:spcAft>
                <a:spcPts val="900"/>
              </a:spcAft>
              <a:buFont typeface="Arial" panose="020B0604020202020204" pitchFamily="34" charset="0"/>
              <a:buChar char="•"/>
            </a:pPr>
            <a:r>
              <a:rPr lang="en-GB">
                <a:solidFill>
                  <a:schemeClr val="tx1"/>
                </a:solidFill>
              </a:rPr>
              <a:t>Responsible for setting the tone and direction for our organisations;</a:t>
            </a:r>
          </a:p>
          <a:p>
            <a:pPr marL="257175" indent="-257175">
              <a:spcAft>
                <a:spcPts val="900"/>
              </a:spcAft>
              <a:buFont typeface="Arial" panose="020B0604020202020204" pitchFamily="34" charset="0"/>
              <a:buChar char="•"/>
            </a:pPr>
            <a:r>
              <a:rPr lang="en-GB">
                <a:solidFill>
                  <a:schemeClr val="tx1"/>
                </a:solidFill>
              </a:rPr>
              <a:t>Personal pledge from our Integrated Care Board and Executive Team;</a:t>
            </a:r>
          </a:p>
          <a:p>
            <a:pPr marL="257175" indent="-257175">
              <a:spcAft>
                <a:spcPts val="900"/>
              </a:spcAft>
              <a:buFont typeface="Arial" panose="020B0604020202020204" pitchFamily="34" charset="0"/>
              <a:buChar char="•"/>
            </a:pPr>
            <a:r>
              <a:rPr lang="en-GB">
                <a:solidFill>
                  <a:schemeClr val="tx1"/>
                </a:solidFill>
              </a:rPr>
              <a:t>Objectives set for each member of the Executive Team;</a:t>
            </a:r>
          </a:p>
          <a:p>
            <a:pPr marL="257175" indent="-257175">
              <a:spcAft>
                <a:spcPts val="900"/>
              </a:spcAft>
              <a:buFont typeface="Arial" panose="020B0604020202020204" pitchFamily="34" charset="0"/>
              <a:buChar char="•"/>
            </a:pPr>
            <a:r>
              <a:rPr lang="en-GB">
                <a:solidFill>
                  <a:schemeClr val="tx1"/>
                </a:solidFill>
              </a:rPr>
              <a:t>To support organisations to talk about race and understand how it is working and where improvements can be made;</a:t>
            </a:r>
          </a:p>
          <a:p>
            <a:pPr marL="257175" indent="-257175">
              <a:spcAft>
                <a:spcPts val="900"/>
              </a:spcAft>
              <a:buFont typeface="Arial" panose="020B0604020202020204" pitchFamily="34" charset="0"/>
              <a:buChar char="•"/>
            </a:pPr>
            <a:r>
              <a:rPr lang="en-GB">
                <a:solidFill>
                  <a:schemeClr val="tx1"/>
                </a:solidFill>
              </a:rPr>
              <a:t>To help our staff to develop a better understanding of their own behaviour in the workplace;</a:t>
            </a:r>
          </a:p>
          <a:p>
            <a:pPr marL="257175" indent="-257175">
              <a:spcAft>
                <a:spcPts val="900"/>
              </a:spcAft>
              <a:buFont typeface="Arial" panose="020B0604020202020204" pitchFamily="34" charset="0"/>
              <a:buChar char="•"/>
            </a:pPr>
            <a:r>
              <a:rPr lang="en-GB">
                <a:solidFill>
                  <a:schemeClr val="tx1"/>
                </a:solidFill>
              </a:rPr>
              <a:t>To ensure focus remains despite other challenges within a system, such as operational delivery</a:t>
            </a:r>
          </a:p>
          <a:p>
            <a:pPr>
              <a:buClrTx/>
            </a:pPr>
            <a:endParaRPr lang="en-GB">
              <a:solidFill>
                <a:schemeClr val="tx1"/>
              </a:solidFill>
            </a:endParaRPr>
          </a:p>
          <a:p>
            <a:endParaRPr lang="en-GB"/>
          </a:p>
        </p:txBody>
      </p:sp>
    </p:spTree>
    <p:extLst>
      <p:ext uri="{BB962C8B-B14F-4D97-AF65-F5344CB8AC3E}">
        <p14:creationId xmlns:p14="http://schemas.microsoft.com/office/powerpoint/2010/main" val="3034475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39E11E-F3A4-0CC0-6AE8-848B56892B76}"/>
              </a:ext>
            </a:extLst>
          </p:cNvPr>
          <p:cNvSpPr>
            <a:spLocks noGrp="1"/>
          </p:cNvSpPr>
          <p:nvPr>
            <p:ph type="ctrTitle"/>
          </p:nvPr>
        </p:nvSpPr>
        <p:spPr/>
        <p:txBody>
          <a:bodyPr/>
          <a:lstStyle/>
          <a:p>
            <a:r>
              <a:rPr lang="en-GB">
                <a:solidFill>
                  <a:schemeClr val="tx1"/>
                </a:solidFill>
              </a:rPr>
              <a:t>Our Sussex Anti-Racism Statement</a:t>
            </a:r>
          </a:p>
        </p:txBody>
      </p:sp>
      <p:sp>
        <p:nvSpPr>
          <p:cNvPr id="6" name="Text Placeholder 5">
            <a:extLst>
              <a:ext uri="{FF2B5EF4-FFF2-40B4-BE49-F238E27FC236}">
                <a16:creationId xmlns:a16="http://schemas.microsoft.com/office/drawing/2014/main" id="{C2E80B43-59B3-115E-F406-A38EAD8A2B2A}"/>
              </a:ext>
            </a:extLst>
          </p:cNvPr>
          <p:cNvSpPr>
            <a:spLocks noGrp="1"/>
          </p:cNvSpPr>
          <p:nvPr>
            <p:ph type="body" sz="quarter" idx="10"/>
          </p:nvPr>
        </p:nvSpPr>
        <p:spPr>
          <a:xfrm>
            <a:off x="720725" y="1350000"/>
            <a:ext cx="7998732" cy="3017893"/>
          </a:xfrm>
          <a:solidFill>
            <a:schemeClr val="tx1"/>
          </a:solidFill>
        </p:spPr>
        <p:txBody>
          <a:bodyPr/>
          <a:lstStyle/>
          <a:p>
            <a:pPr algn="ctr"/>
            <a:endParaRPr lang="en-GB">
              <a:solidFill>
                <a:schemeClr val="bg1"/>
              </a:solidFill>
            </a:endParaRPr>
          </a:p>
          <a:p>
            <a:pPr algn="ctr"/>
            <a:r>
              <a:rPr lang="en-GB" sz="1800">
                <a:solidFill>
                  <a:schemeClr val="bg1"/>
                </a:solidFill>
              </a:rPr>
              <a:t>T</a:t>
            </a:r>
            <a:r>
              <a:rPr lang="en-GB" sz="1800" b="1">
                <a:solidFill>
                  <a:schemeClr val="bg1"/>
                </a:solidFill>
                <a:latin typeface="Arial" panose="020B0604020202020204" pitchFamily="34" charset="0"/>
                <a:ea typeface="Times New Roman" panose="02020603050405020304" pitchFamily="18" charset="0"/>
                <a:cs typeface="Times New Roman" panose="02020603050405020304" pitchFamily="18" charset="0"/>
              </a:rPr>
              <a:t>here is no place for racism in Sussex. We recognise the impact that racist behaviours have on our workforce is devastating. We want people to feel safe and to thrive. It is our responsibility to create safe, inclusive and supportive working environments and stamp out racism when we see it.  We stand firmly together with our partners in being committed to tackling institutional and interpersonal racism in all its forms. We commit to listening, monitoring and continually evaluating our practice because we recognise that good anti racist practice for our workforce leads to better care for our patients and our population.</a:t>
            </a:r>
            <a:endParaRPr lang="en-GB" sz="1800">
              <a:solidFill>
                <a:schemeClr val="bg1"/>
              </a:solidFill>
              <a:latin typeface="Arial" panose="020B0604020202020204" pitchFamily="34" charset="0"/>
              <a:ea typeface="MS PGothic" panose="020B0600070205080204" pitchFamily="34" charset="-128"/>
              <a:cs typeface="Times New Roman" panose="02020603050405020304" pitchFamily="18" charset="0"/>
            </a:endParaRPr>
          </a:p>
          <a:p>
            <a:pPr algn="ctr"/>
            <a:endParaRPr lang="en-GB">
              <a:solidFill>
                <a:schemeClr val="bg1"/>
              </a:solidFill>
            </a:endParaRPr>
          </a:p>
        </p:txBody>
      </p:sp>
    </p:spTree>
    <p:extLst>
      <p:ext uri="{BB962C8B-B14F-4D97-AF65-F5344CB8AC3E}">
        <p14:creationId xmlns:p14="http://schemas.microsoft.com/office/powerpoint/2010/main" val="3133160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39E11E-F3A4-0CC0-6AE8-848B56892B76}"/>
              </a:ext>
            </a:extLst>
          </p:cNvPr>
          <p:cNvSpPr>
            <a:spLocks noGrp="1"/>
          </p:cNvSpPr>
          <p:nvPr>
            <p:ph type="ctrTitle"/>
          </p:nvPr>
        </p:nvSpPr>
        <p:spPr/>
        <p:txBody>
          <a:bodyPr/>
          <a:lstStyle/>
          <a:p>
            <a:r>
              <a:rPr lang="en-GB">
                <a:solidFill>
                  <a:schemeClr val="tx1"/>
                </a:solidFill>
              </a:rPr>
              <a:t>My own approach </a:t>
            </a:r>
          </a:p>
        </p:txBody>
      </p:sp>
      <p:sp>
        <p:nvSpPr>
          <p:cNvPr id="6" name="Text Placeholder 5">
            <a:extLst>
              <a:ext uri="{FF2B5EF4-FFF2-40B4-BE49-F238E27FC236}">
                <a16:creationId xmlns:a16="http://schemas.microsoft.com/office/drawing/2014/main" id="{C2E80B43-59B3-115E-F406-A38EAD8A2B2A}"/>
              </a:ext>
            </a:extLst>
          </p:cNvPr>
          <p:cNvSpPr>
            <a:spLocks noGrp="1"/>
          </p:cNvSpPr>
          <p:nvPr>
            <p:ph type="body" sz="quarter" idx="10"/>
          </p:nvPr>
        </p:nvSpPr>
        <p:spPr>
          <a:xfrm>
            <a:off x="752542" y="945000"/>
            <a:ext cx="6480000" cy="2901863"/>
          </a:xfrm>
        </p:spPr>
        <p:txBody>
          <a:bodyPr/>
          <a:lstStyle/>
          <a:p>
            <a:pPr marL="257175" indent="-257175">
              <a:spcAft>
                <a:spcPts val="900"/>
              </a:spcAft>
              <a:buFont typeface="Arial" panose="020B0604020202020204" pitchFamily="34" charset="0"/>
              <a:buChar char="•"/>
            </a:pPr>
            <a:r>
              <a:rPr lang="en-GB">
                <a:solidFill>
                  <a:schemeClr val="tx1"/>
                </a:solidFill>
              </a:rPr>
              <a:t>Looking racism in the eye</a:t>
            </a:r>
          </a:p>
          <a:p>
            <a:pPr marL="257175" indent="-257175">
              <a:spcAft>
                <a:spcPts val="900"/>
              </a:spcAft>
              <a:buFont typeface="Arial" panose="020B0604020202020204" pitchFamily="34" charset="0"/>
              <a:buChar char="•"/>
            </a:pPr>
            <a:r>
              <a:rPr lang="en-GB">
                <a:solidFill>
                  <a:schemeClr val="tx1"/>
                </a:solidFill>
              </a:rPr>
              <a:t>Understand the consequences for people of colour who openly oppose racism</a:t>
            </a:r>
          </a:p>
          <a:p>
            <a:pPr marL="257175" indent="-257175">
              <a:spcAft>
                <a:spcPts val="900"/>
              </a:spcAft>
              <a:buFont typeface="Arial" panose="020B0604020202020204" pitchFamily="34" charset="0"/>
              <a:buChar char="•"/>
            </a:pPr>
            <a:r>
              <a:rPr lang="en-GB">
                <a:solidFill>
                  <a:schemeClr val="tx1"/>
                </a:solidFill>
              </a:rPr>
              <a:t>Taking a critical look at leader-allyship</a:t>
            </a:r>
          </a:p>
          <a:p>
            <a:pPr marL="257175" indent="-257175">
              <a:spcAft>
                <a:spcPts val="900"/>
              </a:spcAft>
              <a:buFont typeface="Arial" panose="020B0604020202020204" pitchFamily="34" charset="0"/>
              <a:buChar char="•"/>
            </a:pPr>
            <a:r>
              <a:rPr lang="en-GB">
                <a:solidFill>
                  <a:schemeClr val="tx1"/>
                </a:solidFill>
              </a:rPr>
              <a:t>Leadership that is bold, visible, present, vocal and doesn’t sit on the fence</a:t>
            </a:r>
          </a:p>
          <a:p>
            <a:pPr marL="257175" indent="-257175">
              <a:spcAft>
                <a:spcPts val="900"/>
              </a:spcAft>
              <a:buFont typeface="Arial" panose="020B0604020202020204" pitchFamily="34" charset="0"/>
              <a:buChar char="•"/>
            </a:pPr>
            <a:r>
              <a:rPr lang="en-GB">
                <a:solidFill>
                  <a:schemeClr val="tx1"/>
                </a:solidFill>
              </a:rPr>
              <a:t>Leadership that addresses indifference to racial justice</a:t>
            </a:r>
          </a:p>
          <a:p>
            <a:pPr marL="257175" indent="-257175">
              <a:spcAft>
                <a:spcPts val="900"/>
              </a:spcAft>
              <a:buFont typeface="Arial" panose="020B0604020202020204" pitchFamily="34" charset="0"/>
              <a:buChar char="•"/>
            </a:pPr>
            <a:r>
              <a:rPr lang="en-GB">
                <a:solidFill>
                  <a:schemeClr val="tx1"/>
                </a:solidFill>
              </a:rPr>
              <a:t>Leadership that challenges racism when people of colour are not present</a:t>
            </a:r>
          </a:p>
          <a:p>
            <a:pPr marL="257175" indent="-257175">
              <a:spcAft>
                <a:spcPts val="900"/>
              </a:spcAft>
              <a:buFont typeface="Arial" panose="020B0604020202020204" pitchFamily="34" charset="0"/>
              <a:buChar char="•"/>
            </a:pPr>
            <a:r>
              <a:rPr lang="en-GB">
                <a:solidFill>
                  <a:schemeClr val="tx1"/>
                </a:solidFill>
              </a:rPr>
              <a:t>Leadership that will not stand for racial segregation</a:t>
            </a:r>
          </a:p>
          <a:p>
            <a:pPr marL="257175" indent="-257175">
              <a:spcAft>
                <a:spcPts val="900"/>
              </a:spcAft>
              <a:buFont typeface="Arial" panose="020B0604020202020204" pitchFamily="34" charset="0"/>
              <a:buChar char="•"/>
            </a:pPr>
            <a:r>
              <a:rPr lang="en-GB">
                <a:solidFill>
                  <a:schemeClr val="tx1"/>
                </a:solidFill>
              </a:rPr>
              <a:t>Leadership that supports people of colour who speak truth to power and challenge the status quo</a:t>
            </a:r>
          </a:p>
          <a:p>
            <a:pPr marL="257175" indent="-257175">
              <a:spcAft>
                <a:spcPts val="900"/>
              </a:spcAft>
              <a:buFont typeface="Arial" panose="020B0604020202020204" pitchFamily="34" charset="0"/>
              <a:buChar char="•"/>
            </a:pPr>
            <a:r>
              <a:rPr lang="en-GB">
                <a:solidFill>
                  <a:schemeClr val="tx1"/>
                </a:solidFill>
              </a:rPr>
              <a:t>Be clear about your governance structures and accountability</a:t>
            </a:r>
          </a:p>
          <a:p>
            <a:pPr marL="257175" indent="-257175">
              <a:spcAft>
                <a:spcPts val="900"/>
              </a:spcAft>
              <a:buFont typeface="Arial" panose="020B0604020202020204" pitchFamily="34" charset="0"/>
              <a:buChar char="•"/>
            </a:pPr>
            <a:endParaRPr lang="en-GB">
              <a:solidFill>
                <a:schemeClr val="tx1"/>
              </a:solidFill>
            </a:endParaRPr>
          </a:p>
          <a:p>
            <a:pPr marL="257175" indent="-257175">
              <a:spcAft>
                <a:spcPts val="900"/>
              </a:spcAft>
              <a:buFont typeface="Arial" panose="020B0604020202020204" pitchFamily="34" charset="0"/>
              <a:buChar char="•"/>
            </a:pPr>
            <a:endParaRPr lang="en-GB">
              <a:solidFill>
                <a:schemeClr val="tx1"/>
              </a:solidFill>
            </a:endParaRPr>
          </a:p>
          <a:p>
            <a:pPr>
              <a:buClrTx/>
            </a:pPr>
            <a:endParaRPr lang="en-GB">
              <a:solidFill>
                <a:schemeClr val="tx1"/>
              </a:solidFill>
            </a:endParaRPr>
          </a:p>
          <a:p>
            <a:endParaRPr lang="en-GB"/>
          </a:p>
        </p:txBody>
      </p:sp>
    </p:spTree>
    <p:extLst>
      <p:ext uri="{BB962C8B-B14F-4D97-AF65-F5344CB8AC3E}">
        <p14:creationId xmlns:p14="http://schemas.microsoft.com/office/powerpoint/2010/main" val="3339750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urface chart&#10;&#10;Description automatically generated">
            <a:extLst>
              <a:ext uri="{FF2B5EF4-FFF2-40B4-BE49-F238E27FC236}">
                <a16:creationId xmlns:a16="http://schemas.microsoft.com/office/drawing/2014/main" id="{84184674-1D03-6647-8695-1620CD83A0D0}"/>
              </a:ext>
            </a:extLst>
          </p:cNvPr>
          <p:cNvPicPr>
            <a:picLocks noChangeAspect="1"/>
          </p:cNvPicPr>
          <p:nvPr/>
        </p:nvPicPr>
        <p:blipFill>
          <a:blip r:embed="rId2"/>
          <a:stretch>
            <a:fillRect/>
          </a:stretch>
        </p:blipFill>
        <p:spPr>
          <a:xfrm>
            <a:off x="0" y="0"/>
            <a:ext cx="9144000" cy="5143500"/>
          </a:xfrm>
          <a:prstGeom prst="rect">
            <a:avLst/>
          </a:prstGeom>
        </p:spPr>
      </p:pic>
      <p:sp>
        <p:nvSpPr>
          <p:cNvPr id="5" name="Content Placeholder 2">
            <a:extLst>
              <a:ext uri="{FF2B5EF4-FFF2-40B4-BE49-F238E27FC236}">
                <a16:creationId xmlns:a16="http://schemas.microsoft.com/office/drawing/2014/main" id="{67390BBA-1F1D-8E46-8813-98392D43027F}"/>
              </a:ext>
            </a:extLst>
          </p:cNvPr>
          <p:cNvSpPr txBox="1">
            <a:spLocks/>
          </p:cNvSpPr>
          <p:nvPr/>
        </p:nvSpPr>
        <p:spPr>
          <a:xfrm>
            <a:off x="831561" y="595019"/>
            <a:ext cx="7480877" cy="3925390"/>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lnSpc>
                <a:spcPct val="80000"/>
              </a:lnSpc>
              <a:buNone/>
            </a:pPr>
            <a:endParaRPr lang="en-GB" sz="2800" spc="-100">
              <a:solidFill>
                <a:srgbClr val="00B0F0"/>
              </a:solidFill>
            </a:endParaRPr>
          </a:p>
          <a:p>
            <a:pPr marL="0" indent="0" fontAlgn="base">
              <a:buNone/>
            </a:pPr>
            <a:endParaRPr lang="en-GB" sz="2800" spc="-100">
              <a:solidFill>
                <a:srgbClr val="00B0F0"/>
              </a:solidFill>
            </a:endParaRPr>
          </a:p>
          <a:p>
            <a:pPr marL="0" indent="0" algn="ctr" fontAlgn="base">
              <a:buNone/>
            </a:pPr>
            <a:endParaRPr lang="en-GB" sz="2800" b="1" spc="-100">
              <a:solidFill>
                <a:srgbClr val="00B0F0"/>
              </a:solidFill>
            </a:endParaRPr>
          </a:p>
          <a:p>
            <a:pPr marL="0" indent="0" algn="ctr" fontAlgn="base">
              <a:buNone/>
            </a:pPr>
            <a:endParaRPr lang="en-GB" sz="2800" spc="-100">
              <a:solidFill>
                <a:srgbClr val="00B0F0"/>
              </a:solidFill>
            </a:endParaRPr>
          </a:p>
          <a:p>
            <a:pPr marL="0" indent="0" algn="ctr" fontAlgn="base">
              <a:buNone/>
            </a:pPr>
            <a:r>
              <a:rPr lang="en-GB" sz="2800" b="1" spc="-100">
                <a:solidFill>
                  <a:srgbClr val="00B0F0"/>
                </a:solidFill>
              </a:rPr>
              <a:t>Steve Erskine</a:t>
            </a:r>
            <a:r>
              <a:rPr lang="en-GB" sz="2800" spc="-100">
                <a:solidFill>
                  <a:srgbClr val="00B0F0"/>
                </a:solidFill>
              </a:rPr>
              <a:t>, Chair, Hampshire Hospitals NHS Foundation </a:t>
            </a:r>
          </a:p>
          <a:p>
            <a:pPr marL="0" indent="0" algn="ctr" fontAlgn="base">
              <a:buNone/>
            </a:pPr>
            <a:r>
              <a:rPr lang="en-GB" sz="2800" spc="-100">
                <a:solidFill>
                  <a:srgbClr val="00B0F0"/>
                </a:solidFill>
              </a:rPr>
              <a:t> </a:t>
            </a:r>
          </a:p>
          <a:p>
            <a:pPr marL="0" indent="0" algn="ctr" fontAlgn="base">
              <a:buNone/>
            </a:pPr>
            <a:endParaRPr lang="en-GB" sz="2800" spc="-100">
              <a:solidFill>
                <a:srgbClr val="00B0F0"/>
              </a:solidFill>
            </a:endParaRPr>
          </a:p>
          <a:p>
            <a:pPr marL="0" indent="0" algn="ctr" fontAlgn="base">
              <a:buNone/>
            </a:pPr>
            <a:endParaRPr lang="en-GB" sz="2800" spc="-100">
              <a:solidFill>
                <a:srgbClr val="00B0F0"/>
              </a:solidFill>
            </a:endParaRPr>
          </a:p>
          <a:p>
            <a:pPr marL="0" indent="0" algn="ctr" fontAlgn="base">
              <a:buNone/>
            </a:pPr>
            <a:endParaRPr lang="en-GB" sz="2800" spc="-100">
              <a:solidFill>
                <a:srgbClr val="00B0F0"/>
              </a:solidFill>
            </a:endParaRPr>
          </a:p>
          <a:p>
            <a:pPr marL="0" indent="0">
              <a:buFont typeface="Arial"/>
              <a:buNone/>
            </a:pPr>
            <a:endParaRPr lang="en-US" sz="2800" spc="-100">
              <a:solidFill>
                <a:srgbClr val="00B0F0"/>
              </a:solidFill>
            </a:endParaRPr>
          </a:p>
          <a:p>
            <a:pPr marL="0" indent="0">
              <a:buFont typeface="Arial"/>
              <a:buNone/>
            </a:pPr>
            <a:endParaRPr lang="en-US" sz="2800" spc="-100">
              <a:solidFill>
                <a:srgbClr val="00B0F0"/>
              </a:solidFill>
            </a:endParaRPr>
          </a:p>
          <a:p>
            <a:pPr marL="0" indent="0">
              <a:buFont typeface="Arial"/>
              <a:buNone/>
            </a:pPr>
            <a:endParaRPr lang="en-US" sz="1800"/>
          </a:p>
        </p:txBody>
      </p:sp>
      <p:sp>
        <p:nvSpPr>
          <p:cNvPr id="2" name="Oval 1">
            <a:extLst>
              <a:ext uri="{FF2B5EF4-FFF2-40B4-BE49-F238E27FC236}">
                <a16:creationId xmlns:a16="http://schemas.microsoft.com/office/drawing/2014/main" id="{D8707846-D488-4C4C-989A-FCC3231B6133}"/>
              </a:ext>
            </a:extLst>
          </p:cNvPr>
          <p:cNvSpPr/>
          <p:nvPr/>
        </p:nvSpPr>
        <p:spPr>
          <a:xfrm>
            <a:off x="5215203" y="3718250"/>
            <a:ext cx="914400" cy="914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556560F-A77B-BE46-8068-1DA9872FBD57}"/>
              </a:ext>
            </a:extLst>
          </p:cNvPr>
          <p:cNvSpPr/>
          <p:nvPr/>
        </p:nvSpPr>
        <p:spPr>
          <a:xfrm>
            <a:off x="6328289" y="3838320"/>
            <a:ext cx="914400" cy="914400"/>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EA11ECC-D35C-0443-86B0-8AFA4875A9E0}"/>
              </a:ext>
            </a:extLst>
          </p:cNvPr>
          <p:cNvSpPr/>
          <p:nvPr/>
        </p:nvSpPr>
        <p:spPr>
          <a:xfrm>
            <a:off x="7424349" y="4212206"/>
            <a:ext cx="610645" cy="61064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50E7AED-BB8C-8B4E-A136-A27D7C88DBB0}"/>
              </a:ext>
            </a:extLst>
          </p:cNvPr>
          <p:cNvSpPr/>
          <p:nvPr/>
        </p:nvSpPr>
        <p:spPr>
          <a:xfrm>
            <a:off x="8208495" y="4187065"/>
            <a:ext cx="610645" cy="610645"/>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7376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flipV="1">
            <a:off x="-9384172" y="-185216"/>
            <a:ext cx="9578838" cy="5381565"/>
          </a:xfrm>
          <a:prstGeom prst="rect">
            <a:avLst/>
          </a:prstGeom>
        </p:spPr>
      </p:pic>
      <p:pic>
        <p:nvPicPr>
          <p:cNvPr id="3" name="Picture 3"/>
          <p:cNvPicPr>
            <a:picLocks noChangeAspect="1"/>
          </p:cNvPicPr>
          <p:nvPr/>
        </p:nvPicPr>
        <p:blipFill>
          <a:blip r:embed="rId5"/>
          <a:srcRect/>
          <a:stretch>
            <a:fillRect/>
          </a:stretch>
        </p:blipFill>
        <p:spPr>
          <a:xfrm>
            <a:off x="6946339" y="0"/>
            <a:ext cx="2102143" cy="1181022"/>
          </a:xfrm>
          <a:prstGeom prst="rect">
            <a:avLst/>
          </a:prstGeom>
        </p:spPr>
      </p:pic>
      <p:sp>
        <p:nvSpPr>
          <p:cNvPr id="4" name="TextBox 4"/>
          <p:cNvSpPr txBox="1"/>
          <p:nvPr/>
        </p:nvSpPr>
        <p:spPr>
          <a:xfrm>
            <a:off x="678969" y="1276041"/>
            <a:ext cx="5873480" cy="1174104"/>
          </a:xfrm>
          <a:prstGeom prst="rect">
            <a:avLst/>
          </a:prstGeom>
        </p:spPr>
        <p:txBody>
          <a:bodyPr lIns="0" tIns="0" rIns="0" bIns="0" rtlCol="0" anchor="t">
            <a:spAutoFit/>
          </a:bodyPr>
          <a:lstStyle/>
          <a:p>
            <a:pPr>
              <a:lnSpc>
                <a:spcPts val="4410"/>
              </a:lnSpc>
            </a:pPr>
            <a:r>
              <a:rPr lang="en-US" sz="5513" spc="-380">
                <a:solidFill>
                  <a:srgbClr val="A0C3E5"/>
                </a:solidFill>
                <a:latin typeface="Intro Rust Bold"/>
              </a:rPr>
              <a:t>Race equality</a:t>
            </a:r>
            <a:r>
              <a:rPr lang="en-US" sz="5513" spc="-380">
                <a:solidFill>
                  <a:srgbClr val="4D569F"/>
                </a:solidFill>
                <a:latin typeface="Intro Rust Bold"/>
              </a:rPr>
              <a:t> at Hampshire Hospitals </a:t>
            </a:r>
          </a:p>
        </p:txBody>
      </p:sp>
      <p:grpSp>
        <p:nvGrpSpPr>
          <p:cNvPr id="5" name="Group 5"/>
          <p:cNvGrpSpPr/>
          <p:nvPr/>
        </p:nvGrpSpPr>
        <p:grpSpPr>
          <a:xfrm>
            <a:off x="5828330" y="3894067"/>
            <a:ext cx="3090024" cy="839242"/>
            <a:chOff x="0" y="0"/>
            <a:chExt cx="8240064" cy="2237979"/>
          </a:xfrm>
        </p:grpSpPr>
        <p:grpSp>
          <p:nvGrpSpPr>
            <p:cNvPr id="6" name="Group 6"/>
            <p:cNvGrpSpPr/>
            <p:nvPr/>
          </p:nvGrpSpPr>
          <p:grpSpPr>
            <a:xfrm>
              <a:off x="6571072" y="445217"/>
              <a:ext cx="1668992" cy="1347544"/>
              <a:chOff x="0" y="0"/>
              <a:chExt cx="6350000" cy="5126990"/>
            </a:xfrm>
          </p:grpSpPr>
          <p:sp>
            <p:nvSpPr>
              <p:cNvPr id="7" name="Freeform 7"/>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78BE20">
                  <a:alpha val="37255"/>
                </a:srgbClr>
              </a:solidFill>
            </p:spPr>
          </p:sp>
        </p:grpSp>
        <p:grpSp>
          <p:nvGrpSpPr>
            <p:cNvPr id="8" name="Group 8"/>
            <p:cNvGrpSpPr/>
            <p:nvPr/>
          </p:nvGrpSpPr>
          <p:grpSpPr>
            <a:xfrm>
              <a:off x="0" y="445217"/>
              <a:ext cx="1668992" cy="1347544"/>
              <a:chOff x="0" y="0"/>
              <a:chExt cx="6350000" cy="5126990"/>
            </a:xfrm>
          </p:grpSpPr>
          <p:sp>
            <p:nvSpPr>
              <p:cNvPr id="9" name="Freeform 9"/>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005EB8">
                  <a:alpha val="37255"/>
                </a:srgbClr>
              </a:solidFill>
            </p:spPr>
          </p:sp>
        </p:grpSp>
        <p:grpSp>
          <p:nvGrpSpPr>
            <p:cNvPr id="10" name="Group 10"/>
            <p:cNvGrpSpPr/>
            <p:nvPr/>
          </p:nvGrpSpPr>
          <p:grpSpPr>
            <a:xfrm>
              <a:off x="834496" y="0"/>
              <a:ext cx="2771835" cy="2237979"/>
              <a:chOff x="0" y="0"/>
              <a:chExt cx="6350000" cy="5126990"/>
            </a:xfrm>
          </p:grpSpPr>
          <p:sp>
            <p:nvSpPr>
              <p:cNvPr id="11" name="Freeform 11"/>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01C5C4">
                  <a:alpha val="37255"/>
                </a:srgbClr>
              </a:solidFill>
            </p:spPr>
          </p:sp>
        </p:grpSp>
        <p:grpSp>
          <p:nvGrpSpPr>
            <p:cNvPr id="12" name="Group 12"/>
            <p:cNvGrpSpPr/>
            <p:nvPr/>
          </p:nvGrpSpPr>
          <p:grpSpPr>
            <a:xfrm>
              <a:off x="3273593" y="445217"/>
              <a:ext cx="1668992" cy="1347544"/>
              <a:chOff x="0" y="0"/>
              <a:chExt cx="6350000" cy="5126990"/>
            </a:xfrm>
          </p:grpSpPr>
          <p:sp>
            <p:nvSpPr>
              <p:cNvPr id="13" name="Freeform 13"/>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6A2C91">
                  <a:alpha val="37255"/>
                </a:srgbClr>
              </a:solidFill>
            </p:spPr>
          </p:sp>
        </p:grpSp>
        <p:grpSp>
          <p:nvGrpSpPr>
            <p:cNvPr id="14" name="Group 14"/>
            <p:cNvGrpSpPr/>
            <p:nvPr/>
          </p:nvGrpSpPr>
          <p:grpSpPr>
            <a:xfrm>
              <a:off x="4108089" y="0"/>
              <a:ext cx="2771835" cy="2237979"/>
              <a:chOff x="0" y="0"/>
              <a:chExt cx="6350000" cy="5126990"/>
            </a:xfrm>
          </p:grpSpPr>
          <p:sp>
            <p:nvSpPr>
              <p:cNvPr id="15" name="Freeform 15"/>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00A9CE">
                  <a:alpha val="37255"/>
                </a:srgbClr>
              </a:solidFill>
            </p:spPr>
          </p:sp>
        </p:grpSp>
      </p:grpSp>
      <p:sp>
        <p:nvSpPr>
          <p:cNvPr id="16" name="TextBox 16"/>
          <p:cNvSpPr txBox="1"/>
          <p:nvPr/>
        </p:nvSpPr>
        <p:spPr>
          <a:xfrm>
            <a:off x="2542385" y="3516874"/>
            <a:ext cx="1967703" cy="362792"/>
          </a:xfrm>
          <a:prstGeom prst="rect">
            <a:avLst/>
          </a:prstGeom>
        </p:spPr>
        <p:txBody>
          <a:bodyPr lIns="0" tIns="0" rIns="0" bIns="0" rtlCol="0" anchor="t">
            <a:spAutoFit/>
          </a:bodyPr>
          <a:lstStyle/>
          <a:p>
            <a:pPr>
              <a:lnSpc>
                <a:spcPts val="3097"/>
              </a:lnSpc>
            </a:pPr>
            <a:r>
              <a:rPr lang="en-US" sz="2212">
                <a:solidFill>
                  <a:srgbClr val="4D569F"/>
                </a:solidFill>
                <a:latin typeface="Barlow SemiCondensed Thin"/>
              </a:rPr>
              <a:t>CHAIRMAN</a:t>
            </a:r>
          </a:p>
        </p:txBody>
      </p:sp>
      <p:sp>
        <p:nvSpPr>
          <p:cNvPr id="17" name="TextBox 17"/>
          <p:cNvSpPr txBox="1"/>
          <p:nvPr/>
        </p:nvSpPr>
        <p:spPr>
          <a:xfrm>
            <a:off x="678969" y="3516874"/>
            <a:ext cx="2369727" cy="362792"/>
          </a:xfrm>
          <a:prstGeom prst="rect">
            <a:avLst/>
          </a:prstGeom>
        </p:spPr>
        <p:txBody>
          <a:bodyPr lIns="0" tIns="0" rIns="0" bIns="0" rtlCol="0" anchor="t">
            <a:spAutoFit/>
          </a:bodyPr>
          <a:lstStyle/>
          <a:p>
            <a:pPr>
              <a:lnSpc>
                <a:spcPts val="3097"/>
              </a:lnSpc>
            </a:pPr>
            <a:r>
              <a:rPr lang="en-US" sz="2212">
                <a:solidFill>
                  <a:srgbClr val="4D569F"/>
                </a:solidFill>
                <a:latin typeface="Barlow SemiCondensed Thin Bold"/>
              </a:rPr>
              <a:t>STEVE ERSKINE,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urface chart&#10;&#10;Description automatically generated">
            <a:extLst>
              <a:ext uri="{FF2B5EF4-FFF2-40B4-BE49-F238E27FC236}">
                <a16:creationId xmlns:a16="http://schemas.microsoft.com/office/drawing/2014/main" id="{84184674-1D03-6647-8695-1620CD83A0D0}"/>
              </a:ext>
            </a:extLst>
          </p:cNvPr>
          <p:cNvPicPr>
            <a:picLocks noChangeAspect="1"/>
          </p:cNvPicPr>
          <p:nvPr/>
        </p:nvPicPr>
        <p:blipFill>
          <a:blip r:embed="rId2"/>
          <a:stretch>
            <a:fillRect/>
          </a:stretch>
        </p:blipFill>
        <p:spPr>
          <a:xfrm>
            <a:off x="0" y="0"/>
            <a:ext cx="9144000" cy="5143500"/>
          </a:xfrm>
          <a:prstGeom prst="rect">
            <a:avLst/>
          </a:prstGeom>
        </p:spPr>
      </p:pic>
      <p:sp>
        <p:nvSpPr>
          <p:cNvPr id="5" name="Content Placeholder 2">
            <a:extLst>
              <a:ext uri="{FF2B5EF4-FFF2-40B4-BE49-F238E27FC236}">
                <a16:creationId xmlns:a16="http://schemas.microsoft.com/office/drawing/2014/main" id="{67390BBA-1F1D-8E46-8813-98392D43027F}"/>
              </a:ext>
            </a:extLst>
          </p:cNvPr>
          <p:cNvSpPr txBox="1">
            <a:spLocks/>
          </p:cNvSpPr>
          <p:nvPr/>
        </p:nvSpPr>
        <p:spPr>
          <a:xfrm>
            <a:off x="1375576" y="739481"/>
            <a:ext cx="7480877" cy="3411038"/>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spc="-100">
                <a:solidFill>
                  <a:srgbClr val="00B0F0"/>
                </a:solidFill>
              </a:rPr>
              <a:t>Housekeeping</a:t>
            </a:r>
          </a:p>
          <a:p>
            <a:pPr marL="0" indent="0">
              <a:buNone/>
            </a:pPr>
            <a:endParaRPr lang="en-GB" sz="1400"/>
          </a:p>
          <a:p>
            <a:pPr>
              <a:lnSpc>
                <a:spcPts val="1500"/>
              </a:lnSpc>
              <a:buClr>
                <a:srgbClr val="00B050"/>
              </a:buClr>
              <a:buSzPts val="1000"/>
              <a:tabLst>
                <a:tab pos="457200" algn="l"/>
              </a:tabLst>
            </a:pPr>
            <a:r>
              <a:rPr lang="en-GB" sz="1400"/>
              <a:t>Please note this session is recorded and the recording will be available on our website post event. We encourage cameras to be kept on wherever possible but appreciate some of you may need to turn them off for GDPR reasons.</a:t>
            </a:r>
          </a:p>
          <a:p>
            <a:pPr>
              <a:lnSpc>
                <a:spcPts val="1500"/>
              </a:lnSpc>
              <a:buClr>
                <a:srgbClr val="00B050"/>
              </a:buClr>
              <a:buSzPts val="1000"/>
              <a:tabLst>
                <a:tab pos="457200" algn="l"/>
              </a:tabLst>
            </a:pPr>
            <a:r>
              <a:rPr lang="en-GB" sz="1400"/>
              <a:t>If you lose connection to the session, please re-join using the link in your joining instructions email.</a:t>
            </a:r>
          </a:p>
          <a:p>
            <a:pPr>
              <a:lnSpc>
                <a:spcPts val="1500"/>
              </a:lnSpc>
              <a:buClr>
                <a:srgbClr val="00B050"/>
              </a:buClr>
              <a:buSzPts val="1000"/>
              <a:tabLst>
                <a:tab pos="457200" algn="l"/>
              </a:tabLst>
            </a:pPr>
            <a:r>
              <a:rPr lang="en-GB" sz="1400"/>
              <a:t>Please ensure your microphone is muted during speakers’ presentations to minimise any background noise. </a:t>
            </a:r>
          </a:p>
          <a:p>
            <a:pPr lvl="0">
              <a:lnSpc>
                <a:spcPts val="1500"/>
              </a:lnSpc>
              <a:buClr>
                <a:srgbClr val="00B050"/>
              </a:buClr>
              <a:buSzPts val="1000"/>
              <a:buFont typeface="Arial" panose="020B0604020202020204" pitchFamily="34" charset="0"/>
              <a:buChar char="•"/>
              <a:tabLst>
                <a:tab pos="457200" algn="l"/>
              </a:tabLst>
            </a:pPr>
            <a:r>
              <a:rPr lang="en-GB" sz="1400"/>
              <a:t>Following the presentations there will be opportunities to pose your questions to our speakers. However, do feel free to add comments and questions to the chat throughout the session. </a:t>
            </a:r>
          </a:p>
          <a:p>
            <a:pPr lvl="0">
              <a:lnSpc>
                <a:spcPts val="1500"/>
              </a:lnSpc>
              <a:buClr>
                <a:srgbClr val="00B050"/>
              </a:buClr>
              <a:buSzPts val="1000"/>
              <a:buFont typeface="Arial" panose="020B0604020202020204" pitchFamily="34" charset="0"/>
              <a:buChar char="•"/>
              <a:tabLst>
                <a:tab pos="457200" algn="l"/>
              </a:tabLst>
            </a:pPr>
            <a:r>
              <a:rPr lang="en-GB" sz="1400"/>
              <a:t>Once the Q&amp;A session opens, you can submit a question by typing through the chat box or by using the raise hand function in Zoom. During the Q&amp;A sections, we ask that you that you keep your camera switched on if possible.</a:t>
            </a:r>
          </a:p>
          <a:p>
            <a:pPr algn="l" rtl="0" fontAlgn="base">
              <a:buClr>
                <a:srgbClr val="92D050"/>
              </a:buClr>
              <a:buFont typeface="Arial" panose="020B0604020202020204" pitchFamily="34" charset="0"/>
              <a:buChar char="•"/>
            </a:pPr>
            <a:r>
              <a:rPr lang="en-GB" sz="1400"/>
              <a:t>You will receive a link to an evaluation form at the end of the day, and in the chat box. Please take the 5 minutes to complete this as your feedback helps shape our future events.  </a:t>
            </a:r>
            <a:endParaRPr lang="en-US" sz="1800"/>
          </a:p>
        </p:txBody>
      </p:sp>
    </p:spTree>
    <p:extLst>
      <p:ext uri="{BB962C8B-B14F-4D97-AF65-F5344CB8AC3E}">
        <p14:creationId xmlns:p14="http://schemas.microsoft.com/office/powerpoint/2010/main" val="1107843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894455" y="596169"/>
            <a:ext cx="3332809" cy="3332796"/>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7729" r="-7729"/>
              </a:stretch>
            </a:blipFill>
          </p:spPr>
        </p:sp>
      </p:grpSp>
      <p:grpSp>
        <p:nvGrpSpPr>
          <p:cNvPr id="4" name="Group 4"/>
          <p:cNvGrpSpPr>
            <a:grpSpLocks noChangeAspect="1"/>
          </p:cNvGrpSpPr>
          <p:nvPr/>
        </p:nvGrpSpPr>
        <p:grpSpPr>
          <a:xfrm>
            <a:off x="7109734" y="3115388"/>
            <a:ext cx="1716415" cy="1716408"/>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99" r="-24999"/>
              </a:stretch>
            </a:blipFill>
          </p:spPr>
        </p:sp>
      </p:grpSp>
      <p:sp>
        <p:nvSpPr>
          <p:cNvPr id="6" name="TextBox 6"/>
          <p:cNvSpPr txBox="1"/>
          <p:nvPr/>
        </p:nvSpPr>
        <p:spPr>
          <a:xfrm>
            <a:off x="476609" y="1230256"/>
            <a:ext cx="4135903" cy="3770263"/>
          </a:xfrm>
          <a:prstGeom prst="rect">
            <a:avLst/>
          </a:prstGeom>
        </p:spPr>
        <p:txBody>
          <a:bodyPr lIns="0" tIns="0" rIns="0" bIns="0" rtlCol="0" anchor="t">
            <a:spAutoFit/>
          </a:bodyPr>
          <a:lstStyle/>
          <a:p>
            <a:pPr>
              <a:lnSpc>
                <a:spcPts val="2100"/>
              </a:lnSpc>
            </a:pPr>
            <a:r>
              <a:rPr lang="en-US" sz="2100">
                <a:solidFill>
                  <a:srgbClr val="000000"/>
                </a:solidFill>
                <a:latin typeface="Barlow SemiCondensed"/>
              </a:rPr>
              <a:t>We serve a rapidly growing population of more than</a:t>
            </a:r>
            <a:r>
              <a:rPr lang="en-US" sz="2100">
                <a:solidFill>
                  <a:srgbClr val="CDE7AC"/>
                </a:solidFill>
                <a:latin typeface="Barlow SemiCondensed"/>
              </a:rPr>
              <a:t> </a:t>
            </a:r>
            <a:r>
              <a:rPr lang="en-US" sz="2100">
                <a:solidFill>
                  <a:srgbClr val="4D569F"/>
                </a:solidFill>
                <a:latin typeface="Barlow SemiCondensed Bold"/>
              </a:rPr>
              <a:t>600,000 people</a:t>
            </a:r>
            <a:r>
              <a:rPr lang="en-US" sz="2100">
                <a:solidFill>
                  <a:srgbClr val="CDE7AC"/>
                </a:solidFill>
                <a:latin typeface="Barlow SemiCondensed"/>
              </a:rPr>
              <a:t> </a:t>
            </a:r>
            <a:r>
              <a:rPr lang="en-US" sz="2100">
                <a:solidFill>
                  <a:srgbClr val="000000"/>
                </a:solidFill>
                <a:latin typeface="Barlow SemiCondensed"/>
              </a:rPr>
              <a:t>across Hampshire. </a:t>
            </a:r>
          </a:p>
          <a:p>
            <a:pPr>
              <a:lnSpc>
                <a:spcPts val="2100"/>
              </a:lnSpc>
            </a:pPr>
            <a:endParaRPr lang="en-US" sz="2100">
              <a:solidFill>
                <a:srgbClr val="000000"/>
              </a:solidFill>
              <a:latin typeface="Barlow SemiCondensed"/>
            </a:endParaRPr>
          </a:p>
          <a:p>
            <a:pPr>
              <a:lnSpc>
                <a:spcPts val="2100"/>
              </a:lnSpc>
            </a:pPr>
            <a:r>
              <a:rPr lang="en-US" sz="2100">
                <a:solidFill>
                  <a:srgbClr val="000000"/>
                </a:solidFill>
                <a:latin typeface="Barlow SemiCondensed"/>
              </a:rPr>
              <a:t>HHFT provides care across hospitals in </a:t>
            </a:r>
            <a:r>
              <a:rPr lang="en-US" sz="2100">
                <a:solidFill>
                  <a:srgbClr val="4D569F"/>
                </a:solidFill>
                <a:latin typeface="Barlow SemiCondensed Bold"/>
              </a:rPr>
              <a:t>Andover</a:t>
            </a:r>
            <a:r>
              <a:rPr lang="en-US" sz="2100">
                <a:solidFill>
                  <a:srgbClr val="000000"/>
                </a:solidFill>
                <a:latin typeface="Barlow SemiCondensed"/>
              </a:rPr>
              <a:t>, </a:t>
            </a:r>
            <a:r>
              <a:rPr lang="en-US" sz="2100">
                <a:solidFill>
                  <a:srgbClr val="4D569F"/>
                </a:solidFill>
                <a:latin typeface="Barlow SemiCondensed Bold"/>
              </a:rPr>
              <a:t>Basingstoke</a:t>
            </a:r>
            <a:r>
              <a:rPr lang="en-US" sz="2100">
                <a:solidFill>
                  <a:srgbClr val="000000"/>
                </a:solidFill>
                <a:latin typeface="Barlow SemiCondensed"/>
              </a:rPr>
              <a:t> and </a:t>
            </a:r>
            <a:r>
              <a:rPr lang="en-US" sz="2100">
                <a:solidFill>
                  <a:srgbClr val="4D569F"/>
                </a:solidFill>
                <a:latin typeface="Barlow SemiCondensed Bold"/>
              </a:rPr>
              <a:t>Winchester</a:t>
            </a:r>
            <a:r>
              <a:rPr lang="en-US" sz="2100">
                <a:solidFill>
                  <a:srgbClr val="000000"/>
                </a:solidFill>
                <a:latin typeface="Barlow SemiCondensed"/>
              </a:rPr>
              <a:t>, and in the wider </a:t>
            </a:r>
            <a:r>
              <a:rPr lang="en-US" sz="2100">
                <a:solidFill>
                  <a:srgbClr val="4D569F"/>
                </a:solidFill>
                <a:latin typeface="Barlow SemiCondensed Bold"/>
              </a:rPr>
              <a:t>community</a:t>
            </a:r>
            <a:r>
              <a:rPr lang="en-US" sz="2100">
                <a:solidFill>
                  <a:srgbClr val="000000"/>
                </a:solidFill>
                <a:latin typeface="Barlow SemiCondensed"/>
              </a:rPr>
              <a:t>. </a:t>
            </a:r>
          </a:p>
          <a:p>
            <a:pPr>
              <a:lnSpc>
                <a:spcPts val="2100"/>
              </a:lnSpc>
            </a:pPr>
            <a:endParaRPr lang="en-US" sz="2100">
              <a:solidFill>
                <a:srgbClr val="000000"/>
              </a:solidFill>
              <a:latin typeface="Barlow SemiCondensed"/>
            </a:endParaRPr>
          </a:p>
          <a:p>
            <a:pPr>
              <a:lnSpc>
                <a:spcPts val="2100"/>
              </a:lnSpc>
            </a:pPr>
            <a:r>
              <a:rPr lang="en-US" sz="2100">
                <a:solidFill>
                  <a:srgbClr val="000000"/>
                </a:solidFill>
                <a:latin typeface="Barlow SemiCondensed"/>
              </a:rPr>
              <a:t>Within this area, ethnic minority population is concentrated in the North East of Hampshire, around Basingstoke and bordering Berkshire and Surrey.</a:t>
            </a:r>
          </a:p>
        </p:txBody>
      </p:sp>
      <p:sp>
        <p:nvSpPr>
          <p:cNvPr id="7" name="TextBox 7"/>
          <p:cNvSpPr txBox="1"/>
          <p:nvPr/>
        </p:nvSpPr>
        <p:spPr>
          <a:xfrm>
            <a:off x="514350" y="425896"/>
            <a:ext cx="3970743" cy="730649"/>
          </a:xfrm>
          <a:prstGeom prst="rect">
            <a:avLst/>
          </a:prstGeom>
        </p:spPr>
        <p:txBody>
          <a:bodyPr lIns="0" tIns="0" rIns="0" bIns="0" rtlCol="0" anchor="t">
            <a:spAutoFit/>
          </a:bodyPr>
          <a:lstStyle/>
          <a:p>
            <a:pPr>
              <a:lnSpc>
                <a:spcPts val="2802"/>
              </a:lnSpc>
            </a:pPr>
            <a:r>
              <a:rPr lang="en-US" sz="3503" spc="-242">
                <a:solidFill>
                  <a:srgbClr val="4D569F"/>
                </a:solidFill>
                <a:latin typeface="Intro Rust"/>
              </a:rPr>
              <a:t>About hampshire Hospitals</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flipV="1">
            <a:off x="-9384172" y="-185216"/>
            <a:ext cx="9578838" cy="5381565"/>
          </a:xfrm>
          <a:prstGeom prst="rect">
            <a:avLst/>
          </a:prstGeom>
        </p:spPr>
      </p:pic>
      <p:grpSp>
        <p:nvGrpSpPr>
          <p:cNvPr id="9" name="Group 9"/>
          <p:cNvGrpSpPr/>
          <p:nvPr/>
        </p:nvGrpSpPr>
        <p:grpSpPr>
          <a:xfrm>
            <a:off x="2855188" y="777353"/>
            <a:ext cx="400313" cy="323212"/>
            <a:chOff x="0" y="0"/>
            <a:chExt cx="6350000" cy="5126990"/>
          </a:xfrm>
        </p:grpSpPr>
        <p:sp>
          <p:nvSpPr>
            <p:cNvPr id="10" name="Freeform 10"/>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005EB8">
                <a:alpha val="37255"/>
              </a:srgbClr>
            </a:solidFill>
          </p:spPr>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92554" y="486974"/>
            <a:ext cx="400313" cy="323212"/>
            <a:chOff x="0" y="0"/>
            <a:chExt cx="6350000" cy="5126990"/>
          </a:xfrm>
        </p:grpSpPr>
        <p:sp>
          <p:nvSpPr>
            <p:cNvPr id="3" name="Freeform 3"/>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005EB8">
                <a:alpha val="37255"/>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9384172" y="-185216"/>
            <a:ext cx="9578838" cy="5381565"/>
          </a:xfrm>
          <a:prstGeom prst="rect">
            <a:avLst/>
          </a:prstGeom>
        </p:spPr>
      </p:pic>
      <p:grpSp>
        <p:nvGrpSpPr>
          <p:cNvPr id="5" name="Group 5"/>
          <p:cNvGrpSpPr>
            <a:grpSpLocks noChangeAspect="1"/>
          </p:cNvGrpSpPr>
          <p:nvPr/>
        </p:nvGrpSpPr>
        <p:grpSpPr>
          <a:xfrm rot="5400000">
            <a:off x="3831069" y="3951804"/>
            <a:ext cx="939287" cy="913692"/>
            <a:chOff x="0" y="0"/>
            <a:chExt cx="1778508" cy="1730045"/>
          </a:xfrm>
        </p:grpSpPr>
        <p:sp>
          <p:nvSpPr>
            <p:cNvPr id="6" name="Freeform 6"/>
            <p:cNvSpPr/>
            <p:nvPr/>
          </p:nvSpPr>
          <p:spPr>
            <a:xfrm>
              <a:off x="0" y="0"/>
              <a:ext cx="1778508" cy="1729994"/>
            </a:xfrm>
            <a:custGeom>
              <a:avLst/>
              <a:gdLst/>
              <a:ahLst/>
              <a:cxnLst/>
              <a:rect l="l" t="t" r="r" b="b"/>
              <a:pathLst>
                <a:path w="1778508" h="1729994">
                  <a:moveTo>
                    <a:pt x="0" y="1537589"/>
                  </a:moveTo>
                  <a:cubicBezTo>
                    <a:pt x="22098" y="1604391"/>
                    <a:pt x="50165" y="1668780"/>
                    <a:pt x="83693" y="1729994"/>
                  </a:cubicBezTo>
                  <a:lnTo>
                    <a:pt x="1778508" y="1729994"/>
                  </a:lnTo>
                  <a:lnTo>
                    <a:pt x="1778508" y="73533"/>
                  </a:lnTo>
                  <a:cubicBezTo>
                    <a:pt x="1710563" y="43434"/>
                    <a:pt x="1639443" y="18669"/>
                    <a:pt x="1565783" y="0"/>
                  </a:cubicBezTo>
                  <a:lnTo>
                    <a:pt x="1565783" y="0"/>
                  </a:lnTo>
                  <a:lnTo>
                    <a:pt x="895350" y="0"/>
                  </a:lnTo>
                  <a:lnTo>
                    <a:pt x="895350" y="0"/>
                  </a:lnTo>
                  <a:cubicBezTo>
                    <a:pt x="469519" y="107823"/>
                    <a:pt x="130810" y="416306"/>
                    <a:pt x="0" y="811403"/>
                  </a:cubicBezTo>
                  <a:close/>
                </a:path>
              </a:pathLst>
            </a:custGeom>
            <a:blipFill>
              <a:blip r:embed="rId4"/>
              <a:stretch>
                <a:fillRect r="-988" b="-1020"/>
              </a:stretch>
            </a:blipFill>
          </p:spPr>
        </p:sp>
      </p:grpSp>
      <p:grpSp>
        <p:nvGrpSpPr>
          <p:cNvPr id="7" name="Group 7"/>
          <p:cNvGrpSpPr>
            <a:grpSpLocks noChangeAspect="1"/>
          </p:cNvGrpSpPr>
          <p:nvPr/>
        </p:nvGrpSpPr>
        <p:grpSpPr>
          <a:xfrm>
            <a:off x="3925561" y="4408650"/>
            <a:ext cx="1419615" cy="598953"/>
            <a:chOff x="0" y="0"/>
            <a:chExt cx="4031996" cy="1701140"/>
          </a:xfrm>
        </p:grpSpPr>
        <p:sp>
          <p:nvSpPr>
            <p:cNvPr id="8" name="Freeform 8"/>
            <p:cNvSpPr/>
            <p:nvPr/>
          </p:nvSpPr>
          <p:spPr>
            <a:xfrm>
              <a:off x="0" y="0"/>
              <a:ext cx="4031996" cy="1701165"/>
            </a:xfrm>
            <a:custGeom>
              <a:avLst/>
              <a:gdLst/>
              <a:ahLst/>
              <a:cxnLst/>
              <a:rect l="l" t="t" r="r" b="b"/>
              <a:pathLst>
                <a:path w="4031996" h="1701165">
                  <a:moveTo>
                    <a:pt x="0" y="0"/>
                  </a:moveTo>
                  <a:lnTo>
                    <a:pt x="0" y="1701165"/>
                  </a:lnTo>
                  <a:lnTo>
                    <a:pt x="4031996" y="1701165"/>
                  </a:lnTo>
                  <a:lnTo>
                    <a:pt x="4031996" y="0"/>
                  </a:lnTo>
                  <a:close/>
                </a:path>
              </a:pathLst>
            </a:custGeom>
            <a:solidFill>
              <a:srgbClr val="FFFFFF"/>
            </a:solidFill>
          </p:spPr>
        </p:sp>
      </p:grpSp>
      <p:grpSp>
        <p:nvGrpSpPr>
          <p:cNvPr id="9" name="Group 9"/>
          <p:cNvGrpSpPr>
            <a:grpSpLocks noChangeAspect="1"/>
          </p:cNvGrpSpPr>
          <p:nvPr/>
        </p:nvGrpSpPr>
        <p:grpSpPr>
          <a:xfrm rot="-8280000">
            <a:off x="5398626" y="1524845"/>
            <a:ext cx="2257132" cy="2255864"/>
            <a:chOff x="0" y="0"/>
            <a:chExt cx="4273804" cy="4271404"/>
          </a:xfrm>
        </p:grpSpPr>
        <p:sp>
          <p:nvSpPr>
            <p:cNvPr id="10" name="Freeform 10"/>
            <p:cNvSpPr/>
            <p:nvPr/>
          </p:nvSpPr>
          <p:spPr>
            <a:xfrm>
              <a:off x="0" y="0"/>
              <a:ext cx="4273677" cy="4271264"/>
            </a:xfrm>
            <a:custGeom>
              <a:avLst/>
              <a:gdLst/>
              <a:ahLst/>
              <a:cxnLst/>
              <a:rect l="l" t="t" r="r" b="b"/>
              <a:pathLst>
                <a:path w="4273677" h="4271264">
                  <a:moveTo>
                    <a:pt x="3556889" y="3783711"/>
                  </a:moveTo>
                  <a:cubicBezTo>
                    <a:pt x="3954272" y="3425952"/>
                    <a:pt x="4220464" y="2923032"/>
                    <a:pt x="4273677" y="2357501"/>
                  </a:cubicBezTo>
                  <a:lnTo>
                    <a:pt x="4273677" y="2357501"/>
                  </a:lnTo>
                  <a:lnTo>
                    <a:pt x="4273677" y="1937385"/>
                  </a:lnTo>
                  <a:lnTo>
                    <a:pt x="4273677" y="1937385"/>
                  </a:lnTo>
                  <a:cubicBezTo>
                    <a:pt x="4183126" y="973963"/>
                    <a:pt x="3474466" y="192278"/>
                    <a:pt x="2552192" y="0"/>
                  </a:cubicBezTo>
                  <a:lnTo>
                    <a:pt x="2552192" y="0"/>
                  </a:lnTo>
                  <a:lnTo>
                    <a:pt x="2166874" y="0"/>
                  </a:lnTo>
                  <a:lnTo>
                    <a:pt x="1667510" y="0"/>
                  </a:lnTo>
                  <a:cubicBezTo>
                    <a:pt x="1286764" y="79375"/>
                    <a:pt x="942340" y="259207"/>
                    <a:pt x="662813" y="510921"/>
                  </a:cubicBezTo>
                  <a:cubicBezTo>
                    <a:pt x="342138" y="799592"/>
                    <a:pt x="106934" y="1182878"/>
                    <a:pt x="0" y="1617218"/>
                  </a:cubicBezTo>
                  <a:lnTo>
                    <a:pt x="0" y="1957197"/>
                  </a:lnTo>
                  <a:lnTo>
                    <a:pt x="0" y="2677287"/>
                  </a:lnTo>
                  <a:lnTo>
                    <a:pt x="0" y="2677287"/>
                  </a:lnTo>
                  <a:cubicBezTo>
                    <a:pt x="191897" y="3456813"/>
                    <a:pt x="797179" y="4071747"/>
                    <a:pt x="1567561" y="4271264"/>
                  </a:cubicBezTo>
                  <a:lnTo>
                    <a:pt x="1567561" y="4271264"/>
                  </a:lnTo>
                  <a:lnTo>
                    <a:pt x="2652014" y="4271264"/>
                  </a:lnTo>
                  <a:lnTo>
                    <a:pt x="2652014" y="4271264"/>
                  </a:lnTo>
                  <a:cubicBezTo>
                    <a:pt x="2993136" y="4182872"/>
                    <a:pt x="3302000" y="4013073"/>
                    <a:pt x="3556762" y="3783711"/>
                  </a:cubicBezTo>
                  <a:cubicBezTo>
                    <a:pt x="3556762" y="3783711"/>
                    <a:pt x="3556889" y="3783711"/>
                    <a:pt x="3556889" y="3783584"/>
                  </a:cubicBezTo>
                  <a:close/>
                </a:path>
              </a:pathLst>
            </a:custGeom>
            <a:blipFill>
              <a:blip r:embed="rId5"/>
              <a:stretch>
                <a:fillRect r="-2" b="-3"/>
              </a:stretch>
            </a:blipFill>
          </p:spPr>
        </p:sp>
      </p:grpSp>
      <p:grpSp>
        <p:nvGrpSpPr>
          <p:cNvPr id="11" name="Group 11"/>
          <p:cNvGrpSpPr>
            <a:grpSpLocks noChangeAspect="1"/>
          </p:cNvGrpSpPr>
          <p:nvPr/>
        </p:nvGrpSpPr>
        <p:grpSpPr>
          <a:xfrm rot="5400000">
            <a:off x="4168639" y="880900"/>
            <a:ext cx="1809079" cy="1808060"/>
            <a:chOff x="0" y="0"/>
            <a:chExt cx="3425431" cy="3423501"/>
          </a:xfrm>
        </p:grpSpPr>
        <p:sp>
          <p:nvSpPr>
            <p:cNvPr id="12" name="Freeform 12"/>
            <p:cNvSpPr/>
            <p:nvPr/>
          </p:nvSpPr>
          <p:spPr>
            <a:xfrm>
              <a:off x="0" y="0"/>
              <a:ext cx="3425444" cy="3423412"/>
            </a:xfrm>
            <a:custGeom>
              <a:avLst/>
              <a:gdLst/>
              <a:ahLst/>
              <a:cxnLst/>
              <a:rect l="l" t="t" r="r" b="b"/>
              <a:pathLst>
                <a:path w="3425444" h="3423412">
                  <a:moveTo>
                    <a:pt x="0" y="2145919"/>
                  </a:moveTo>
                  <a:cubicBezTo>
                    <a:pt x="153797" y="2770632"/>
                    <a:pt x="638937" y="3263519"/>
                    <a:pt x="1256411" y="3423412"/>
                  </a:cubicBezTo>
                  <a:lnTo>
                    <a:pt x="1256411" y="3423412"/>
                  </a:lnTo>
                  <a:lnTo>
                    <a:pt x="2125599" y="3423412"/>
                  </a:lnTo>
                  <a:cubicBezTo>
                    <a:pt x="2825369" y="3242183"/>
                    <a:pt x="3355340" y="2633345"/>
                    <a:pt x="3425444" y="1889379"/>
                  </a:cubicBezTo>
                  <a:lnTo>
                    <a:pt x="3425444" y="1552702"/>
                  </a:lnTo>
                  <a:cubicBezTo>
                    <a:pt x="3352673" y="780669"/>
                    <a:pt x="2784729" y="154178"/>
                    <a:pt x="2045589" y="0"/>
                  </a:cubicBezTo>
                  <a:lnTo>
                    <a:pt x="1336421" y="0"/>
                  </a:lnTo>
                  <a:cubicBezTo>
                    <a:pt x="681101" y="136652"/>
                    <a:pt x="160401" y="644652"/>
                    <a:pt x="0" y="1296289"/>
                  </a:cubicBezTo>
                  <a:close/>
                </a:path>
              </a:pathLst>
            </a:custGeom>
            <a:blipFill>
              <a:blip r:embed="rId6"/>
              <a:stretch>
                <a:fillRect b="-2"/>
              </a:stretch>
            </a:blipFill>
          </p:spPr>
        </p:sp>
      </p:grpSp>
      <p:grpSp>
        <p:nvGrpSpPr>
          <p:cNvPr id="13" name="Group 13"/>
          <p:cNvGrpSpPr>
            <a:grpSpLocks noChangeAspect="1"/>
          </p:cNvGrpSpPr>
          <p:nvPr/>
        </p:nvGrpSpPr>
        <p:grpSpPr>
          <a:xfrm rot="-8280000">
            <a:off x="4593780" y="2805505"/>
            <a:ext cx="1809079" cy="1808066"/>
            <a:chOff x="0" y="0"/>
            <a:chExt cx="3425431" cy="3423514"/>
          </a:xfrm>
        </p:grpSpPr>
        <p:sp>
          <p:nvSpPr>
            <p:cNvPr id="14" name="Freeform 14"/>
            <p:cNvSpPr/>
            <p:nvPr/>
          </p:nvSpPr>
          <p:spPr>
            <a:xfrm>
              <a:off x="0" y="0"/>
              <a:ext cx="3425444" cy="3423412"/>
            </a:xfrm>
            <a:custGeom>
              <a:avLst/>
              <a:gdLst/>
              <a:ahLst/>
              <a:cxnLst/>
              <a:rect l="l" t="t" r="r" b="b"/>
              <a:pathLst>
                <a:path w="3425444" h="3423412">
                  <a:moveTo>
                    <a:pt x="2850896" y="3032633"/>
                  </a:moveTo>
                  <a:cubicBezTo>
                    <a:pt x="3169412" y="2745740"/>
                    <a:pt x="3382772" y="2342642"/>
                    <a:pt x="3425444" y="1889379"/>
                  </a:cubicBezTo>
                  <a:lnTo>
                    <a:pt x="3425444" y="1552956"/>
                  </a:lnTo>
                  <a:cubicBezTo>
                    <a:pt x="3352800" y="780796"/>
                    <a:pt x="2784729" y="154178"/>
                    <a:pt x="2045589" y="0"/>
                  </a:cubicBezTo>
                  <a:lnTo>
                    <a:pt x="2045589" y="0"/>
                  </a:lnTo>
                  <a:lnTo>
                    <a:pt x="1495552" y="0"/>
                  </a:lnTo>
                  <a:lnTo>
                    <a:pt x="1336421" y="0"/>
                  </a:lnTo>
                  <a:cubicBezTo>
                    <a:pt x="1031240" y="63627"/>
                    <a:pt x="755269" y="207772"/>
                    <a:pt x="531241" y="409448"/>
                  </a:cubicBezTo>
                  <a:cubicBezTo>
                    <a:pt x="274320" y="640969"/>
                    <a:pt x="85725" y="948055"/>
                    <a:pt x="0" y="1296162"/>
                  </a:cubicBezTo>
                  <a:lnTo>
                    <a:pt x="0" y="2145919"/>
                  </a:lnTo>
                  <a:cubicBezTo>
                    <a:pt x="153797" y="2770759"/>
                    <a:pt x="638937" y="3263519"/>
                    <a:pt x="1256411" y="3423412"/>
                  </a:cubicBezTo>
                  <a:lnTo>
                    <a:pt x="1256411" y="3423412"/>
                  </a:lnTo>
                  <a:lnTo>
                    <a:pt x="1421257" y="3423412"/>
                  </a:lnTo>
                  <a:lnTo>
                    <a:pt x="2125599" y="3423412"/>
                  </a:lnTo>
                  <a:cubicBezTo>
                    <a:pt x="2399030" y="3352546"/>
                    <a:pt x="2646553" y="3216529"/>
                    <a:pt x="2850769" y="3032633"/>
                  </a:cubicBezTo>
                  <a:cubicBezTo>
                    <a:pt x="2850769" y="3032633"/>
                    <a:pt x="2850769" y="3032633"/>
                    <a:pt x="2850769" y="3032633"/>
                  </a:cubicBezTo>
                  <a:close/>
                </a:path>
              </a:pathLst>
            </a:custGeom>
            <a:blipFill>
              <a:blip r:embed="rId6"/>
              <a:stretch>
                <a:fillRect b="-2"/>
              </a:stretch>
            </a:blipFill>
          </p:spPr>
        </p:sp>
      </p:grpSp>
      <p:grpSp>
        <p:nvGrpSpPr>
          <p:cNvPr id="15" name="Group 15"/>
          <p:cNvGrpSpPr>
            <a:grpSpLocks noChangeAspect="1"/>
          </p:cNvGrpSpPr>
          <p:nvPr/>
        </p:nvGrpSpPr>
        <p:grpSpPr>
          <a:xfrm rot="-8280000">
            <a:off x="6929735" y="2135978"/>
            <a:ext cx="2257132" cy="2255864"/>
            <a:chOff x="0" y="0"/>
            <a:chExt cx="4273804" cy="4271404"/>
          </a:xfrm>
        </p:grpSpPr>
        <p:sp>
          <p:nvSpPr>
            <p:cNvPr id="16" name="Freeform 16"/>
            <p:cNvSpPr/>
            <p:nvPr/>
          </p:nvSpPr>
          <p:spPr>
            <a:xfrm>
              <a:off x="0" y="0"/>
              <a:ext cx="4273804" cy="4271391"/>
            </a:xfrm>
            <a:custGeom>
              <a:avLst/>
              <a:gdLst/>
              <a:ahLst/>
              <a:cxnLst/>
              <a:rect l="l" t="t" r="r" b="b"/>
              <a:pathLst>
                <a:path w="4273804" h="4271391">
                  <a:moveTo>
                    <a:pt x="3556889" y="3783711"/>
                  </a:moveTo>
                  <a:cubicBezTo>
                    <a:pt x="3954272" y="3425825"/>
                    <a:pt x="4220591" y="2922905"/>
                    <a:pt x="4273804" y="2357374"/>
                  </a:cubicBezTo>
                  <a:lnTo>
                    <a:pt x="4273804" y="2165858"/>
                  </a:lnTo>
                  <a:lnTo>
                    <a:pt x="4273804" y="1937385"/>
                  </a:lnTo>
                  <a:lnTo>
                    <a:pt x="4273804" y="1937385"/>
                  </a:lnTo>
                  <a:cubicBezTo>
                    <a:pt x="4183126" y="974090"/>
                    <a:pt x="3474466" y="192405"/>
                    <a:pt x="2552192" y="0"/>
                  </a:cubicBezTo>
                  <a:lnTo>
                    <a:pt x="1892173" y="0"/>
                  </a:lnTo>
                  <a:lnTo>
                    <a:pt x="1667510" y="0"/>
                  </a:lnTo>
                  <a:lnTo>
                    <a:pt x="1667510" y="0"/>
                  </a:lnTo>
                  <a:cubicBezTo>
                    <a:pt x="1286637" y="79375"/>
                    <a:pt x="942340" y="259207"/>
                    <a:pt x="662813" y="510921"/>
                  </a:cubicBezTo>
                  <a:cubicBezTo>
                    <a:pt x="342138" y="799592"/>
                    <a:pt x="106934" y="1182878"/>
                    <a:pt x="0" y="1617218"/>
                  </a:cubicBezTo>
                  <a:lnTo>
                    <a:pt x="0" y="1617218"/>
                  </a:lnTo>
                  <a:lnTo>
                    <a:pt x="0" y="2677414"/>
                  </a:lnTo>
                  <a:lnTo>
                    <a:pt x="0" y="2677414"/>
                  </a:lnTo>
                  <a:cubicBezTo>
                    <a:pt x="26797" y="2786126"/>
                    <a:pt x="61595" y="2891663"/>
                    <a:pt x="103759" y="2993263"/>
                  </a:cubicBezTo>
                  <a:lnTo>
                    <a:pt x="1082421" y="4080256"/>
                  </a:lnTo>
                  <a:cubicBezTo>
                    <a:pt x="1234186" y="4162552"/>
                    <a:pt x="1396873" y="4227195"/>
                    <a:pt x="1567561" y="4271391"/>
                  </a:cubicBezTo>
                  <a:lnTo>
                    <a:pt x="1567561" y="4271391"/>
                  </a:lnTo>
                  <a:lnTo>
                    <a:pt x="2652014" y="4271391"/>
                  </a:lnTo>
                  <a:lnTo>
                    <a:pt x="2652014" y="4271391"/>
                  </a:lnTo>
                  <a:cubicBezTo>
                    <a:pt x="2993136" y="4182999"/>
                    <a:pt x="3302000" y="4013200"/>
                    <a:pt x="3556889" y="3783838"/>
                  </a:cubicBezTo>
                  <a:cubicBezTo>
                    <a:pt x="3556889" y="3783838"/>
                    <a:pt x="3556889" y="3783838"/>
                    <a:pt x="3556889" y="3783838"/>
                  </a:cubicBezTo>
                  <a:close/>
                </a:path>
              </a:pathLst>
            </a:custGeom>
            <a:blipFill>
              <a:blip r:embed="rId5"/>
              <a:stretch>
                <a:fillRect/>
              </a:stretch>
            </a:blipFill>
          </p:spPr>
        </p:sp>
      </p:grpSp>
      <p:grpSp>
        <p:nvGrpSpPr>
          <p:cNvPr id="17" name="Group 17"/>
          <p:cNvGrpSpPr>
            <a:grpSpLocks noChangeAspect="1"/>
          </p:cNvGrpSpPr>
          <p:nvPr/>
        </p:nvGrpSpPr>
        <p:grpSpPr>
          <a:xfrm>
            <a:off x="6517144" y="662330"/>
            <a:ext cx="2155584" cy="2031305"/>
            <a:chOff x="0" y="0"/>
            <a:chExt cx="4081526" cy="3846208"/>
          </a:xfrm>
        </p:grpSpPr>
        <p:sp>
          <p:nvSpPr>
            <p:cNvPr id="18" name="Freeform 18"/>
            <p:cNvSpPr/>
            <p:nvPr/>
          </p:nvSpPr>
          <p:spPr>
            <a:xfrm>
              <a:off x="0" y="0"/>
              <a:ext cx="4081526" cy="3846322"/>
            </a:xfrm>
            <a:custGeom>
              <a:avLst/>
              <a:gdLst/>
              <a:ahLst/>
              <a:cxnLst/>
              <a:rect l="l" t="t" r="r" b="b"/>
              <a:pathLst>
                <a:path w="4081526" h="3846322">
                  <a:moveTo>
                    <a:pt x="1576832" y="0"/>
                  </a:moveTo>
                  <a:cubicBezTo>
                    <a:pt x="803275" y="155702"/>
                    <a:pt x="189738" y="715137"/>
                    <a:pt x="0" y="1431290"/>
                  </a:cubicBezTo>
                  <a:lnTo>
                    <a:pt x="0" y="2371598"/>
                  </a:lnTo>
                  <a:cubicBezTo>
                    <a:pt x="224409" y="3218561"/>
                    <a:pt x="1041400" y="3846322"/>
                    <a:pt x="2014982" y="3846322"/>
                  </a:cubicBezTo>
                  <a:cubicBezTo>
                    <a:pt x="3094355" y="3846322"/>
                    <a:pt x="3981450" y="3074543"/>
                    <a:pt x="4081526" y="2087880"/>
                  </a:cubicBezTo>
                  <a:lnTo>
                    <a:pt x="4081526" y="1715135"/>
                  </a:lnTo>
                  <a:cubicBezTo>
                    <a:pt x="3995293" y="865886"/>
                    <a:pt x="3326130" y="175768"/>
                    <a:pt x="2453132" y="0"/>
                  </a:cubicBezTo>
                  <a:close/>
                </a:path>
              </a:pathLst>
            </a:custGeom>
            <a:blipFill>
              <a:blip r:embed="rId7"/>
              <a:stretch>
                <a:fillRect b="-471"/>
              </a:stretch>
            </a:blipFill>
          </p:spPr>
        </p:sp>
      </p:grpSp>
      <p:grpSp>
        <p:nvGrpSpPr>
          <p:cNvPr id="19" name="Group 19"/>
          <p:cNvGrpSpPr>
            <a:grpSpLocks noChangeAspect="1"/>
          </p:cNvGrpSpPr>
          <p:nvPr/>
        </p:nvGrpSpPr>
        <p:grpSpPr>
          <a:xfrm>
            <a:off x="6784268" y="922498"/>
            <a:ext cx="1638782" cy="1638782"/>
            <a:chOff x="0" y="0"/>
            <a:chExt cx="3102978" cy="3102978"/>
          </a:xfrm>
        </p:grpSpPr>
        <p:sp>
          <p:nvSpPr>
            <p:cNvPr id="20" name="Freeform 20"/>
            <p:cNvSpPr/>
            <p:nvPr/>
          </p:nvSpPr>
          <p:spPr>
            <a:xfrm>
              <a:off x="0" y="0"/>
              <a:ext cx="3102991" cy="3102991"/>
            </a:xfrm>
            <a:custGeom>
              <a:avLst/>
              <a:gdLst/>
              <a:ahLst/>
              <a:cxnLst/>
              <a:rect l="l" t="t" r="r" b="b"/>
              <a:pathLst>
                <a:path w="3102991" h="3102991">
                  <a:moveTo>
                    <a:pt x="1551559" y="0"/>
                  </a:moveTo>
                  <a:cubicBezTo>
                    <a:pt x="694563" y="0"/>
                    <a:pt x="0" y="694563"/>
                    <a:pt x="0" y="1551432"/>
                  </a:cubicBezTo>
                  <a:cubicBezTo>
                    <a:pt x="0" y="2408301"/>
                    <a:pt x="694563" y="3102991"/>
                    <a:pt x="1551559" y="3102991"/>
                  </a:cubicBezTo>
                  <a:cubicBezTo>
                    <a:pt x="2408555" y="3102991"/>
                    <a:pt x="3102991" y="2408428"/>
                    <a:pt x="3102991" y="1551432"/>
                  </a:cubicBezTo>
                  <a:cubicBezTo>
                    <a:pt x="3102991" y="694436"/>
                    <a:pt x="2408301" y="0"/>
                    <a:pt x="1551559" y="0"/>
                  </a:cubicBezTo>
                  <a:close/>
                </a:path>
              </a:pathLst>
            </a:custGeom>
            <a:blipFill>
              <a:blip r:embed="rId8"/>
              <a:stretch>
                <a:fillRect l="-572" t="-560" r="-576" b="-341"/>
              </a:stretch>
            </a:blipFill>
          </p:spPr>
        </p:sp>
      </p:grpSp>
      <p:grpSp>
        <p:nvGrpSpPr>
          <p:cNvPr id="21" name="Group 21"/>
          <p:cNvGrpSpPr>
            <a:grpSpLocks noChangeAspect="1"/>
          </p:cNvGrpSpPr>
          <p:nvPr/>
        </p:nvGrpSpPr>
        <p:grpSpPr>
          <a:xfrm>
            <a:off x="7256440" y="3280406"/>
            <a:ext cx="1867305" cy="1792231"/>
            <a:chOff x="0" y="0"/>
            <a:chExt cx="3535680" cy="3393529"/>
          </a:xfrm>
        </p:grpSpPr>
        <p:sp>
          <p:nvSpPr>
            <p:cNvPr id="22" name="Freeform 22"/>
            <p:cNvSpPr/>
            <p:nvPr/>
          </p:nvSpPr>
          <p:spPr>
            <a:xfrm>
              <a:off x="0" y="0"/>
              <a:ext cx="3535553" cy="3393567"/>
            </a:xfrm>
            <a:custGeom>
              <a:avLst/>
              <a:gdLst/>
              <a:ahLst/>
              <a:cxnLst/>
              <a:rect l="l" t="t" r="r" b="b"/>
              <a:pathLst>
                <a:path w="3535553" h="3393567">
                  <a:moveTo>
                    <a:pt x="1745488" y="0"/>
                  </a:moveTo>
                  <a:cubicBezTo>
                    <a:pt x="902208" y="0"/>
                    <a:pt x="194437" y="557784"/>
                    <a:pt x="0" y="1310259"/>
                  </a:cubicBezTo>
                  <a:lnTo>
                    <a:pt x="0" y="2145665"/>
                  </a:lnTo>
                  <a:cubicBezTo>
                    <a:pt x="156083" y="2749804"/>
                    <a:pt x="643001" y="3228340"/>
                    <a:pt x="1265301" y="3393567"/>
                  </a:cubicBezTo>
                  <a:lnTo>
                    <a:pt x="2225548" y="3393567"/>
                  </a:lnTo>
                  <a:cubicBezTo>
                    <a:pt x="2932303" y="3205988"/>
                    <a:pt x="3464306" y="2614168"/>
                    <a:pt x="3535553" y="1893443"/>
                  </a:cubicBezTo>
                  <a:lnTo>
                    <a:pt x="3535553" y="1893443"/>
                  </a:lnTo>
                  <a:lnTo>
                    <a:pt x="3535553" y="1562481"/>
                  </a:lnTo>
                  <a:lnTo>
                    <a:pt x="3535553" y="1562481"/>
                  </a:lnTo>
                  <a:cubicBezTo>
                    <a:pt x="3449066" y="685800"/>
                    <a:pt x="2680589" y="0"/>
                    <a:pt x="1745488" y="0"/>
                  </a:cubicBezTo>
                  <a:close/>
                </a:path>
              </a:pathLst>
            </a:custGeom>
            <a:blipFill>
              <a:blip r:embed="rId9"/>
              <a:stretch>
                <a:fillRect t="-504" r="-3" b="-157"/>
              </a:stretch>
            </a:blipFill>
          </p:spPr>
        </p:sp>
      </p:grpSp>
      <p:grpSp>
        <p:nvGrpSpPr>
          <p:cNvPr id="23" name="Group 23"/>
          <p:cNvGrpSpPr>
            <a:grpSpLocks noChangeAspect="1"/>
          </p:cNvGrpSpPr>
          <p:nvPr/>
        </p:nvGrpSpPr>
        <p:grpSpPr>
          <a:xfrm>
            <a:off x="5213089" y="791404"/>
            <a:ext cx="1325787" cy="1325042"/>
            <a:chOff x="0" y="0"/>
            <a:chExt cx="2510333" cy="2508923"/>
          </a:xfrm>
        </p:grpSpPr>
        <p:sp>
          <p:nvSpPr>
            <p:cNvPr id="24" name="Freeform 24"/>
            <p:cNvSpPr/>
            <p:nvPr/>
          </p:nvSpPr>
          <p:spPr>
            <a:xfrm>
              <a:off x="0" y="0"/>
              <a:ext cx="2510282" cy="2508885"/>
            </a:xfrm>
            <a:custGeom>
              <a:avLst/>
              <a:gdLst/>
              <a:ahLst/>
              <a:cxnLst/>
              <a:rect l="l" t="t" r="r" b="b"/>
              <a:pathLst>
                <a:path w="2510282" h="2508885">
                  <a:moveTo>
                    <a:pt x="979424" y="0"/>
                  </a:moveTo>
                  <a:cubicBezTo>
                    <a:pt x="499110" y="100203"/>
                    <a:pt x="117475" y="472440"/>
                    <a:pt x="0" y="949960"/>
                  </a:cubicBezTo>
                  <a:lnTo>
                    <a:pt x="0" y="949960"/>
                  </a:lnTo>
                  <a:lnTo>
                    <a:pt x="0" y="1572641"/>
                  </a:lnTo>
                  <a:lnTo>
                    <a:pt x="0" y="1572641"/>
                  </a:lnTo>
                  <a:cubicBezTo>
                    <a:pt x="112649" y="2030476"/>
                    <a:pt x="468249" y="2391664"/>
                    <a:pt x="920750" y="2508885"/>
                  </a:cubicBezTo>
                  <a:lnTo>
                    <a:pt x="1557782" y="2508885"/>
                  </a:lnTo>
                  <a:cubicBezTo>
                    <a:pt x="2070735" y="2376043"/>
                    <a:pt x="2458974" y="1929892"/>
                    <a:pt x="2510282" y="1384554"/>
                  </a:cubicBezTo>
                  <a:lnTo>
                    <a:pt x="2510282" y="1138047"/>
                  </a:lnTo>
                  <a:cubicBezTo>
                    <a:pt x="2457069" y="572135"/>
                    <a:pt x="2040890" y="112903"/>
                    <a:pt x="1499108" y="0"/>
                  </a:cubicBezTo>
                  <a:close/>
                </a:path>
              </a:pathLst>
            </a:custGeom>
            <a:blipFill>
              <a:blip r:embed="rId10"/>
              <a:stretch>
                <a:fillRect r="-2" b="-1"/>
              </a:stretch>
            </a:blipFill>
          </p:spPr>
        </p:sp>
      </p:grpSp>
      <p:grpSp>
        <p:nvGrpSpPr>
          <p:cNvPr id="25" name="Group 25"/>
          <p:cNvGrpSpPr>
            <a:grpSpLocks noChangeAspect="1"/>
          </p:cNvGrpSpPr>
          <p:nvPr/>
        </p:nvGrpSpPr>
        <p:grpSpPr>
          <a:xfrm rot="-855000">
            <a:off x="4992742" y="2144604"/>
            <a:ext cx="1286804" cy="1240027"/>
            <a:chOff x="0" y="0"/>
            <a:chExt cx="2436520" cy="2347951"/>
          </a:xfrm>
        </p:grpSpPr>
        <p:sp>
          <p:nvSpPr>
            <p:cNvPr id="26" name="Freeform 26"/>
            <p:cNvSpPr/>
            <p:nvPr/>
          </p:nvSpPr>
          <p:spPr>
            <a:xfrm>
              <a:off x="0" y="0"/>
              <a:ext cx="2436495" cy="2347976"/>
            </a:xfrm>
            <a:custGeom>
              <a:avLst/>
              <a:gdLst/>
              <a:ahLst/>
              <a:cxnLst/>
              <a:rect l="l" t="t" r="r" b="b"/>
              <a:pathLst>
                <a:path w="2436495" h="2347976">
                  <a:moveTo>
                    <a:pt x="1521333" y="13589"/>
                  </a:moveTo>
                  <a:cubicBezTo>
                    <a:pt x="1501648" y="8636"/>
                    <a:pt x="1481709" y="4064"/>
                    <a:pt x="1461643" y="0"/>
                  </a:cubicBezTo>
                  <a:lnTo>
                    <a:pt x="1461643" y="0"/>
                  </a:lnTo>
                  <a:lnTo>
                    <a:pt x="1379220" y="0"/>
                  </a:lnTo>
                  <a:lnTo>
                    <a:pt x="944118" y="0"/>
                  </a:lnTo>
                  <a:cubicBezTo>
                    <a:pt x="480949" y="94234"/>
                    <a:pt x="113538" y="436118"/>
                    <a:pt x="0" y="874141"/>
                  </a:cubicBezTo>
                  <a:lnTo>
                    <a:pt x="0" y="1448054"/>
                  </a:lnTo>
                  <a:cubicBezTo>
                    <a:pt x="108585" y="1866900"/>
                    <a:pt x="449580" y="2197989"/>
                    <a:pt x="884301" y="2308352"/>
                  </a:cubicBezTo>
                  <a:cubicBezTo>
                    <a:pt x="985901" y="2334133"/>
                    <a:pt x="1092708" y="2347976"/>
                    <a:pt x="1202817" y="2347976"/>
                  </a:cubicBezTo>
                  <a:cubicBezTo>
                    <a:pt x="1847215" y="2347976"/>
                    <a:pt x="2376805" y="1876933"/>
                    <a:pt x="2436495" y="1274699"/>
                  </a:cubicBezTo>
                  <a:lnTo>
                    <a:pt x="2436495" y="1178179"/>
                  </a:lnTo>
                  <a:lnTo>
                    <a:pt x="2436495" y="1047369"/>
                  </a:lnTo>
                  <a:lnTo>
                    <a:pt x="2436495" y="1047369"/>
                  </a:lnTo>
                  <a:cubicBezTo>
                    <a:pt x="2386965" y="548005"/>
                    <a:pt x="2014474" y="138938"/>
                    <a:pt x="1521333" y="13716"/>
                  </a:cubicBezTo>
                  <a:close/>
                </a:path>
              </a:pathLst>
            </a:custGeom>
            <a:blipFill>
              <a:blip r:embed="rId11"/>
              <a:stretch>
                <a:fillRect r="-1" b="-3712"/>
              </a:stretch>
            </a:blipFill>
          </p:spPr>
        </p:sp>
      </p:grpSp>
      <p:grpSp>
        <p:nvGrpSpPr>
          <p:cNvPr id="27" name="Group 27"/>
          <p:cNvGrpSpPr>
            <a:grpSpLocks noChangeAspect="1"/>
          </p:cNvGrpSpPr>
          <p:nvPr/>
        </p:nvGrpSpPr>
        <p:grpSpPr>
          <a:xfrm>
            <a:off x="6154240" y="2886307"/>
            <a:ext cx="1259378" cy="1258667"/>
            <a:chOff x="0" y="0"/>
            <a:chExt cx="2384590" cy="2383244"/>
          </a:xfrm>
        </p:grpSpPr>
        <p:sp>
          <p:nvSpPr>
            <p:cNvPr id="28" name="Freeform 28"/>
            <p:cNvSpPr/>
            <p:nvPr/>
          </p:nvSpPr>
          <p:spPr>
            <a:xfrm>
              <a:off x="0" y="0"/>
              <a:ext cx="2384552" cy="2383282"/>
            </a:xfrm>
            <a:custGeom>
              <a:avLst/>
              <a:gdLst/>
              <a:ahLst/>
              <a:cxnLst/>
              <a:rect l="l" t="t" r="r" b="b"/>
              <a:pathLst>
                <a:path w="2384552" h="2383282">
                  <a:moveTo>
                    <a:pt x="930402" y="0"/>
                  </a:moveTo>
                  <a:cubicBezTo>
                    <a:pt x="474218" y="95123"/>
                    <a:pt x="111633" y="448818"/>
                    <a:pt x="0" y="902335"/>
                  </a:cubicBezTo>
                  <a:lnTo>
                    <a:pt x="0" y="902335"/>
                  </a:lnTo>
                  <a:lnTo>
                    <a:pt x="0" y="1493901"/>
                  </a:lnTo>
                  <a:lnTo>
                    <a:pt x="0" y="1493901"/>
                  </a:lnTo>
                  <a:cubicBezTo>
                    <a:pt x="107061" y="1928876"/>
                    <a:pt x="444881" y="2271903"/>
                    <a:pt x="874649" y="2383282"/>
                  </a:cubicBezTo>
                  <a:lnTo>
                    <a:pt x="1479677" y="2383282"/>
                  </a:lnTo>
                  <a:cubicBezTo>
                    <a:pt x="1966849" y="2257044"/>
                    <a:pt x="2335784" y="1833245"/>
                    <a:pt x="2384552" y="1315339"/>
                  </a:cubicBezTo>
                  <a:lnTo>
                    <a:pt x="2384552" y="1315339"/>
                  </a:lnTo>
                  <a:lnTo>
                    <a:pt x="2384552" y="1080897"/>
                  </a:lnTo>
                  <a:lnTo>
                    <a:pt x="2384552" y="1080897"/>
                  </a:lnTo>
                  <a:cubicBezTo>
                    <a:pt x="2334006" y="543433"/>
                    <a:pt x="1938528" y="107315"/>
                    <a:pt x="1424051" y="0"/>
                  </a:cubicBezTo>
                  <a:close/>
                </a:path>
              </a:pathLst>
            </a:custGeom>
            <a:blipFill>
              <a:blip r:embed="rId12"/>
              <a:stretch>
                <a:fillRect r="-1" b="1"/>
              </a:stretch>
            </a:blipFill>
          </p:spPr>
        </p:sp>
      </p:grpSp>
      <p:grpSp>
        <p:nvGrpSpPr>
          <p:cNvPr id="29" name="Group 29"/>
          <p:cNvGrpSpPr>
            <a:grpSpLocks noChangeAspect="1"/>
          </p:cNvGrpSpPr>
          <p:nvPr/>
        </p:nvGrpSpPr>
        <p:grpSpPr>
          <a:xfrm>
            <a:off x="5628363" y="4016563"/>
            <a:ext cx="1027065" cy="1026488"/>
            <a:chOff x="0" y="0"/>
            <a:chExt cx="1944713" cy="1943621"/>
          </a:xfrm>
        </p:grpSpPr>
        <p:sp>
          <p:nvSpPr>
            <p:cNvPr id="30" name="Freeform 30"/>
            <p:cNvSpPr/>
            <p:nvPr/>
          </p:nvSpPr>
          <p:spPr>
            <a:xfrm>
              <a:off x="0" y="0"/>
              <a:ext cx="1944751" cy="1943608"/>
            </a:xfrm>
            <a:custGeom>
              <a:avLst/>
              <a:gdLst/>
              <a:ahLst/>
              <a:cxnLst/>
              <a:rect l="l" t="t" r="r" b="b"/>
              <a:pathLst>
                <a:path w="1944751" h="1943608">
                  <a:moveTo>
                    <a:pt x="758698" y="0"/>
                  </a:moveTo>
                  <a:cubicBezTo>
                    <a:pt x="386715" y="77597"/>
                    <a:pt x="91059" y="366014"/>
                    <a:pt x="0" y="735838"/>
                  </a:cubicBezTo>
                  <a:lnTo>
                    <a:pt x="0" y="735838"/>
                  </a:lnTo>
                  <a:lnTo>
                    <a:pt x="0" y="1218311"/>
                  </a:lnTo>
                  <a:lnTo>
                    <a:pt x="0" y="1218311"/>
                  </a:lnTo>
                  <a:cubicBezTo>
                    <a:pt x="87376" y="1573022"/>
                    <a:pt x="362712" y="1852803"/>
                    <a:pt x="713232" y="1943608"/>
                  </a:cubicBezTo>
                  <a:lnTo>
                    <a:pt x="1206881" y="1943608"/>
                  </a:lnTo>
                  <a:cubicBezTo>
                    <a:pt x="1604137" y="1840738"/>
                    <a:pt x="1905000" y="1495044"/>
                    <a:pt x="1944751" y="1072642"/>
                  </a:cubicBezTo>
                  <a:lnTo>
                    <a:pt x="1944751" y="881507"/>
                  </a:lnTo>
                  <a:cubicBezTo>
                    <a:pt x="1903349" y="443230"/>
                    <a:pt x="1581023" y="87503"/>
                    <a:pt x="1161415" y="0"/>
                  </a:cubicBezTo>
                  <a:close/>
                </a:path>
              </a:pathLst>
            </a:custGeom>
            <a:blipFill>
              <a:blip r:embed="rId13"/>
              <a:stretch>
                <a:fillRect r="1" b="-1"/>
              </a:stretch>
            </a:blipFill>
          </p:spPr>
        </p:sp>
      </p:grpSp>
      <p:grpSp>
        <p:nvGrpSpPr>
          <p:cNvPr id="31" name="Group 31"/>
          <p:cNvGrpSpPr>
            <a:grpSpLocks noChangeAspect="1"/>
          </p:cNvGrpSpPr>
          <p:nvPr/>
        </p:nvGrpSpPr>
        <p:grpSpPr>
          <a:xfrm>
            <a:off x="7487841" y="3434593"/>
            <a:ext cx="1419615" cy="1419615"/>
            <a:chOff x="0" y="0"/>
            <a:chExt cx="2687993" cy="2687993"/>
          </a:xfrm>
        </p:grpSpPr>
        <p:sp>
          <p:nvSpPr>
            <p:cNvPr id="32" name="Freeform 32"/>
            <p:cNvSpPr/>
            <p:nvPr/>
          </p:nvSpPr>
          <p:spPr>
            <a:xfrm>
              <a:off x="0" y="0"/>
              <a:ext cx="2688082" cy="2687955"/>
            </a:xfrm>
            <a:custGeom>
              <a:avLst/>
              <a:gdLst/>
              <a:ahLst/>
              <a:cxnLst/>
              <a:rect l="l" t="t" r="r" b="b"/>
              <a:pathLst>
                <a:path w="2688082" h="2687955">
                  <a:moveTo>
                    <a:pt x="1344041" y="0"/>
                  </a:moveTo>
                  <a:cubicBezTo>
                    <a:pt x="601726" y="0"/>
                    <a:pt x="0" y="601726"/>
                    <a:pt x="0" y="1344041"/>
                  </a:cubicBezTo>
                  <a:cubicBezTo>
                    <a:pt x="0" y="2086356"/>
                    <a:pt x="601726" y="2687955"/>
                    <a:pt x="1344041" y="2687955"/>
                  </a:cubicBezTo>
                  <a:cubicBezTo>
                    <a:pt x="2086356" y="2687955"/>
                    <a:pt x="2688082" y="2086229"/>
                    <a:pt x="2688082" y="1343914"/>
                  </a:cubicBezTo>
                  <a:cubicBezTo>
                    <a:pt x="2688082" y="601599"/>
                    <a:pt x="2086229" y="0"/>
                    <a:pt x="1344041" y="0"/>
                  </a:cubicBezTo>
                  <a:close/>
                </a:path>
              </a:pathLst>
            </a:custGeom>
            <a:blipFill>
              <a:blip r:embed="rId14"/>
              <a:stretch>
                <a:fillRect l="-721" t="-723" r="-720" b="-722"/>
              </a:stretch>
            </a:blipFill>
          </p:spPr>
        </p:sp>
      </p:grpSp>
      <p:grpSp>
        <p:nvGrpSpPr>
          <p:cNvPr id="33" name="Group 33"/>
          <p:cNvGrpSpPr>
            <a:grpSpLocks noChangeAspect="1"/>
          </p:cNvGrpSpPr>
          <p:nvPr/>
        </p:nvGrpSpPr>
        <p:grpSpPr>
          <a:xfrm>
            <a:off x="5377391" y="970428"/>
            <a:ext cx="1007922" cy="988921"/>
            <a:chOff x="0" y="0"/>
            <a:chExt cx="1908467" cy="1872488"/>
          </a:xfrm>
        </p:grpSpPr>
        <p:sp>
          <p:nvSpPr>
            <p:cNvPr id="34" name="Freeform 34"/>
            <p:cNvSpPr/>
            <p:nvPr/>
          </p:nvSpPr>
          <p:spPr>
            <a:xfrm>
              <a:off x="0" y="0"/>
              <a:ext cx="1908556" cy="1872488"/>
            </a:xfrm>
            <a:custGeom>
              <a:avLst/>
              <a:gdLst/>
              <a:ahLst/>
              <a:cxnLst/>
              <a:rect l="l" t="t" r="r" b="b"/>
              <a:pathLst>
                <a:path w="1908556" h="1872488">
                  <a:moveTo>
                    <a:pt x="693674" y="0"/>
                  </a:moveTo>
                  <a:cubicBezTo>
                    <a:pt x="293370" y="113411"/>
                    <a:pt x="0" y="481584"/>
                    <a:pt x="0" y="918210"/>
                  </a:cubicBezTo>
                  <a:cubicBezTo>
                    <a:pt x="0" y="1445260"/>
                    <a:pt x="427228" y="1872488"/>
                    <a:pt x="954278" y="1872488"/>
                  </a:cubicBezTo>
                  <a:cubicBezTo>
                    <a:pt x="1481328" y="1872488"/>
                    <a:pt x="1908556" y="1445260"/>
                    <a:pt x="1908556" y="918210"/>
                  </a:cubicBezTo>
                  <a:cubicBezTo>
                    <a:pt x="1908556" y="481584"/>
                    <a:pt x="1615186" y="113284"/>
                    <a:pt x="1214882" y="0"/>
                  </a:cubicBezTo>
                  <a:close/>
                </a:path>
              </a:pathLst>
            </a:custGeom>
            <a:blipFill>
              <a:blip r:embed="rId15"/>
              <a:stretch>
                <a:fillRect l="-914" r="-898" b="-917"/>
              </a:stretch>
            </a:blipFill>
          </p:spPr>
        </p:sp>
      </p:grpSp>
      <p:grpSp>
        <p:nvGrpSpPr>
          <p:cNvPr id="35" name="Group 35"/>
          <p:cNvGrpSpPr>
            <a:grpSpLocks noChangeAspect="1"/>
          </p:cNvGrpSpPr>
          <p:nvPr/>
        </p:nvGrpSpPr>
        <p:grpSpPr>
          <a:xfrm>
            <a:off x="5150765" y="2302124"/>
            <a:ext cx="978296" cy="978290"/>
            <a:chOff x="0" y="0"/>
            <a:chExt cx="1852371" cy="1852358"/>
          </a:xfrm>
        </p:grpSpPr>
        <p:sp>
          <p:nvSpPr>
            <p:cNvPr id="36" name="Freeform 36"/>
            <p:cNvSpPr/>
            <p:nvPr/>
          </p:nvSpPr>
          <p:spPr>
            <a:xfrm>
              <a:off x="0" y="0"/>
              <a:ext cx="1852422" cy="1852422"/>
            </a:xfrm>
            <a:custGeom>
              <a:avLst/>
              <a:gdLst/>
              <a:ahLst/>
              <a:cxnLst/>
              <a:rect l="l" t="t" r="r" b="b"/>
              <a:pathLst>
                <a:path w="1852422" h="1852422">
                  <a:moveTo>
                    <a:pt x="926211" y="0"/>
                  </a:moveTo>
                  <a:cubicBezTo>
                    <a:pt x="414655" y="0"/>
                    <a:pt x="0" y="414655"/>
                    <a:pt x="0" y="926211"/>
                  </a:cubicBezTo>
                  <a:cubicBezTo>
                    <a:pt x="0" y="1437767"/>
                    <a:pt x="414655" y="1852422"/>
                    <a:pt x="926211" y="1852422"/>
                  </a:cubicBezTo>
                  <a:cubicBezTo>
                    <a:pt x="1437767" y="1852422"/>
                    <a:pt x="1852422" y="1437767"/>
                    <a:pt x="1852422" y="926211"/>
                  </a:cubicBezTo>
                  <a:cubicBezTo>
                    <a:pt x="1852422" y="414655"/>
                    <a:pt x="1437767" y="0"/>
                    <a:pt x="926211" y="0"/>
                  </a:cubicBezTo>
                  <a:close/>
                </a:path>
              </a:pathLst>
            </a:custGeom>
            <a:blipFill>
              <a:blip r:embed="rId16"/>
              <a:stretch>
                <a:fillRect l="-4166" r="-4166"/>
              </a:stretch>
            </a:blipFill>
          </p:spPr>
        </p:sp>
      </p:grpSp>
      <p:grpSp>
        <p:nvGrpSpPr>
          <p:cNvPr id="37" name="Group 37"/>
          <p:cNvGrpSpPr>
            <a:grpSpLocks noChangeAspect="1"/>
          </p:cNvGrpSpPr>
          <p:nvPr/>
        </p:nvGrpSpPr>
        <p:grpSpPr>
          <a:xfrm>
            <a:off x="6310305" y="3038301"/>
            <a:ext cx="957443" cy="957443"/>
            <a:chOff x="0" y="0"/>
            <a:chExt cx="1812887" cy="1812887"/>
          </a:xfrm>
        </p:grpSpPr>
        <p:sp>
          <p:nvSpPr>
            <p:cNvPr id="38" name="Freeform 38"/>
            <p:cNvSpPr/>
            <p:nvPr/>
          </p:nvSpPr>
          <p:spPr>
            <a:xfrm>
              <a:off x="0" y="0"/>
              <a:ext cx="1812798" cy="1812798"/>
            </a:xfrm>
            <a:custGeom>
              <a:avLst/>
              <a:gdLst/>
              <a:ahLst/>
              <a:cxnLst/>
              <a:rect l="l" t="t" r="r" b="b"/>
              <a:pathLst>
                <a:path w="1812798" h="1812798">
                  <a:moveTo>
                    <a:pt x="906399" y="0"/>
                  </a:moveTo>
                  <a:cubicBezTo>
                    <a:pt x="405892" y="0"/>
                    <a:pt x="0" y="405765"/>
                    <a:pt x="0" y="906399"/>
                  </a:cubicBezTo>
                  <a:cubicBezTo>
                    <a:pt x="0" y="1407033"/>
                    <a:pt x="405892" y="1812798"/>
                    <a:pt x="906399" y="1812798"/>
                  </a:cubicBezTo>
                  <a:cubicBezTo>
                    <a:pt x="1406906" y="1812798"/>
                    <a:pt x="1812798" y="1407033"/>
                    <a:pt x="1812798" y="906399"/>
                  </a:cubicBezTo>
                  <a:cubicBezTo>
                    <a:pt x="1812798" y="405765"/>
                    <a:pt x="1407033" y="0"/>
                    <a:pt x="906399" y="0"/>
                  </a:cubicBezTo>
                  <a:close/>
                </a:path>
              </a:pathLst>
            </a:custGeom>
            <a:blipFill>
              <a:blip r:embed="rId17"/>
              <a:stretch>
                <a:fillRect l="-108" t="-952" r="-939" b="-955"/>
              </a:stretch>
            </a:blipFill>
          </p:spPr>
        </p:sp>
      </p:grpSp>
      <p:grpSp>
        <p:nvGrpSpPr>
          <p:cNvPr id="39" name="Group 39"/>
          <p:cNvGrpSpPr>
            <a:grpSpLocks noChangeAspect="1"/>
          </p:cNvGrpSpPr>
          <p:nvPr/>
        </p:nvGrpSpPr>
        <p:grpSpPr>
          <a:xfrm>
            <a:off x="5755641" y="4140520"/>
            <a:ext cx="780834" cy="780827"/>
            <a:chOff x="0" y="0"/>
            <a:chExt cx="1478483" cy="1478470"/>
          </a:xfrm>
        </p:grpSpPr>
        <p:sp>
          <p:nvSpPr>
            <p:cNvPr id="40" name="Freeform 40"/>
            <p:cNvSpPr/>
            <p:nvPr/>
          </p:nvSpPr>
          <p:spPr>
            <a:xfrm>
              <a:off x="0" y="0"/>
              <a:ext cx="1478534" cy="1478534"/>
            </a:xfrm>
            <a:custGeom>
              <a:avLst/>
              <a:gdLst/>
              <a:ahLst/>
              <a:cxnLst/>
              <a:rect l="l" t="t" r="r" b="b"/>
              <a:pathLst>
                <a:path w="1478534" h="1478534">
                  <a:moveTo>
                    <a:pt x="739267" y="0"/>
                  </a:moveTo>
                  <a:cubicBezTo>
                    <a:pt x="330962" y="0"/>
                    <a:pt x="0" y="330962"/>
                    <a:pt x="0" y="739267"/>
                  </a:cubicBezTo>
                  <a:cubicBezTo>
                    <a:pt x="0" y="1147572"/>
                    <a:pt x="330962" y="1478534"/>
                    <a:pt x="739267" y="1478534"/>
                  </a:cubicBezTo>
                  <a:cubicBezTo>
                    <a:pt x="1147572" y="1478534"/>
                    <a:pt x="1478534" y="1147572"/>
                    <a:pt x="1478534" y="739267"/>
                  </a:cubicBezTo>
                  <a:cubicBezTo>
                    <a:pt x="1478534" y="330962"/>
                    <a:pt x="1147572" y="0"/>
                    <a:pt x="739267" y="0"/>
                  </a:cubicBezTo>
                  <a:close/>
                </a:path>
              </a:pathLst>
            </a:custGeom>
            <a:blipFill>
              <a:blip r:embed="rId18"/>
              <a:stretch>
                <a:fillRect l="-1278" t="-1272" r="-1224" b="-1231"/>
              </a:stretch>
            </a:blipFill>
          </p:spPr>
        </p:sp>
      </p:grpSp>
      <p:grpSp>
        <p:nvGrpSpPr>
          <p:cNvPr id="41" name="Group 41"/>
          <p:cNvGrpSpPr>
            <a:grpSpLocks noChangeAspect="1"/>
          </p:cNvGrpSpPr>
          <p:nvPr/>
        </p:nvGrpSpPr>
        <p:grpSpPr>
          <a:xfrm>
            <a:off x="4734197" y="2670688"/>
            <a:ext cx="355083" cy="4474"/>
            <a:chOff x="0" y="0"/>
            <a:chExt cx="1008507" cy="12700"/>
          </a:xfrm>
        </p:grpSpPr>
        <p:sp>
          <p:nvSpPr>
            <p:cNvPr id="42" name="Freeform 42"/>
            <p:cNvSpPr/>
            <p:nvPr/>
          </p:nvSpPr>
          <p:spPr>
            <a:xfrm>
              <a:off x="0" y="0"/>
              <a:ext cx="1008507" cy="12700"/>
            </a:xfrm>
            <a:custGeom>
              <a:avLst/>
              <a:gdLst/>
              <a:ahLst/>
              <a:cxnLst/>
              <a:rect l="l" t="t" r="r" b="b"/>
              <a:pathLst>
                <a:path w="1008507" h="12700">
                  <a:moveTo>
                    <a:pt x="0" y="0"/>
                  </a:moveTo>
                  <a:lnTo>
                    <a:pt x="1008507" y="0"/>
                  </a:lnTo>
                  <a:lnTo>
                    <a:pt x="1008507" y="12700"/>
                  </a:lnTo>
                  <a:lnTo>
                    <a:pt x="0" y="12700"/>
                  </a:lnTo>
                  <a:close/>
                </a:path>
              </a:pathLst>
            </a:custGeom>
            <a:solidFill>
              <a:srgbClr val="4B5C9D"/>
            </a:solidFill>
          </p:spPr>
        </p:sp>
      </p:grpSp>
      <p:grpSp>
        <p:nvGrpSpPr>
          <p:cNvPr id="43" name="Group 43"/>
          <p:cNvGrpSpPr>
            <a:grpSpLocks noChangeAspect="1"/>
          </p:cNvGrpSpPr>
          <p:nvPr/>
        </p:nvGrpSpPr>
        <p:grpSpPr>
          <a:xfrm>
            <a:off x="5345182" y="4650816"/>
            <a:ext cx="366237" cy="4474"/>
            <a:chOff x="0" y="0"/>
            <a:chExt cx="1040181" cy="12700"/>
          </a:xfrm>
        </p:grpSpPr>
        <p:sp>
          <p:nvSpPr>
            <p:cNvPr id="44" name="Freeform 44"/>
            <p:cNvSpPr/>
            <p:nvPr/>
          </p:nvSpPr>
          <p:spPr>
            <a:xfrm>
              <a:off x="0" y="0"/>
              <a:ext cx="1040130" cy="12700"/>
            </a:xfrm>
            <a:custGeom>
              <a:avLst/>
              <a:gdLst/>
              <a:ahLst/>
              <a:cxnLst/>
              <a:rect l="l" t="t" r="r" b="b"/>
              <a:pathLst>
                <a:path w="1040130" h="12700">
                  <a:moveTo>
                    <a:pt x="0" y="0"/>
                  </a:moveTo>
                  <a:lnTo>
                    <a:pt x="1040130" y="0"/>
                  </a:lnTo>
                  <a:lnTo>
                    <a:pt x="1040130" y="12700"/>
                  </a:lnTo>
                  <a:lnTo>
                    <a:pt x="0" y="12700"/>
                  </a:lnTo>
                  <a:close/>
                </a:path>
              </a:pathLst>
            </a:custGeom>
            <a:solidFill>
              <a:srgbClr val="4B5C9D"/>
            </a:solidFill>
          </p:spPr>
        </p:sp>
      </p:grpSp>
      <p:grpSp>
        <p:nvGrpSpPr>
          <p:cNvPr id="45" name="Group 45"/>
          <p:cNvGrpSpPr>
            <a:grpSpLocks noChangeAspect="1"/>
          </p:cNvGrpSpPr>
          <p:nvPr/>
        </p:nvGrpSpPr>
        <p:grpSpPr>
          <a:xfrm>
            <a:off x="5787762" y="3659803"/>
            <a:ext cx="468698" cy="4474"/>
            <a:chOff x="0" y="0"/>
            <a:chExt cx="1331189" cy="12700"/>
          </a:xfrm>
        </p:grpSpPr>
        <p:sp>
          <p:nvSpPr>
            <p:cNvPr id="46" name="Freeform 46"/>
            <p:cNvSpPr/>
            <p:nvPr/>
          </p:nvSpPr>
          <p:spPr>
            <a:xfrm>
              <a:off x="0" y="0"/>
              <a:ext cx="1331214" cy="12700"/>
            </a:xfrm>
            <a:custGeom>
              <a:avLst/>
              <a:gdLst/>
              <a:ahLst/>
              <a:cxnLst/>
              <a:rect l="l" t="t" r="r" b="b"/>
              <a:pathLst>
                <a:path w="1331214" h="12700">
                  <a:moveTo>
                    <a:pt x="0" y="0"/>
                  </a:moveTo>
                  <a:lnTo>
                    <a:pt x="1331214" y="0"/>
                  </a:lnTo>
                  <a:lnTo>
                    <a:pt x="1331214" y="12700"/>
                  </a:lnTo>
                  <a:lnTo>
                    <a:pt x="0" y="12700"/>
                  </a:lnTo>
                  <a:close/>
                </a:path>
              </a:pathLst>
            </a:custGeom>
            <a:solidFill>
              <a:srgbClr val="4B5C9D"/>
            </a:solidFill>
          </p:spPr>
        </p:sp>
      </p:grpSp>
      <p:grpSp>
        <p:nvGrpSpPr>
          <p:cNvPr id="47" name="Group 47"/>
          <p:cNvGrpSpPr>
            <a:grpSpLocks noChangeAspect="1"/>
          </p:cNvGrpSpPr>
          <p:nvPr/>
        </p:nvGrpSpPr>
        <p:grpSpPr>
          <a:xfrm>
            <a:off x="5797890" y="508210"/>
            <a:ext cx="468691" cy="517875"/>
            <a:chOff x="0" y="0"/>
            <a:chExt cx="1331176" cy="1470876"/>
          </a:xfrm>
        </p:grpSpPr>
        <p:sp>
          <p:nvSpPr>
            <p:cNvPr id="48" name="Freeform 48"/>
            <p:cNvSpPr/>
            <p:nvPr/>
          </p:nvSpPr>
          <p:spPr>
            <a:xfrm>
              <a:off x="0" y="0"/>
              <a:ext cx="1331214" cy="1470787"/>
            </a:xfrm>
            <a:custGeom>
              <a:avLst/>
              <a:gdLst/>
              <a:ahLst/>
              <a:cxnLst/>
              <a:rect l="l" t="t" r="r" b="b"/>
              <a:pathLst>
                <a:path w="1331214" h="1470787">
                  <a:moveTo>
                    <a:pt x="0" y="10160"/>
                  </a:moveTo>
                  <a:cubicBezTo>
                    <a:pt x="0" y="10160"/>
                    <a:pt x="883793" y="5080"/>
                    <a:pt x="1319403" y="127"/>
                  </a:cubicBezTo>
                  <a:lnTo>
                    <a:pt x="1325753" y="0"/>
                  </a:lnTo>
                  <a:lnTo>
                    <a:pt x="1325753" y="6350"/>
                  </a:lnTo>
                  <a:cubicBezTo>
                    <a:pt x="1329309" y="793623"/>
                    <a:pt x="1331214" y="1470787"/>
                    <a:pt x="1331214" y="1470787"/>
                  </a:cubicBezTo>
                  <a:lnTo>
                    <a:pt x="1318514" y="1470787"/>
                  </a:lnTo>
                  <a:cubicBezTo>
                    <a:pt x="1318514" y="1470787"/>
                    <a:pt x="1316736" y="793623"/>
                    <a:pt x="1313053" y="6350"/>
                  </a:cubicBezTo>
                  <a:lnTo>
                    <a:pt x="1319403" y="6350"/>
                  </a:lnTo>
                  <a:lnTo>
                    <a:pt x="1319530" y="12700"/>
                  </a:lnTo>
                  <a:cubicBezTo>
                    <a:pt x="883920" y="17780"/>
                    <a:pt x="127" y="22860"/>
                    <a:pt x="127" y="22860"/>
                  </a:cubicBezTo>
                  <a:close/>
                </a:path>
              </a:pathLst>
            </a:custGeom>
            <a:solidFill>
              <a:srgbClr val="4B5C9D"/>
            </a:solidFill>
          </p:spPr>
        </p:sp>
      </p:grpSp>
      <p:grpSp>
        <p:nvGrpSpPr>
          <p:cNvPr id="49" name="Group 49"/>
          <p:cNvGrpSpPr>
            <a:grpSpLocks noChangeAspect="1"/>
          </p:cNvGrpSpPr>
          <p:nvPr/>
        </p:nvGrpSpPr>
        <p:grpSpPr>
          <a:xfrm>
            <a:off x="6784409" y="409989"/>
            <a:ext cx="220166" cy="849959"/>
            <a:chOff x="0" y="0"/>
            <a:chExt cx="625323" cy="2414054"/>
          </a:xfrm>
        </p:grpSpPr>
        <p:sp>
          <p:nvSpPr>
            <p:cNvPr id="50" name="Freeform 50"/>
            <p:cNvSpPr/>
            <p:nvPr/>
          </p:nvSpPr>
          <p:spPr>
            <a:xfrm>
              <a:off x="0" y="0"/>
              <a:ext cx="625348" cy="2414016"/>
            </a:xfrm>
            <a:custGeom>
              <a:avLst/>
              <a:gdLst/>
              <a:ahLst/>
              <a:cxnLst/>
              <a:rect l="l" t="t" r="r" b="b"/>
              <a:pathLst>
                <a:path w="625348" h="2414016">
                  <a:moveTo>
                    <a:pt x="4318" y="2414016"/>
                  </a:moveTo>
                  <a:cubicBezTo>
                    <a:pt x="4318" y="2414016"/>
                    <a:pt x="2159" y="807847"/>
                    <a:pt x="0" y="16129"/>
                  </a:cubicBezTo>
                  <a:lnTo>
                    <a:pt x="0" y="9906"/>
                  </a:lnTo>
                  <a:lnTo>
                    <a:pt x="6223" y="9779"/>
                  </a:lnTo>
                  <a:cubicBezTo>
                    <a:pt x="338963" y="3302"/>
                    <a:pt x="625221" y="0"/>
                    <a:pt x="625221" y="0"/>
                  </a:cubicBezTo>
                  <a:lnTo>
                    <a:pt x="625348" y="12700"/>
                  </a:lnTo>
                  <a:cubicBezTo>
                    <a:pt x="625348" y="12700"/>
                    <a:pt x="339217" y="16002"/>
                    <a:pt x="6477" y="22479"/>
                  </a:cubicBezTo>
                  <a:lnTo>
                    <a:pt x="6350" y="16129"/>
                  </a:lnTo>
                  <a:lnTo>
                    <a:pt x="12700" y="16129"/>
                  </a:lnTo>
                  <a:cubicBezTo>
                    <a:pt x="14859" y="807847"/>
                    <a:pt x="17018" y="2414016"/>
                    <a:pt x="17018" y="2414016"/>
                  </a:cubicBezTo>
                  <a:close/>
                </a:path>
              </a:pathLst>
            </a:custGeom>
            <a:solidFill>
              <a:srgbClr val="4B5C9D"/>
            </a:solidFill>
          </p:spPr>
        </p:sp>
      </p:grpSp>
      <p:grpSp>
        <p:nvGrpSpPr>
          <p:cNvPr id="51" name="Group 51"/>
          <p:cNvGrpSpPr>
            <a:grpSpLocks noChangeAspect="1"/>
          </p:cNvGrpSpPr>
          <p:nvPr/>
        </p:nvGrpSpPr>
        <p:grpSpPr>
          <a:xfrm>
            <a:off x="7689025" y="2865736"/>
            <a:ext cx="256218" cy="632644"/>
            <a:chOff x="0" y="0"/>
            <a:chExt cx="727710" cy="1796834"/>
          </a:xfrm>
        </p:grpSpPr>
        <p:sp>
          <p:nvSpPr>
            <p:cNvPr id="52" name="Freeform 52"/>
            <p:cNvSpPr/>
            <p:nvPr/>
          </p:nvSpPr>
          <p:spPr>
            <a:xfrm>
              <a:off x="0" y="0"/>
              <a:ext cx="727710" cy="1796796"/>
            </a:xfrm>
            <a:custGeom>
              <a:avLst/>
              <a:gdLst/>
              <a:ahLst/>
              <a:cxnLst/>
              <a:rect l="l" t="t" r="r" b="b"/>
              <a:pathLst>
                <a:path w="727710" h="1796796">
                  <a:moveTo>
                    <a:pt x="4953" y="1796796"/>
                  </a:moveTo>
                  <a:cubicBezTo>
                    <a:pt x="4953" y="1796796"/>
                    <a:pt x="2413" y="602361"/>
                    <a:pt x="0" y="13589"/>
                  </a:cubicBezTo>
                  <a:lnTo>
                    <a:pt x="0" y="7239"/>
                  </a:lnTo>
                  <a:lnTo>
                    <a:pt x="6350" y="7239"/>
                  </a:lnTo>
                  <a:cubicBezTo>
                    <a:pt x="394081" y="2413"/>
                    <a:pt x="727583" y="0"/>
                    <a:pt x="727583" y="0"/>
                  </a:cubicBezTo>
                  <a:lnTo>
                    <a:pt x="727710" y="12700"/>
                  </a:lnTo>
                  <a:cubicBezTo>
                    <a:pt x="727710" y="12700"/>
                    <a:pt x="394208" y="15113"/>
                    <a:pt x="6477" y="19939"/>
                  </a:cubicBezTo>
                  <a:lnTo>
                    <a:pt x="6350" y="13589"/>
                  </a:lnTo>
                  <a:lnTo>
                    <a:pt x="12700" y="13589"/>
                  </a:lnTo>
                  <a:cubicBezTo>
                    <a:pt x="15240" y="602361"/>
                    <a:pt x="17653" y="1796796"/>
                    <a:pt x="17653" y="1796796"/>
                  </a:cubicBezTo>
                  <a:close/>
                </a:path>
              </a:pathLst>
            </a:custGeom>
            <a:solidFill>
              <a:srgbClr val="4B5C9D"/>
            </a:solidFill>
          </p:spPr>
        </p:sp>
      </p:grpSp>
      <p:grpSp>
        <p:nvGrpSpPr>
          <p:cNvPr id="53" name="Group 53"/>
          <p:cNvGrpSpPr>
            <a:grpSpLocks noChangeAspect="1"/>
          </p:cNvGrpSpPr>
          <p:nvPr/>
        </p:nvGrpSpPr>
        <p:grpSpPr>
          <a:xfrm>
            <a:off x="6528255" y="4246151"/>
            <a:ext cx="366237" cy="4474"/>
            <a:chOff x="0" y="0"/>
            <a:chExt cx="1040181" cy="12700"/>
          </a:xfrm>
        </p:grpSpPr>
        <p:sp>
          <p:nvSpPr>
            <p:cNvPr id="54" name="Freeform 54"/>
            <p:cNvSpPr/>
            <p:nvPr/>
          </p:nvSpPr>
          <p:spPr>
            <a:xfrm>
              <a:off x="0" y="0"/>
              <a:ext cx="1040130" cy="12700"/>
            </a:xfrm>
            <a:custGeom>
              <a:avLst/>
              <a:gdLst/>
              <a:ahLst/>
              <a:cxnLst/>
              <a:rect l="l" t="t" r="r" b="b"/>
              <a:pathLst>
                <a:path w="1040130" h="12700">
                  <a:moveTo>
                    <a:pt x="0" y="0"/>
                  </a:moveTo>
                  <a:lnTo>
                    <a:pt x="1040130" y="0"/>
                  </a:lnTo>
                  <a:lnTo>
                    <a:pt x="1040130" y="12700"/>
                  </a:lnTo>
                  <a:lnTo>
                    <a:pt x="0" y="12700"/>
                  </a:lnTo>
                  <a:close/>
                </a:path>
              </a:pathLst>
            </a:custGeom>
            <a:solidFill>
              <a:srgbClr val="4B5C9D"/>
            </a:solidFill>
          </p:spPr>
        </p:sp>
      </p:grpSp>
      <p:sp>
        <p:nvSpPr>
          <p:cNvPr id="55" name="AutoShape 55"/>
          <p:cNvSpPr/>
          <p:nvPr/>
        </p:nvSpPr>
        <p:spPr>
          <a:xfrm rot="5400000">
            <a:off x="6833913" y="4311381"/>
            <a:ext cx="121157" cy="0"/>
          </a:xfrm>
          <a:prstGeom prst="line">
            <a:avLst/>
          </a:prstGeom>
          <a:ln w="9525" cap="flat">
            <a:solidFill>
              <a:srgbClr val="435AA2"/>
            </a:solidFill>
            <a:prstDash val="solid"/>
            <a:headEnd type="none" w="sm" len="sm"/>
            <a:tailEnd type="none" w="sm" len="sm"/>
          </a:ln>
        </p:spPr>
      </p:sp>
      <p:sp>
        <p:nvSpPr>
          <p:cNvPr id="56" name="TextBox 56"/>
          <p:cNvSpPr txBox="1"/>
          <p:nvPr/>
        </p:nvSpPr>
        <p:spPr>
          <a:xfrm>
            <a:off x="514350" y="511976"/>
            <a:ext cx="2678204" cy="387863"/>
          </a:xfrm>
          <a:prstGeom prst="rect">
            <a:avLst/>
          </a:prstGeom>
        </p:spPr>
        <p:txBody>
          <a:bodyPr lIns="0" tIns="0" rIns="0" bIns="0" rtlCol="0" anchor="t">
            <a:spAutoFit/>
          </a:bodyPr>
          <a:lstStyle/>
          <a:p>
            <a:pPr>
              <a:lnSpc>
                <a:spcPts val="2802"/>
              </a:lnSpc>
            </a:pPr>
            <a:r>
              <a:rPr lang="en-US" sz="3503" spc="-242">
                <a:solidFill>
                  <a:srgbClr val="4D569F"/>
                </a:solidFill>
                <a:latin typeface="Intro Rust Bold"/>
              </a:rPr>
              <a:t>Who we are</a:t>
            </a:r>
          </a:p>
        </p:txBody>
      </p:sp>
      <p:sp>
        <p:nvSpPr>
          <p:cNvPr id="57" name="TextBox 57"/>
          <p:cNvSpPr txBox="1"/>
          <p:nvPr/>
        </p:nvSpPr>
        <p:spPr>
          <a:xfrm>
            <a:off x="514350" y="1377648"/>
            <a:ext cx="3403200" cy="3590727"/>
          </a:xfrm>
          <a:prstGeom prst="rect">
            <a:avLst/>
          </a:prstGeom>
        </p:spPr>
        <p:txBody>
          <a:bodyPr lIns="0" tIns="0" rIns="0" bIns="0" rtlCol="0" anchor="t">
            <a:spAutoFit/>
          </a:bodyPr>
          <a:lstStyle/>
          <a:p>
            <a:pPr>
              <a:lnSpc>
                <a:spcPts val="2000"/>
              </a:lnSpc>
            </a:pPr>
            <a:r>
              <a:rPr lang="en-US" sz="2000">
                <a:solidFill>
                  <a:srgbClr val="000000"/>
                </a:solidFill>
                <a:latin typeface="Barlow SemiCondensed"/>
              </a:rPr>
              <a:t>Team HHFT is made up of around </a:t>
            </a:r>
            <a:r>
              <a:rPr lang="en-US" sz="2000">
                <a:solidFill>
                  <a:srgbClr val="4D569F"/>
                </a:solidFill>
                <a:latin typeface="Barlow SemiCondensed Bold"/>
              </a:rPr>
              <a:t>8,600 staff </a:t>
            </a:r>
            <a:r>
              <a:rPr lang="en-US" sz="2000">
                <a:solidFill>
                  <a:srgbClr val="000000"/>
                </a:solidFill>
                <a:latin typeface="Barlow SemiCondensed"/>
              </a:rPr>
              <a:t>members. </a:t>
            </a:r>
          </a:p>
          <a:p>
            <a:pPr>
              <a:lnSpc>
                <a:spcPts val="2000"/>
              </a:lnSpc>
            </a:pPr>
            <a:endParaRPr lang="en-US" sz="2000">
              <a:solidFill>
                <a:srgbClr val="000000"/>
              </a:solidFill>
              <a:latin typeface="Barlow SemiCondensed"/>
            </a:endParaRPr>
          </a:p>
          <a:p>
            <a:pPr>
              <a:lnSpc>
                <a:spcPts val="2000"/>
              </a:lnSpc>
            </a:pPr>
            <a:r>
              <a:rPr lang="en-US" sz="2000">
                <a:solidFill>
                  <a:srgbClr val="000000"/>
                </a:solidFill>
                <a:latin typeface="Barlow SemiCondensed"/>
              </a:rPr>
              <a:t>Our staff proudly represent </a:t>
            </a:r>
            <a:r>
              <a:rPr lang="en-US" sz="2000">
                <a:solidFill>
                  <a:srgbClr val="4D569F"/>
                </a:solidFill>
                <a:latin typeface="Barlow SemiCondensed Bold"/>
              </a:rPr>
              <a:t>95 nationalities.</a:t>
            </a:r>
          </a:p>
          <a:p>
            <a:pPr>
              <a:lnSpc>
                <a:spcPts val="2000"/>
              </a:lnSpc>
            </a:pPr>
            <a:endParaRPr lang="en-US" sz="2000">
              <a:solidFill>
                <a:srgbClr val="4D569F"/>
              </a:solidFill>
              <a:latin typeface="Barlow SemiCondensed Bold"/>
            </a:endParaRPr>
          </a:p>
          <a:p>
            <a:pPr>
              <a:lnSpc>
                <a:spcPts val="2000"/>
              </a:lnSpc>
            </a:pPr>
            <a:r>
              <a:rPr lang="en-US" sz="2000">
                <a:solidFill>
                  <a:srgbClr val="4D569F"/>
                </a:solidFill>
                <a:latin typeface="Barlow SemiCondensed Bold"/>
              </a:rPr>
              <a:t>24.5% </a:t>
            </a:r>
            <a:r>
              <a:rPr lang="en-US" sz="2000">
                <a:solidFill>
                  <a:srgbClr val="000000"/>
                </a:solidFill>
                <a:latin typeface="Barlow SemiCondensed"/>
              </a:rPr>
              <a:t>of HHFT staff identify themselves as Asian, Black, or being from multiple or other ethnic groups.</a:t>
            </a:r>
          </a:p>
          <a:p>
            <a:pPr>
              <a:lnSpc>
                <a:spcPts val="2000"/>
              </a:lnSpc>
            </a:pPr>
            <a:endParaRPr lang="en-US" sz="2000">
              <a:solidFill>
                <a:srgbClr val="000000"/>
              </a:solidFill>
              <a:latin typeface="Barlow SemiCondensed"/>
            </a:endParaRPr>
          </a:p>
          <a:p>
            <a:pPr>
              <a:lnSpc>
                <a:spcPts val="2000"/>
              </a:lnSpc>
            </a:pPr>
            <a:r>
              <a:rPr lang="en-US" sz="2000">
                <a:solidFill>
                  <a:srgbClr val="000000"/>
                </a:solidFill>
                <a:latin typeface="Barlow SemiCondensed"/>
              </a:rPr>
              <a:t>60.6% staff report as being white, whilst 14.9% staff did not specify.</a:t>
            </a:r>
          </a:p>
        </p:txBody>
      </p:sp>
      <p:sp>
        <p:nvSpPr>
          <p:cNvPr id="58" name="TextBox 58"/>
          <p:cNvSpPr txBox="1"/>
          <p:nvPr/>
        </p:nvSpPr>
        <p:spPr>
          <a:xfrm>
            <a:off x="4000562" y="2697189"/>
            <a:ext cx="715304" cy="282578"/>
          </a:xfrm>
          <a:prstGeom prst="rect">
            <a:avLst/>
          </a:prstGeom>
        </p:spPr>
        <p:txBody>
          <a:bodyPr lIns="0" tIns="0" rIns="0" bIns="0" rtlCol="0" anchor="t">
            <a:spAutoFit/>
          </a:bodyPr>
          <a:lstStyle/>
          <a:p>
            <a:pPr algn="just">
              <a:lnSpc>
                <a:spcPts val="1056"/>
              </a:lnSpc>
            </a:pPr>
            <a:r>
              <a:rPr lang="en-US" sz="1056">
                <a:solidFill>
                  <a:srgbClr val="435AA2"/>
                </a:solidFill>
                <a:latin typeface="Calibri"/>
              </a:rPr>
              <a:t>Medical and Dental</a:t>
            </a:r>
          </a:p>
        </p:txBody>
      </p:sp>
      <p:sp>
        <p:nvSpPr>
          <p:cNvPr id="59" name="TextBox 59"/>
          <p:cNvSpPr txBox="1"/>
          <p:nvPr/>
        </p:nvSpPr>
        <p:spPr>
          <a:xfrm>
            <a:off x="4006900" y="4652211"/>
            <a:ext cx="1278098" cy="282578"/>
          </a:xfrm>
          <a:prstGeom prst="rect">
            <a:avLst/>
          </a:prstGeom>
        </p:spPr>
        <p:txBody>
          <a:bodyPr lIns="0" tIns="0" rIns="0" bIns="0" rtlCol="0" anchor="t">
            <a:spAutoFit/>
          </a:bodyPr>
          <a:lstStyle/>
          <a:p>
            <a:pPr algn="just">
              <a:lnSpc>
                <a:spcPts val="1108"/>
              </a:lnSpc>
            </a:pPr>
            <a:r>
              <a:rPr lang="en-US" sz="1056">
                <a:solidFill>
                  <a:srgbClr val="435AA2"/>
                </a:solidFill>
                <a:latin typeface="Calibri"/>
              </a:rPr>
              <a:t>Scientific, Therapeutic </a:t>
            </a:r>
            <a:r>
              <a:rPr lang="en-US" sz="1056">
                <a:solidFill>
                  <a:srgbClr val="582782"/>
                </a:solidFill>
                <a:latin typeface="Calibri"/>
              </a:rPr>
              <a:t>a</a:t>
            </a:r>
            <a:r>
              <a:rPr lang="en-US" sz="1056">
                <a:solidFill>
                  <a:srgbClr val="435AA2"/>
                </a:solidFill>
                <a:latin typeface="Calibri"/>
              </a:rPr>
              <a:t>nd Technical</a:t>
            </a:r>
          </a:p>
        </p:txBody>
      </p:sp>
      <p:sp>
        <p:nvSpPr>
          <p:cNvPr id="60" name="TextBox 60"/>
          <p:cNvSpPr txBox="1"/>
          <p:nvPr/>
        </p:nvSpPr>
        <p:spPr>
          <a:xfrm>
            <a:off x="4406178" y="537581"/>
            <a:ext cx="1325988" cy="282578"/>
          </a:xfrm>
          <a:prstGeom prst="rect">
            <a:avLst/>
          </a:prstGeom>
        </p:spPr>
        <p:txBody>
          <a:bodyPr lIns="0" tIns="0" rIns="0" bIns="0" rtlCol="0" anchor="t">
            <a:spAutoFit/>
          </a:bodyPr>
          <a:lstStyle/>
          <a:p>
            <a:pPr>
              <a:lnSpc>
                <a:spcPts val="1056"/>
              </a:lnSpc>
            </a:pPr>
            <a:r>
              <a:rPr lang="en-US" sz="1056">
                <a:solidFill>
                  <a:srgbClr val="435AA2"/>
                </a:solidFill>
                <a:latin typeface="Calibri"/>
              </a:rPr>
              <a:t>Healthcare Assistants and other support staff</a:t>
            </a:r>
          </a:p>
        </p:txBody>
      </p:sp>
      <p:sp>
        <p:nvSpPr>
          <p:cNvPr id="61" name="TextBox 61"/>
          <p:cNvSpPr txBox="1"/>
          <p:nvPr/>
        </p:nvSpPr>
        <p:spPr>
          <a:xfrm>
            <a:off x="5117517" y="3689248"/>
            <a:ext cx="635353" cy="282578"/>
          </a:xfrm>
          <a:prstGeom prst="rect">
            <a:avLst/>
          </a:prstGeom>
        </p:spPr>
        <p:txBody>
          <a:bodyPr lIns="0" tIns="0" rIns="0" bIns="0" rtlCol="0" anchor="t">
            <a:spAutoFit/>
          </a:bodyPr>
          <a:lstStyle/>
          <a:p>
            <a:pPr algn="just">
              <a:lnSpc>
                <a:spcPts val="1056"/>
              </a:lnSpc>
            </a:pPr>
            <a:r>
              <a:rPr lang="en-US" sz="1056">
                <a:solidFill>
                  <a:srgbClr val="435AA2"/>
                </a:solidFill>
                <a:latin typeface="Calibri"/>
              </a:rPr>
              <a:t>Healthcare Scientist</a:t>
            </a:r>
          </a:p>
        </p:txBody>
      </p:sp>
      <p:sp>
        <p:nvSpPr>
          <p:cNvPr id="62" name="TextBox 62"/>
          <p:cNvSpPr txBox="1"/>
          <p:nvPr/>
        </p:nvSpPr>
        <p:spPr>
          <a:xfrm>
            <a:off x="7105976" y="422008"/>
            <a:ext cx="1340851" cy="282578"/>
          </a:xfrm>
          <a:prstGeom prst="rect">
            <a:avLst/>
          </a:prstGeom>
        </p:spPr>
        <p:txBody>
          <a:bodyPr lIns="0" tIns="0" rIns="0" bIns="0" rtlCol="0" anchor="t">
            <a:spAutoFit/>
          </a:bodyPr>
          <a:lstStyle/>
          <a:p>
            <a:pPr algn="just">
              <a:lnSpc>
                <a:spcPts val="1056"/>
              </a:lnSpc>
            </a:pPr>
            <a:r>
              <a:rPr lang="en-US" sz="1056">
                <a:solidFill>
                  <a:srgbClr val="435AA2"/>
                </a:solidFill>
                <a:latin typeface="Calibri"/>
              </a:rPr>
              <a:t>Nursing, Midwifery and Health Visiting</a:t>
            </a:r>
          </a:p>
        </p:txBody>
      </p:sp>
      <p:sp>
        <p:nvSpPr>
          <p:cNvPr id="63" name="TextBox 63"/>
          <p:cNvSpPr txBox="1"/>
          <p:nvPr/>
        </p:nvSpPr>
        <p:spPr>
          <a:xfrm>
            <a:off x="8046650" y="2878587"/>
            <a:ext cx="861496" cy="282578"/>
          </a:xfrm>
          <a:prstGeom prst="rect">
            <a:avLst/>
          </a:prstGeom>
        </p:spPr>
        <p:txBody>
          <a:bodyPr lIns="0" tIns="0" rIns="0" bIns="0" rtlCol="0" anchor="t">
            <a:spAutoFit/>
          </a:bodyPr>
          <a:lstStyle/>
          <a:p>
            <a:pPr algn="just">
              <a:lnSpc>
                <a:spcPts val="1056"/>
              </a:lnSpc>
            </a:pPr>
            <a:r>
              <a:rPr lang="en-US" sz="1056">
                <a:solidFill>
                  <a:srgbClr val="435AA2"/>
                </a:solidFill>
                <a:latin typeface="Calibri"/>
              </a:rPr>
              <a:t>Administration and Estates</a:t>
            </a:r>
          </a:p>
        </p:txBody>
      </p:sp>
      <p:sp>
        <p:nvSpPr>
          <p:cNvPr id="64" name="TextBox 64"/>
          <p:cNvSpPr txBox="1"/>
          <p:nvPr/>
        </p:nvSpPr>
        <p:spPr>
          <a:xfrm>
            <a:off x="4000562" y="2455683"/>
            <a:ext cx="272047" cy="240002"/>
          </a:xfrm>
          <a:prstGeom prst="rect">
            <a:avLst/>
          </a:prstGeom>
        </p:spPr>
        <p:txBody>
          <a:bodyPr lIns="0" tIns="0" rIns="0" bIns="0" rtlCol="0" anchor="t">
            <a:spAutoFit/>
          </a:bodyPr>
          <a:lstStyle/>
          <a:p>
            <a:pPr>
              <a:lnSpc>
                <a:spcPts val="1972"/>
              </a:lnSpc>
            </a:pPr>
            <a:r>
              <a:rPr lang="en-US" sz="1408">
                <a:solidFill>
                  <a:srgbClr val="435AA2"/>
                </a:solidFill>
                <a:latin typeface="Calibri"/>
              </a:rPr>
              <a:t>913</a:t>
            </a:r>
          </a:p>
        </p:txBody>
      </p:sp>
      <p:sp>
        <p:nvSpPr>
          <p:cNvPr id="65" name="TextBox 65"/>
          <p:cNvSpPr txBox="1"/>
          <p:nvPr/>
        </p:nvSpPr>
        <p:spPr>
          <a:xfrm>
            <a:off x="4026962" y="4415468"/>
            <a:ext cx="272047" cy="240002"/>
          </a:xfrm>
          <a:prstGeom prst="rect">
            <a:avLst/>
          </a:prstGeom>
        </p:spPr>
        <p:txBody>
          <a:bodyPr lIns="0" tIns="0" rIns="0" bIns="0" rtlCol="0" anchor="t">
            <a:spAutoFit/>
          </a:bodyPr>
          <a:lstStyle/>
          <a:p>
            <a:pPr>
              <a:lnSpc>
                <a:spcPts val="1972"/>
              </a:lnSpc>
            </a:pPr>
            <a:r>
              <a:rPr lang="en-US" sz="1408">
                <a:solidFill>
                  <a:srgbClr val="435AA2"/>
                </a:solidFill>
                <a:latin typeface="Calibri"/>
              </a:rPr>
              <a:t>378</a:t>
            </a:r>
          </a:p>
        </p:txBody>
      </p:sp>
      <p:sp>
        <p:nvSpPr>
          <p:cNvPr id="66" name="TextBox 66"/>
          <p:cNvSpPr txBox="1"/>
          <p:nvPr/>
        </p:nvSpPr>
        <p:spPr>
          <a:xfrm>
            <a:off x="4406178" y="296075"/>
            <a:ext cx="408876" cy="240002"/>
          </a:xfrm>
          <a:prstGeom prst="rect">
            <a:avLst/>
          </a:prstGeom>
        </p:spPr>
        <p:txBody>
          <a:bodyPr lIns="0" tIns="0" rIns="0" bIns="0" rtlCol="0" anchor="t">
            <a:spAutoFit/>
          </a:bodyPr>
          <a:lstStyle/>
          <a:p>
            <a:pPr>
              <a:lnSpc>
                <a:spcPts val="1972"/>
              </a:lnSpc>
            </a:pPr>
            <a:r>
              <a:rPr lang="en-US" sz="1408">
                <a:solidFill>
                  <a:srgbClr val="435AA2"/>
                </a:solidFill>
                <a:latin typeface="Calibri"/>
              </a:rPr>
              <a:t>1,253</a:t>
            </a:r>
          </a:p>
        </p:txBody>
      </p:sp>
      <p:sp>
        <p:nvSpPr>
          <p:cNvPr id="67" name="TextBox 67"/>
          <p:cNvSpPr txBox="1"/>
          <p:nvPr/>
        </p:nvSpPr>
        <p:spPr>
          <a:xfrm>
            <a:off x="5117517" y="3447742"/>
            <a:ext cx="272047" cy="240002"/>
          </a:xfrm>
          <a:prstGeom prst="rect">
            <a:avLst/>
          </a:prstGeom>
        </p:spPr>
        <p:txBody>
          <a:bodyPr lIns="0" tIns="0" rIns="0" bIns="0" rtlCol="0" anchor="t">
            <a:spAutoFit/>
          </a:bodyPr>
          <a:lstStyle/>
          <a:p>
            <a:pPr>
              <a:lnSpc>
                <a:spcPts val="1972"/>
              </a:lnSpc>
            </a:pPr>
            <a:r>
              <a:rPr lang="en-US" sz="1408">
                <a:solidFill>
                  <a:srgbClr val="435AA2"/>
                </a:solidFill>
                <a:latin typeface="Calibri"/>
              </a:rPr>
              <a:t>184</a:t>
            </a:r>
          </a:p>
        </p:txBody>
      </p:sp>
      <p:sp>
        <p:nvSpPr>
          <p:cNvPr id="68" name="TextBox 68"/>
          <p:cNvSpPr txBox="1"/>
          <p:nvPr/>
        </p:nvSpPr>
        <p:spPr>
          <a:xfrm>
            <a:off x="7105976" y="180502"/>
            <a:ext cx="408876" cy="240002"/>
          </a:xfrm>
          <a:prstGeom prst="rect">
            <a:avLst/>
          </a:prstGeom>
        </p:spPr>
        <p:txBody>
          <a:bodyPr lIns="0" tIns="0" rIns="0" bIns="0" rtlCol="0" anchor="t">
            <a:spAutoFit/>
          </a:bodyPr>
          <a:lstStyle/>
          <a:p>
            <a:pPr>
              <a:lnSpc>
                <a:spcPts val="1972"/>
              </a:lnSpc>
            </a:pPr>
            <a:r>
              <a:rPr lang="en-US" sz="1408">
                <a:solidFill>
                  <a:srgbClr val="435AA2"/>
                </a:solidFill>
                <a:latin typeface="Calibri"/>
              </a:rPr>
              <a:t>2,194</a:t>
            </a:r>
          </a:p>
        </p:txBody>
      </p:sp>
      <p:sp>
        <p:nvSpPr>
          <p:cNvPr id="69" name="TextBox 69"/>
          <p:cNvSpPr txBox="1"/>
          <p:nvPr/>
        </p:nvSpPr>
        <p:spPr>
          <a:xfrm>
            <a:off x="8046650" y="2637081"/>
            <a:ext cx="408876" cy="240002"/>
          </a:xfrm>
          <a:prstGeom prst="rect">
            <a:avLst/>
          </a:prstGeom>
        </p:spPr>
        <p:txBody>
          <a:bodyPr lIns="0" tIns="0" rIns="0" bIns="0" rtlCol="0" anchor="t">
            <a:spAutoFit/>
          </a:bodyPr>
          <a:lstStyle/>
          <a:p>
            <a:pPr>
              <a:lnSpc>
                <a:spcPts val="1972"/>
              </a:lnSpc>
            </a:pPr>
            <a:r>
              <a:rPr lang="en-US" sz="1408">
                <a:solidFill>
                  <a:srgbClr val="435AA2"/>
                </a:solidFill>
                <a:latin typeface="Calibri"/>
              </a:rPr>
              <a:t>1,907</a:t>
            </a:r>
          </a:p>
        </p:txBody>
      </p:sp>
      <p:sp>
        <p:nvSpPr>
          <p:cNvPr id="70" name="TextBox 70"/>
          <p:cNvSpPr txBox="1"/>
          <p:nvPr/>
        </p:nvSpPr>
        <p:spPr>
          <a:xfrm>
            <a:off x="6698290" y="4621047"/>
            <a:ext cx="905368" cy="423642"/>
          </a:xfrm>
          <a:prstGeom prst="rect">
            <a:avLst/>
          </a:prstGeom>
        </p:spPr>
        <p:txBody>
          <a:bodyPr lIns="0" tIns="0" rIns="0" bIns="0" rtlCol="0" anchor="t">
            <a:spAutoFit/>
          </a:bodyPr>
          <a:lstStyle/>
          <a:p>
            <a:pPr>
              <a:lnSpc>
                <a:spcPts val="1056"/>
              </a:lnSpc>
            </a:pPr>
            <a:r>
              <a:rPr lang="en-US" sz="1056">
                <a:solidFill>
                  <a:srgbClr val="435AA2"/>
                </a:solidFill>
                <a:latin typeface="Calibri"/>
              </a:rPr>
              <a:t>Volunteers supporting us during Covid-19</a:t>
            </a:r>
          </a:p>
        </p:txBody>
      </p:sp>
      <p:sp>
        <p:nvSpPr>
          <p:cNvPr id="71" name="TextBox 71"/>
          <p:cNvSpPr txBox="1"/>
          <p:nvPr/>
        </p:nvSpPr>
        <p:spPr>
          <a:xfrm>
            <a:off x="6711373" y="4356263"/>
            <a:ext cx="492309" cy="240002"/>
          </a:xfrm>
          <a:prstGeom prst="rect">
            <a:avLst/>
          </a:prstGeom>
        </p:spPr>
        <p:txBody>
          <a:bodyPr lIns="0" tIns="0" rIns="0" bIns="0" rtlCol="0" anchor="t">
            <a:spAutoFit/>
          </a:bodyPr>
          <a:lstStyle/>
          <a:p>
            <a:pPr>
              <a:lnSpc>
                <a:spcPts val="1972"/>
              </a:lnSpc>
            </a:pPr>
            <a:r>
              <a:rPr lang="en-US" sz="1408">
                <a:solidFill>
                  <a:srgbClr val="435AA2"/>
                </a:solidFill>
                <a:latin typeface="Calibri"/>
              </a:rPr>
              <a:t>250+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81013" y="538481"/>
            <a:ext cx="5769745" cy="387863"/>
          </a:xfrm>
          <a:prstGeom prst="rect">
            <a:avLst/>
          </a:prstGeom>
        </p:spPr>
        <p:txBody>
          <a:bodyPr lIns="0" tIns="0" rIns="0" bIns="0" rtlCol="0" anchor="t">
            <a:spAutoFit/>
          </a:bodyPr>
          <a:lstStyle/>
          <a:p>
            <a:pPr>
              <a:lnSpc>
                <a:spcPts val="2802"/>
              </a:lnSpc>
            </a:pPr>
            <a:r>
              <a:rPr lang="en-US" sz="3503" spc="-242">
                <a:solidFill>
                  <a:srgbClr val="005EB8"/>
                </a:solidFill>
                <a:latin typeface="Intro Rust Bold"/>
              </a:rPr>
              <a:t>WRES DATA trends</a:t>
            </a: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flipV="1">
            <a:off x="-9384172" y="-185216"/>
            <a:ext cx="9578838" cy="5381565"/>
          </a:xfrm>
          <a:prstGeom prst="rect">
            <a:avLst/>
          </a:prstGeom>
        </p:spPr>
      </p:pic>
      <p:grpSp>
        <p:nvGrpSpPr>
          <p:cNvPr id="4" name="Group 4"/>
          <p:cNvGrpSpPr/>
          <p:nvPr/>
        </p:nvGrpSpPr>
        <p:grpSpPr>
          <a:xfrm>
            <a:off x="4590788" y="513479"/>
            <a:ext cx="400313" cy="323212"/>
            <a:chOff x="0" y="0"/>
            <a:chExt cx="6350000" cy="5126990"/>
          </a:xfrm>
        </p:grpSpPr>
        <p:sp>
          <p:nvSpPr>
            <p:cNvPr id="5" name="Freeform 5"/>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005EB8">
                <a:alpha val="37255"/>
              </a:srgbClr>
            </a:solidFill>
          </p:spPr>
        </p:sp>
      </p:grpSp>
      <p:grpSp>
        <p:nvGrpSpPr>
          <p:cNvPr id="6" name="Group 6"/>
          <p:cNvGrpSpPr/>
          <p:nvPr/>
        </p:nvGrpSpPr>
        <p:grpSpPr>
          <a:xfrm>
            <a:off x="7057178" y="-98167"/>
            <a:ext cx="2394941" cy="2394941"/>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EB8">
                <a:alpha val="36863"/>
              </a:srgbClr>
            </a:solidFill>
          </p:spPr>
        </p:sp>
        <p:sp>
          <p:nvSpPr>
            <p:cNvPr id="8" name="TextBox 8"/>
            <p:cNvSpPr txBox="1"/>
            <p:nvPr/>
          </p:nvSpPr>
          <p:spPr>
            <a:xfrm>
              <a:off x="76200" y="28575"/>
              <a:ext cx="660400" cy="708025"/>
            </a:xfrm>
            <a:prstGeom prst="rect">
              <a:avLst/>
            </a:prstGeom>
          </p:spPr>
          <p:txBody>
            <a:bodyPr lIns="25400" tIns="25400" rIns="25400" bIns="25400" rtlCol="0" anchor="ctr"/>
            <a:lstStyle/>
            <a:p>
              <a:pPr algn="ctr">
                <a:lnSpc>
                  <a:spcPts val="1148"/>
                </a:lnSpc>
              </a:pPr>
              <a:endParaRPr sz="900"/>
            </a:p>
          </p:txBody>
        </p:sp>
      </p:grpSp>
      <p:grpSp>
        <p:nvGrpSpPr>
          <p:cNvPr id="12" name="Group 12"/>
          <p:cNvGrpSpPr>
            <a:grpSpLocks noChangeAspect="1"/>
          </p:cNvGrpSpPr>
          <p:nvPr/>
        </p:nvGrpSpPr>
        <p:grpSpPr>
          <a:xfrm>
            <a:off x="7155340" y="0"/>
            <a:ext cx="2198616" cy="2198607"/>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a:stretch>
            </a:blipFill>
          </p:spPr>
        </p:sp>
      </p:grpSp>
      <p:graphicFrame>
        <p:nvGraphicFramePr>
          <p:cNvPr id="18" name="Diagram 17">
            <a:extLst>
              <a:ext uri="{FF2B5EF4-FFF2-40B4-BE49-F238E27FC236}">
                <a16:creationId xmlns:a16="http://schemas.microsoft.com/office/drawing/2014/main" id="{911E6418-BB8F-46A5-8110-29646F586F22}"/>
              </a:ext>
            </a:extLst>
          </p:cNvPr>
          <p:cNvGraphicFramePr/>
          <p:nvPr/>
        </p:nvGraphicFramePr>
        <p:xfrm>
          <a:off x="876301" y="1504950"/>
          <a:ext cx="5967038" cy="3200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84094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63593" y="-39309"/>
            <a:ext cx="2380797" cy="238079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EB8">
                <a:alpha val="36863"/>
              </a:srgbClr>
            </a:solidFill>
          </p:spPr>
        </p:sp>
        <p:sp>
          <p:nvSpPr>
            <p:cNvPr id="4" name="TextBox 4"/>
            <p:cNvSpPr txBox="1"/>
            <p:nvPr/>
          </p:nvSpPr>
          <p:spPr>
            <a:xfrm>
              <a:off x="76200" y="28575"/>
              <a:ext cx="660400" cy="708025"/>
            </a:xfrm>
            <a:prstGeom prst="rect">
              <a:avLst/>
            </a:prstGeom>
          </p:spPr>
          <p:txBody>
            <a:bodyPr lIns="25400" tIns="25400" rIns="25400" bIns="25400" rtlCol="0" anchor="ctr"/>
            <a:lstStyle/>
            <a:p>
              <a:pPr algn="ctr">
                <a:lnSpc>
                  <a:spcPts val="1330"/>
                </a:lnSpc>
              </a:pPr>
              <a:endParaRPr sz="900"/>
            </a:p>
          </p:txBody>
        </p:sp>
      </p:grpSp>
      <p:grpSp>
        <p:nvGrpSpPr>
          <p:cNvPr id="5" name="Group 5"/>
          <p:cNvGrpSpPr>
            <a:grpSpLocks noChangeAspect="1"/>
          </p:cNvGrpSpPr>
          <p:nvPr/>
        </p:nvGrpSpPr>
        <p:grpSpPr>
          <a:xfrm>
            <a:off x="7038318" y="51786"/>
            <a:ext cx="2198616" cy="2198607"/>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9609" r="-40389"/>
              </a:stretch>
            </a:blipFill>
          </p:spPr>
        </p:sp>
      </p:grpSp>
      <p:sp>
        <p:nvSpPr>
          <p:cNvPr id="7" name="TextBox 7"/>
          <p:cNvSpPr txBox="1"/>
          <p:nvPr/>
        </p:nvSpPr>
        <p:spPr>
          <a:xfrm>
            <a:off x="514350" y="495503"/>
            <a:ext cx="5769745" cy="387863"/>
          </a:xfrm>
          <a:prstGeom prst="rect">
            <a:avLst/>
          </a:prstGeom>
        </p:spPr>
        <p:txBody>
          <a:bodyPr lIns="0" tIns="0" rIns="0" bIns="0" rtlCol="0" anchor="t">
            <a:spAutoFit/>
          </a:bodyPr>
          <a:lstStyle/>
          <a:p>
            <a:pPr>
              <a:lnSpc>
                <a:spcPts val="2802"/>
              </a:lnSpc>
            </a:pPr>
            <a:r>
              <a:rPr lang="en-US" sz="3503" spc="-242">
                <a:solidFill>
                  <a:srgbClr val="005EB8"/>
                </a:solidFill>
                <a:latin typeface="Intro Rust Bold"/>
              </a:rPr>
              <a:t>Our journey - improving race equality</a:t>
            </a:r>
          </a:p>
        </p:txBody>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flipV="1">
            <a:off x="-9384172" y="-185216"/>
            <a:ext cx="9578838" cy="5381565"/>
          </a:xfrm>
          <a:prstGeom prst="rect">
            <a:avLst/>
          </a:prstGeom>
        </p:spPr>
      </p:pic>
      <p:grpSp>
        <p:nvGrpSpPr>
          <p:cNvPr id="9" name="Group 9"/>
          <p:cNvGrpSpPr/>
          <p:nvPr/>
        </p:nvGrpSpPr>
        <p:grpSpPr>
          <a:xfrm>
            <a:off x="3800125" y="836895"/>
            <a:ext cx="400313" cy="323212"/>
            <a:chOff x="0" y="0"/>
            <a:chExt cx="6350000" cy="5126990"/>
          </a:xfrm>
        </p:grpSpPr>
        <p:sp>
          <p:nvSpPr>
            <p:cNvPr id="10" name="Freeform 10"/>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005EB8">
                <a:alpha val="37255"/>
              </a:srgbClr>
            </a:solidFill>
          </p:spPr>
        </p:sp>
      </p:grpSp>
      <p:sp>
        <p:nvSpPr>
          <p:cNvPr id="11" name="TextBox 11"/>
          <p:cNvSpPr txBox="1"/>
          <p:nvPr/>
        </p:nvSpPr>
        <p:spPr>
          <a:xfrm>
            <a:off x="6876454" y="3298850"/>
            <a:ext cx="1150755" cy="564257"/>
          </a:xfrm>
          <a:prstGeom prst="rect">
            <a:avLst/>
          </a:prstGeom>
        </p:spPr>
        <p:txBody>
          <a:bodyPr lIns="0" tIns="0" rIns="0" bIns="0" rtlCol="0" anchor="t">
            <a:spAutoFit/>
          </a:bodyPr>
          <a:lstStyle/>
          <a:p>
            <a:pPr algn="ctr">
              <a:lnSpc>
                <a:spcPts val="4389"/>
              </a:lnSpc>
            </a:pPr>
            <a:r>
              <a:rPr lang="en-US" sz="3954">
                <a:solidFill>
                  <a:srgbClr val="005EB8"/>
                </a:solidFill>
                <a:latin typeface="Intro Rust Bold"/>
              </a:rPr>
              <a:t>50%</a:t>
            </a:r>
          </a:p>
        </p:txBody>
      </p:sp>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573323" y="3252683"/>
            <a:ext cx="303132" cy="626776"/>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996969" y="3252683"/>
            <a:ext cx="314046" cy="649342"/>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154"/>
          <a:stretch>
            <a:fillRect/>
          </a:stretch>
        </p:blipFill>
        <p:spPr>
          <a:xfrm rot="1668449">
            <a:off x="5651596" y="2458270"/>
            <a:ext cx="1264999" cy="334650"/>
          </a:xfrm>
          <a:prstGeom prst="rect">
            <a:avLst/>
          </a:prstGeom>
        </p:spPr>
      </p:pic>
      <p:sp>
        <p:nvSpPr>
          <p:cNvPr id="15" name="TextBox 15"/>
          <p:cNvSpPr txBox="1"/>
          <p:nvPr/>
        </p:nvSpPr>
        <p:spPr>
          <a:xfrm>
            <a:off x="482886" y="1492914"/>
            <a:ext cx="5549562" cy="2308324"/>
          </a:xfrm>
          <a:prstGeom prst="rect">
            <a:avLst/>
          </a:prstGeom>
        </p:spPr>
        <p:txBody>
          <a:bodyPr lIns="0" tIns="0" rIns="0" bIns="0" rtlCol="0" anchor="t">
            <a:spAutoFit/>
          </a:bodyPr>
          <a:lstStyle/>
          <a:p>
            <a:pPr marL="431801" lvl="1" indent="-215901">
              <a:lnSpc>
                <a:spcPts val="2000"/>
              </a:lnSpc>
              <a:buFont typeface="Arial"/>
              <a:buChar char="•"/>
            </a:pPr>
            <a:r>
              <a:rPr lang="en-US" sz="2000">
                <a:solidFill>
                  <a:srgbClr val="000000"/>
                </a:solidFill>
                <a:latin typeface="Barlow SemiCondensed"/>
              </a:rPr>
              <a:t>Sustainable improvements across the trust - not just one big </a:t>
            </a:r>
            <a:r>
              <a:rPr lang="en-US" sz="2000" err="1">
                <a:solidFill>
                  <a:srgbClr val="000000"/>
                </a:solidFill>
                <a:latin typeface="Barlow SemiCondensed"/>
              </a:rPr>
              <a:t>programme</a:t>
            </a:r>
            <a:endParaRPr lang="en-US" sz="2000">
              <a:solidFill>
                <a:srgbClr val="000000"/>
              </a:solidFill>
              <a:latin typeface="Barlow SemiCondensed"/>
            </a:endParaRPr>
          </a:p>
          <a:p>
            <a:pPr>
              <a:lnSpc>
                <a:spcPts val="2000"/>
              </a:lnSpc>
            </a:pPr>
            <a:endParaRPr lang="en-US" sz="2000">
              <a:solidFill>
                <a:srgbClr val="000000"/>
              </a:solidFill>
              <a:latin typeface="Barlow SemiCondensed"/>
            </a:endParaRPr>
          </a:p>
          <a:p>
            <a:pPr marL="431801" lvl="1" indent="-215901">
              <a:lnSpc>
                <a:spcPts val="2000"/>
              </a:lnSpc>
              <a:buFont typeface="Arial"/>
              <a:buChar char="•"/>
            </a:pPr>
            <a:r>
              <a:rPr lang="en-US" sz="2000">
                <a:solidFill>
                  <a:srgbClr val="000000"/>
                </a:solidFill>
                <a:latin typeface="Barlow SemiCondensed"/>
              </a:rPr>
              <a:t>We've made good progress, but it doesn't stop there. We have to do more</a:t>
            </a:r>
          </a:p>
          <a:p>
            <a:pPr>
              <a:lnSpc>
                <a:spcPts val="2000"/>
              </a:lnSpc>
            </a:pPr>
            <a:endParaRPr lang="en-US" sz="2000">
              <a:solidFill>
                <a:srgbClr val="000000"/>
              </a:solidFill>
              <a:latin typeface="Barlow SemiCondensed"/>
            </a:endParaRPr>
          </a:p>
          <a:p>
            <a:pPr marL="431801" lvl="1" indent="-215901">
              <a:lnSpc>
                <a:spcPts val="2000"/>
              </a:lnSpc>
              <a:buFont typeface="Arial"/>
              <a:buChar char="•"/>
            </a:pPr>
            <a:r>
              <a:rPr lang="en-US" sz="2000">
                <a:solidFill>
                  <a:srgbClr val="000000"/>
                </a:solidFill>
                <a:latin typeface="Barlow SemiCondensed"/>
              </a:rPr>
              <a:t>Embedded culture change takes time</a:t>
            </a:r>
            <a:r>
              <a:rPr lang="en-US" sz="2000">
                <a:solidFill>
                  <a:srgbClr val="005EB8"/>
                </a:solidFill>
                <a:latin typeface="Barlow SemiCondensed"/>
              </a:rPr>
              <a:t> </a:t>
            </a:r>
          </a:p>
          <a:p>
            <a:pPr>
              <a:lnSpc>
                <a:spcPts val="2000"/>
              </a:lnSpc>
            </a:pPr>
            <a:endParaRPr lang="en-US" sz="2000">
              <a:solidFill>
                <a:srgbClr val="005EB8"/>
              </a:solidFill>
              <a:latin typeface="Barlow SemiCondensed"/>
            </a:endParaRPr>
          </a:p>
          <a:p>
            <a:pPr marL="431801" lvl="1" indent="-215901">
              <a:lnSpc>
                <a:spcPts val="2000"/>
              </a:lnSpc>
              <a:buFont typeface="Arial"/>
              <a:buChar char="•"/>
            </a:pPr>
            <a:r>
              <a:rPr lang="en-US" sz="2000">
                <a:solidFill>
                  <a:srgbClr val="000000"/>
                </a:solidFill>
                <a:latin typeface="Barlow SemiCondensed"/>
              </a:rPr>
              <a:t>Looking for an "always on" culture</a:t>
            </a:r>
            <a:r>
              <a:rPr lang="en-US" sz="2000">
                <a:solidFill>
                  <a:srgbClr val="005EB8"/>
                </a:solidFill>
                <a:latin typeface="Barlow SemiCondensed"/>
              </a:rPr>
              <a:t> </a:t>
            </a:r>
          </a:p>
        </p:txBody>
      </p:sp>
      <p:sp>
        <p:nvSpPr>
          <p:cNvPr id="16" name="TextBox 16"/>
          <p:cNvSpPr txBox="1"/>
          <p:nvPr/>
        </p:nvSpPr>
        <p:spPr>
          <a:xfrm>
            <a:off x="6852561" y="3970068"/>
            <a:ext cx="1458453" cy="820738"/>
          </a:xfrm>
          <a:prstGeom prst="rect">
            <a:avLst/>
          </a:prstGeom>
        </p:spPr>
        <p:txBody>
          <a:bodyPr lIns="0" tIns="0" rIns="0" bIns="0" rtlCol="0" anchor="t">
            <a:spAutoFit/>
          </a:bodyPr>
          <a:lstStyle/>
          <a:p>
            <a:pPr>
              <a:lnSpc>
                <a:spcPts val="1559"/>
              </a:lnSpc>
            </a:pPr>
            <a:r>
              <a:rPr lang="en-US" sz="1559">
                <a:solidFill>
                  <a:srgbClr val="000000"/>
                </a:solidFill>
                <a:latin typeface="Barlow SemiCondensed"/>
              </a:rPr>
              <a:t>of nursing staff represent minority ethinc groups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flipV="1">
            <a:off x="-9384172" y="-185216"/>
            <a:ext cx="9578838" cy="5381565"/>
          </a:xfrm>
          <a:prstGeom prst="rect">
            <a:avLst/>
          </a:prstGeom>
        </p:spPr>
      </p:pic>
      <p:sp>
        <p:nvSpPr>
          <p:cNvPr id="3" name="TextBox 3"/>
          <p:cNvSpPr txBox="1"/>
          <p:nvPr/>
        </p:nvSpPr>
        <p:spPr>
          <a:xfrm>
            <a:off x="483950" y="437042"/>
            <a:ext cx="6126935" cy="387863"/>
          </a:xfrm>
          <a:prstGeom prst="rect">
            <a:avLst/>
          </a:prstGeom>
        </p:spPr>
        <p:txBody>
          <a:bodyPr lIns="0" tIns="0" rIns="0" bIns="0" rtlCol="0" anchor="t">
            <a:spAutoFit/>
          </a:bodyPr>
          <a:lstStyle/>
          <a:p>
            <a:pPr>
              <a:lnSpc>
                <a:spcPts val="2802"/>
              </a:lnSpc>
            </a:pPr>
            <a:r>
              <a:rPr lang="en-US" sz="3503" spc="-242">
                <a:solidFill>
                  <a:srgbClr val="6A2C91"/>
                </a:solidFill>
                <a:latin typeface="Intro Rust Bold"/>
              </a:rPr>
              <a:t>What has HHFT done?</a:t>
            </a: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47655" y="1732924"/>
            <a:ext cx="2123189" cy="2123189"/>
          </a:xfrm>
          <a:prstGeom prst="rect">
            <a:avLst/>
          </a:prstGeom>
        </p:spPr>
      </p:pic>
      <p:sp>
        <p:nvSpPr>
          <p:cNvPr id="7" name="TextBox 7"/>
          <p:cNvSpPr txBox="1"/>
          <p:nvPr/>
        </p:nvSpPr>
        <p:spPr>
          <a:xfrm>
            <a:off x="417603" y="3822114"/>
            <a:ext cx="2376821" cy="1282402"/>
          </a:xfrm>
          <a:prstGeom prst="rect">
            <a:avLst/>
          </a:prstGeom>
        </p:spPr>
        <p:txBody>
          <a:bodyPr lIns="0" tIns="0" rIns="0" bIns="0" rtlCol="0" anchor="t">
            <a:spAutoFit/>
          </a:bodyPr>
          <a:lstStyle/>
          <a:p>
            <a:pPr>
              <a:lnSpc>
                <a:spcPts val="2000"/>
              </a:lnSpc>
            </a:pPr>
            <a:r>
              <a:rPr lang="en-US" sz="1600">
                <a:solidFill>
                  <a:srgbClr val="6A2C91"/>
                </a:solidFill>
                <a:latin typeface="Barlow SemiCondensed Thin Bold"/>
              </a:rPr>
              <a:t>NO MORE TICK BOXES (BETTER RECRUITMENT WITH BAME REPRESENTATION)</a:t>
            </a:r>
          </a:p>
        </p:txBody>
      </p:sp>
      <p:sp>
        <p:nvSpPr>
          <p:cNvPr id="8" name="TextBox 8"/>
          <p:cNvSpPr txBox="1"/>
          <p:nvPr/>
        </p:nvSpPr>
        <p:spPr>
          <a:xfrm>
            <a:off x="581895" y="1714918"/>
            <a:ext cx="1995053" cy="752001"/>
          </a:xfrm>
          <a:prstGeom prst="rect">
            <a:avLst/>
          </a:prstGeom>
        </p:spPr>
        <p:txBody>
          <a:bodyPr lIns="0" tIns="0" rIns="0" bIns="0" rtlCol="0" anchor="t">
            <a:spAutoFit/>
          </a:bodyPr>
          <a:lstStyle/>
          <a:p>
            <a:pPr>
              <a:lnSpc>
                <a:spcPts val="2000"/>
              </a:lnSpc>
            </a:pPr>
            <a:r>
              <a:rPr lang="en-US" sz="1600">
                <a:solidFill>
                  <a:srgbClr val="6A2C91"/>
                </a:solidFill>
                <a:latin typeface="Barlow SemiCondensed Thin Bold"/>
              </a:rPr>
              <a:t>INCLUSIVITY ADDED TO TRUST CARE VALUES</a:t>
            </a:r>
          </a:p>
        </p:txBody>
      </p:sp>
      <p:sp>
        <p:nvSpPr>
          <p:cNvPr id="9" name="AutoShape 9"/>
          <p:cNvSpPr/>
          <p:nvPr/>
        </p:nvSpPr>
        <p:spPr>
          <a:xfrm>
            <a:off x="2432285" y="2214079"/>
            <a:ext cx="1190371" cy="0"/>
          </a:xfrm>
          <a:prstGeom prst="line">
            <a:avLst/>
          </a:prstGeom>
          <a:ln w="47625" cap="flat">
            <a:solidFill>
              <a:srgbClr val="6A2C91"/>
            </a:solidFill>
            <a:prstDash val="sysDot"/>
            <a:headEnd type="none" w="sm" len="sm"/>
            <a:tailEnd type="none" w="sm" len="sm"/>
          </a:ln>
        </p:spPr>
      </p:sp>
      <p:sp>
        <p:nvSpPr>
          <p:cNvPr id="10" name="AutoShape 10"/>
          <p:cNvSpPr/>
          <p:nvPr/>
        </p:nvSpPr>
        <p:spPr>
          <a:xfrm>
            <a:off x="2818093" y="2916969"/>
            <a:ext cx="804563" cy="0"/>
          </a:xfrm>
          <a:prstGeom prst="line">
            <a:avLst/>
          </a:prstGeom>
          <a:ln w="47625" cap="flat">
            <a:solidFill>
              <a:srgbClr val="6A2C91"/>
            </a:solidFill>
            <a:prstDash val="sysDot"/>
            <a:headEnd type="none" w="sm" len="sm"/>
            <a:tailEnd type="none" w="sm" len="sm"/>
          </a:ln>
        </p:spPr>
      </p:sp>
      <p:sp>
        <p:nvSpPr>
          <p:cNvPr id="11" name="AutoShape 11"/>
          <p:cNvSpPr/>
          <p:nvPr/>
        </p:nvSpPr>
        <p:spPr>
          <a:xfrm rot="-5512356">
            <a:off x="4200889" y="4061729"/>
            <a:ext cx="393345" cy="0"/>
          </a:xfrm>
          <a:prstGeom prst="line">
            <a:avLst/>
          </a:prstGeom>
          <a:ln w="47625" cap="flat">
            <a:solidFill>
              <a:srgbClr val="6A2C91"/>
            </a:solidFill>
            <a:prstDash val="sysDot"/>
            <a:headEnd type="none" w="sm" len="sm"/>
            <a:tailEnd type="none" w="sm" len="sm"/>
          </a:ln>
        </p:spPr>
      </p:sp>
      <p:sp>
        <p:nvSpPr>
          <p:cNvPr id="12" name="AutoShape 12"/>
          <p:cNvSpPr/>
          <p:nvPr/>
        </p:nvSpPr>
        <p:spPr>
          <a:xfrm rot="-8026937">
            <a:off x="5524877" y="3821940"/>
            <a:ext cx="664259" cy="0"/>
          </a:xfrm>
          <a:prstGeom prst="line">
            <a:avLst/>
          </a:prstGeom>
          <a:ln w="47625" cap="flat">
            <a:solidFill>
              <a:srgbClr val="6A2C91"/>
            </a:solidFill>
            <a:prstDash val="sysDot"/>
            <a:headEnd type="none" w="sm" len="sm"/>
            <a:tailEnd type="none" w="sm" len="sm"/>
          </a:ln>
        </p:spPr>
      </p:sp>
      <p:sp>
        <p:nvSpPr>
          <p:cNvPr id="13" name="AutoShape 13"/>
          <p:cNvSpPr/>
          <p:nvPr/>
        </p:nvSpPr>
        <p:spPr>
          <a:xfrm>
            <a:off x="5788185" y="2905062"/>
            <a:ext cx="664070" cy="0"/>
          </a:xfrm>
          <a:prstGeom prst="line">
            <a:avLst/>
          </a:prstGeom>
          <a:ln w="47625" cap="flat">
            <a:solidFill>
              <a:srgbClr val="6A2C91"/>
            </a:solidFill>
            <a:prstDash val="sysDot"/>
            <a:headEnd type="none" w="sm" len="sm"/>
            <a:tailEnd type="none" w="sm" len="sm"/>
          </a:ln>
        </p:spPr>
      </p:sp>
      <p:sp>
        <p:nvSpPr>
          <p:cNvPr id="14" name="AutoShape 14"/>
          <p:cNvSpPr/>
          <p:nvPr/>
        </p:nvSpPr>
        <p:spPr>
          <a:xfrm rot="-2424955">
            <a:off x="2677446" y="3527251"/>
            <a:ext cx="1178725" cy="0"/>
          </a:xfrm>
          <a:prstGeom prst="line">
            <a:avLst/>
          </a:prstGeom>
          <a:ln w="47625" cap="flat">
            <a:solidFill>
              <a:srgbClr val="6A2C91"/>
            </a:solidFill>
            <a:prstDash val="sysDot"/>
            <a:headEnd type="none" w="sm" len="sm"/>
            <a:tailEnd type="none" w="sm" len="sm"/>
          </a:ln>
        </p:spPr>
      </p:sp>
      <p:sp>
        <p:nvSpPr>
          <p:cNvPr id="15" name="AutoShape 15"/>
          <p:cNvSpPr/>
          <p:nvPr/>
        </p:nvSpPr>
        <p:spPr>
          <a:xfrm rot="-2307810">
            <a:off x="5178319" y="1352173"/>
            <a:ext cx="1420670" cy="0"/>
          </a:xfrm>
          <a:prstGeom prst="line">
            <a:avLst/>
          </a:prstGeom>
          <a:ln w="47625" cap="flat">
            <a:solidFill>
              <a:srgbClr val="6A2C91"/>
            </a:solidFill>
            <a:prstDash val="sysDot"/>
            <a:headEnd type="none" w="sm" len="sm"/>
            <a:tailEnd type="none" w="sm" len="sm"/>
          </a:ln>
        </p:spPr>
      </p:sp>
      <p:sp>
        <p:nvSpPr>
          <p:cNvPr id="16" name="AutoShape 16"/>
          <p:cNvSpPr/>
          <p:nvPr/>
        </p:nvSpPr>
        <p:spPr>
          <a:xfrm>
            <a:off x="5615460" y="2112841"/>
            <a:ext cx="696302" cy="0"/>
          </a:xfrm>
          <a:prstGeom prst="line">
            <a:avLst/>
          </a:prstGeom>
          <a:ln w="47625" cap="flat">
            <a:solidFill>
              <a:srgbClr val="6A2C91"/>
            </a:solidFill>
            <a:prstDash val="sysDot"/>
            <a:headEnd type="none" w="sm" len="sm"/>
            <a:tailEnd type="none" w="sm" len="sm"/>
          </a:ln>
        </p:spPr>
      </p:sp>
      <p:pic>
        <p:nvPicPr>
          <p:cNvPr id="17" name="Picture 17"/>
          <p:cNvPicPr>
            <a:picLocks noChangeAspect="1"/>
          </p:cNvPicPr>
          <p:nvPr/>
        </p:nvPicPr>
        <p:blipFill>
          <a:blip r:embed="rId7"/>
          <a:srcRect/>
          <a:stretch>
            <a:fillRect/>
          </a:stretch>
        </p:blipFill>
        <p:spPr>
          <a:xfrm>
            <a:off x="8062085" y="614614"/>
            <a:ext cx="606006" cy="1153298"/>
          </a:xfrm>
          <a:prstGeom prst="rect">
            <a:avLst/>
          </a:prstGeom>
        </p:spPr>
      </p:pic>
      <p:pic>
        <p:nvPicPr>
          <p:cNvPr id="18" name="Picture 18"/>
          <p:cNvPicPr>
            <a:picLocks noChangeAspect="1"/>
          </p:cNvPicPr>
          <p:nvPr/>
        </p:nvPicPr>
        <p:blipFill>
          <a:blip r:embed="rId8"/>
          <a:srcRect t="5234"/>
          <a:stretch>
            <a:fillRect/>
          </a:stretch>
        </p:blipFill>
        <p:spPr>
          <a:xfrm>
            <a:off x="7703877" y="4696744"/>
            <a:ext cx="1371566" cy="407772"/>
          </a:xfrm>
          <a:prstGeom prst="rect">
            <a:avLst/>
          </a:prstGeom>
        </p:spPr>
      </p:pic>
      <p:pic>
        <p:nvPicPr>
          <p:cNvPr id="19" name="Picture 19"/>
          <p:cNvPicPr>
            <a:picLocks noChangeAspect="1"/>
          </p:cNvPicPr>
          <p:nvPr/>
        </p:nvPicPr>
        <p:blipFill>
          <a:blip r:embed="rId9"/>
          <a:srcRect/>
          <a:stretch>
            <a:fillRect/>
          </a:stretch>
        </p:blipFill>
        <p:spPr>
          <a:xfrm>
            <a:off x="309725" y="2886449"/>
            <a:ext cx="2495790" cy="349411"/>
          </a:xfrm>
          <a:prstGeom prst="rect">
            <a:avLst/>
          </a:prstGeom>
        </p:spPr>
      </p:pic>
      <p:pic>
        <p:nvPicPr>
          <p:cNvPr id="20" name="Picture 20"/>
          <p:cNvPicPr>
            <a:picLocks noChangeAspect="1"/>
          </p:cNvPicPr>
          <p:nvPr/>
        </p:nvPicPr>
        <p:blipFill>
          <a:blip r:embed="rId10"/>
          <a:srcRect/>
          <a:stretch>
            <a:fillRect/>
          </a:stretch>
        </p:blipFill>
        <p:spPr>
          <a:xfrm>
            <a:off x="8009697" y="3909294"/>
            <a:ext cx="791113" cy="787450"/>
          </a:xfrm>
          <a:prstGeom prst="rect">
            <a:avLst/>
          </a:prstGeom>
        </p:spPr>
      </p:pic>
      <p:sp>
        <p:nvSpPr>
          <p:cNvPr id="21" name="AutoShape 21"/>
          <p:cNvSpPr/>
          <p:nvPr/>
        </p:nvSpPr>
        <p:spPr>
          <a:xfrm rot="3920071">
            <a:off x="4292920" y="1424757"/>
            <a:ext cx="410616" cy="0"/>
          </a:xfrm>
          <a:prstGeom prst="line">
            <a:avLst/>
          </a:prstGeom>
          <a:ln w="47625" cap="flat">
            <a:solidFill>
              <a:srgbClr val="6A2C91"/>
            </a:solidFill>
            <a:prstDash val="sysDot"/>
            <a:headEnd type="none" w="sm" len="sm"/>
            <a:tailEnd type="none" w="sm" len="sm"/>
          </a:ln>
        </p:spPr>
      </p:sp>
      <p:pic>
        <p:nvPicPr>
          <p:cNvPr id="22" name="Picture 22"/>
          <p:cNvPicPr>
            <a:picLocks noChangeAspect="1"/>
          </p:cNvPicPr>
          <p:nvPr/>
        </p:nvPicPr>
        <p:blipFill>
          <a:blip r:embed="rId11"/>
          <a:srcRect/>
          <a:stretch>
            <a:fillRect/>
          </a:stretch>
        </p:blipFill>
        <p:spPr>
          <a:xfrm>
            <a:off x="3812639" y="1163506"/>
            <a:ext cx="442783" cy="405365"/>
          </a:xfrm>
          <a:prstGeom prst="rect">
            <a:avLst/>
          </a:prstGeom>
        </p:spPr>
      </p:pic>
      <p:sp>
        <p:nvSpPr>
          <p:cNvPr id="23" name="TextBox 23"/>
          <p:cNvSpPr txBox="1"/>
          <p:nvPr/>
        </p:nvSpPr>
        <p:spPr>
          <a:xfrm>
            <a:off x="3862898" y="2365098"/>
            <a:ext cx="1746960" cy="1218282"/>
          </a:xfrm>
          <a:prstGeom prst="rect">
            <a:avLst/>
          </a:prstGeom>
        </p:spPr>
        <p:txBody>
          <a:bodyPr lIns="0" tIns="0" rIns="0" bIns="0" rtlCol="0" anchor="t">
            <a:spAutoFit/>
          </a:bodyPr>
          <a:lstStyle/>
          <a:p>
            <a:pPr algn="ctr">
              <a:lnSpc>
                <a:spcPts val="1877"/>
              </a:lnSpc>
            </a:pPr>
            <a:r>
              <a:rPr lang="en-US" sz="1600">
                <a:solidFill>
                  <a:srgbClr val="6A2C91"/>
                </a:solidFill>
                <a:latin typeface="Barlow SemiCondensed Bold"/>
              </a:rPr>
              <a:t>EQUALITY, DIVERSITY AND INCLUSION STRATEGY AND ACTION PLAN</a:t>
            </a:r>
          </a:p>
        </p:txBody>
      </p:sp>
      <p:sp>
        <p:nvSpPr>
          <p:cNvPr id="24" name="TextBox 24"/>
          <p:cNvSpPr txBox="1"/>
          <p:nvPr/>
        </p:nvSpPr>
        <p:spPr>
          <a:xfrm>
            <a:off x="6084526" y="2005993"/>
            <a:ext cx="2477579" cy="239040"/>
          </a:xfrm>
          <a:prstGeom prst="rect">
            <a:avLst/>
          </a:prstGeom>
        </p:spPr>
        <p:txBody>
          <a:bodyPr lIns="0" tIns="0" rIns="0" bIns="0" rtlCol="0" anchor="t">
            <a:spAutoFit/>
          </a:bodyPr>
          <a:lstStyle/>
          <a:p>
            <a:pPr algn="r">
              <a:lnSpc>
                <a:spcPts val="2000"/>
              </a:lnSpc>
            </a:pPr>
            <a:r>
              <a:rPr lang="en-US" sz="1600">
                <a:solidFill>
                  <a:srgbClr val="6A2C91"/>
                </a:solidFill>
                <a:latin typeface="Barlow SemiCondensed Thin Bold"/>
              </a:rPr>
              <a:t>EDI SCHWARTZ ROUNDS</a:t>
            </a:r>
          </a:p>
        </p:txBody>
      </p:sp>
      <p:sp>
        <p:nvSpPr>
          <p:cNvPr id="25" name="TextBox 25"/>
          <p:cNvSpPr txBox="1"/>
          <p:nvPr/>
        </p:nvSpPr>
        <p:spPr>
          <a:xfrm>
            <a:off x="690931" y="2638689"/>
            <a:ext cx="2102005" cy="495520"/>
          </a:xfrm>
          <a:prstGeom prst="rect">
            <a:avLst/>
          </a:prstGeom>
        </p:spPr>
        <p:txBody>
          <a:bodyPr lIns="0" tIns="0" rIns="0" bIns="0" rtlCol="0" anchor="t">
            <a:spAutoFit/>
          </a:bodyPr>
          <a:lstStyle/>
          <a:p>
            <a:pPr>
              <a:lnSpc>
                <a:spcPts val="2000"/>
              </a:lnSpc>
            </a:pPr>
            <a:r>
              <a:rPr lang="en-US" sz="1600">
                <a:solidFill>
                  <a:srgbClr val="6A2C91"/>
                </a:solidFill>
                <a:latin typeface="Barlow SemiCondensed Thin Bold"/>
              </a:rPr>
              <a:t>BIG CONVERSATIONS</a:t>
            </a:r>
          </a:p>
        </p:txBody>
      </p:sp>
      <p:sp>
        <p:nvSpPr>
          <p:cNvPr id="26" name="TextBox 26"/>
          <p:cNvSpPr txBox="1"/>
          <p:nvPr/>
        </p:nvSpPr>
        <p:spPr>
          <a:xfrm>
            <a:off x="3027470" y="4419675"/>
            <a:ext cx="2516398" cy="495520"/>
          </a:xfrm>
          <a:prstGeom prst="rect">
            <a:avLst/>
          </a:prstGeom>
        </p:spPr>
        <p:txBody>
          <a:bodyPr lIns="0" tIns="0" rIns="0" bIns="0" rtlCol="0" anchor="t">
            <a:spAutoFit/>
          </a:bodyPr>
          <a:lstStyle/>
          <a:p>
            <a:pPr>
              <a:lnSpc>
                <a:spcPts val="2000"/>
              </a:lnSpc>
            </a:pPr>
            <a:r>
              <a:rPr lang="en-US" sz="1600">
                <a:solidFill>
                  <a:srgbClr val="6A2C91"/>
                </a:solidFill>
                <a:latin typeface="Barlow SemiCondensed Thin Bold"/>
              </a:rPr>
              <a:t>REGULAR REPORTS AND BETTER USE OF DATA</a:t>
            </a:r>
          </a:p>
        </p:txBody>
      </p:sp>
      <p:sp>
        <p:nvSpPr>
          <p:cNvPr id="27" name="TextBox 27"/>
          <p:cNvSpPr txBox="1"/>
          <p:nvPr/>
        </p:nvSpPr>
        <p:spPr>
          <a:xfrm>
            <a:off x="6509253" y="409102"/>
            <a:ext cx="1460331" cy="1025922"/>
          </a:xfrm>
          <a:prstGeom prst="rect">
            <a:avLst/>
          </a:prstGeom>
        </p:spPr>
        <p:txBody>
          <a:bodyPr lIns="0" tIns="0" rIns="0" bIns="0" rtlCol="0" anchor="t">
            <a:spAutoFit/>
          </a:bodyPr>
          <a:lstStyle/>
          <a:p>
            <a:pPr>
              <a:lnSpc>
                <a:spcPts val="2000"/>
              </a:lnSpc>
            </a:pPr>
            <a:r>
              <a:rPr lang="en-US" sz="1600">
                <a:solidFill>
                  <a:srgbClr val="6A2C91"/>
                </a:solidFill>
                <a:latin typeface="Barlow SemiCondensed Thin Bold"/>
              </a:rPr>
              <a:t>MAP TO MANAGEMENT(SAFE SPACES)</a:t>
            </a:r>
          </a:p>
        </p:txBody>
      </p:sp>
      <p:sp>
        <p:nvSpPr>
          <p:cNvPr id="28" name="TextBox 28"/>
          <p:cNvSpPr txBox="1"/>
          <p:nvPr/>
        </p:nvSpPr>
        <p:spPr>
          <a:xfrm>
            <a:off x="6259043" y="4033119"/>
            <a:ext cx="2040978" cy="1025922"/>
          </a:xfrm>
          <a:prstGeom prst="rect">
            <a:avLst/>
          </a:prstGeom>
        </p:spPr>
        <p:txBody>
          <a:bodyPr lIns="0" tIns="0" rIns="0" bIns="0" rtlCol="0" anchor="t">
            <a:spAutoFit/>
          </a:bodyPr>
          <a:lstStyle/>
          <a:p>
            <a:pPr>
              <a:lnSpc>
                <a:spcPts val="2000"/>
              </a:lnSpc>
            </a:pPr>
            <a:r>
              <a:rPr lang="en-US" sz="1600">
                <a:solidFill>
                  <a:srgbClr val="6A2C91"/>
                </a:solidFill>
                <a:latin typeface="Barlow SemiCondensed Thin Bold"/>
              </a:rPr>
              <a:t>INCLUSIVITY NETWORK, EDI CHAMPIONS &amp; BUDDYING </a:t>
            </a:r>
          </a:p>
        </p:txBody>
      </p:sp>
      <p:sp>
        <p:nvSpPr>
          <p:cNvPr id="29" name="TextBox 29"/>
          <p:cNvSpPr txBox="1"/>
          <p:nvPr/>
        </p:nvSpPr>
        <p:spPr>
          <a:xfrm>
            <a:off x="6566555" y="2521623"/>
            <a:ext cx="2515962" cy="1264962"/>
          </a:xfrm>
          <a:prstGeom prst="rect">
            <a:avLst/>
          </a:prstGeom>
        </p:spPr>
        <p:txBody>
          <a:bodyPr lIns="0" tIns="0" rIns="0" bIns="0" rtlCol="0" anchor="t">
            <a:spAutoFit/>
          </a:bodyPr>
          <a:lstStyle/>
          <a:p>
            <a:pPr>
              <a:lnSpc>
                <a:spcPts val="2000"/>
              </a:lnSpc>
            </a:pPr>
            <a:r>
              <a:rPr lang="en-US" sz="1600">
                <a:solidFill>
                  <a:srgbClr val="6A2C91"/>
                </a:solidFill>
                <a:latin typeface="Barlow SemiCondensed Thin Bold"/>
              </a:rPr>
              <a:t>REVERSE MENTORING, COMPASSIONATE COFFEE, BACK TO THE FLOOR, ADOPT A SENIOR LEADER</a:t>
            </a:r>
          </a:p>
        </p:txBody>
      </p:sp>
      <p:sp>
        <p:nvSpPr>
          <p:cNvPr id="30" name="TextBox 30"/>
          <p:cNvSpPr txBox="1"/>
          <p:nvPr/>
        </p:nvSpPr>
        <p:spPr>
          <a:xfrm>
            <a:off x="2576948" y="946255"/>
            <a:ext cx="1995053" cy="495520"/>
          </a:xfrm>
          <a:prstGeom prst="rect">
            <a:avLst/>
          </a:prstGeom>
        </p:spPr>
        <p:txBody>
          <a:bodyPr lIns="0" tIns="0" rIns="0" bIns="0" rtlCol="0" anchor="t">
            <a:spAutoFit/>
          </a:bodyPr>
          <a:lstStyle/>
          <a:p>
            <a:pPr>
              <a:lnSpc>
                <a:spcPts val="2000"/>
              </a:lnSpc>
            </a:pPr>
            <a:r>
              <a:rPr lang="en-US" sz="1600">
                <a:solidFill>
                  <a:srgbClr val="6A2C91"/>
                </a:solidFill>
                <a:latin typeface="Barlow SemiCondensed Thin Bold"/>
              </a:rPr>
              <a:t>CULTURE CHANGE</a:t>
            </a:r>
          </a:p>
          <a:p>
            <a:pPr>
              <a:lnSpc>
                <a:spcPts val="2000"/>
              </a:lnSpc>
            </a:pPr>
            <a:r>
              <a:rPr lang="en-US" sz="1600">
                <a:solidFill>
                  <a:srgbClr val="6A2C91"/>
                </a:solidFill>
                <a:latin typeface="Barlow SemiCondensed Thin Bold"/>
              </a:rPr>
              <a:t>PROGRAMME</a:t>
            </a:r>
          </a:p>
        </p:txBody>
      </p:sp>
      <p:grpSp>
        <p:nvGrpSpPr>
          <p:cNvPr id="31" name="Group 4">
            <a:extLst>
              <a:ext uri="{FF2B5EF4-FFF2-40B4-BE49-F238E27FC236}">
                <a16:creationId xmlns:a16="http://schemas.microsoft.com/office/drawing/2014/main" id="{5354FF49-FFC4-4F3D-A7AE-E8CD11784FC6}"/>
              </a:ext>
            </a:extLst>
          </p:cNvPr>
          <p:cNvGrpSpPr/>
          <p:nvPr/>
        </p:nvGrpSpPr>
        <p:grpSpPr>
          <a:xfrm>
            <a:off x="5221871" y="392331"/>
            <a:ext cx="400313" cy="323212"/>
            <a:chOff x="0" y="0"/>
            <a:chExt cx="6350000" cy="5126990"/>
          </a:xfrm>
        </p:grpSpPr>
        <p:sp>
          <p:nvSpPr>
            <p:cNvPr id="32" name="Freeform 5">
              <a:extLst>
                <a:ext uri="{FF2B5EF4-FFF2-40B4-BE49-F238E27FC236}">
                  <a16:creationId xmlns:a16="http://schemas.microsoft.com/office/drawing/2014/main" id="{00511440-BA06-4003-9394-7028112E208B}"/>
                </a:ext>
              </a:extLst>
            </p:cNvPr>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6A2C91">
                <a:alpha val="37255"/>
              </a:srgbClr>
            </a:solidFill>
          </p:spPr>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flipV="1">
            <a:off x="-9384172" y="-185216"/>
            <a:ext cx="9578838" cy="5381565"/>
          </a:xfrm>
          <a:prstGeom prst="rect">
            <a:avLst/>
          </a:prstGeom>
        </p:spPr>
      </p:pic>
      <p:sp>
        <p:nvSpPr>
          <p:cNvPr id="3" name="TextBox 3"/>
          <p:cNvSpPr txBox="1"/>
          <p:nvPr/>
        </p:nvSpPr>
        <p:spPr>
          <a:xfrm>
            <a:off x="483950" y="437042"/>
            <a:ext cx="6065416" cy="387863"/>
          </a:xfrm>
          <a:prstGeom prst="rect">
            <a:avLst/>
          </a:prstGeom>
        </p:spPr>
        <p:txBody>
          <a:bodyPr lIns="0" tIns="0" rIns="0" bIns="0" rtlCol="0" anchor="t">
            <a:spAutoFit/>
          </a:bodyPr>
          <a:lstStyle/>
          <a:p>
            <a:pPr>
              <a:lnSpc>
                <a:spcPts val="2802"/>
              </a:lnSpc>
            </a:pPr>
            <a:r>
              <a:rPr lang="en-US" sz="3503" spc="-242">
                <a:solidFill>
                  <a:srgbClr val="6A2C91"/>
                </a:solidFill>
                <a:latin typeface="Intro Rust Bold"/>
              </a:rPr>
              <a:t>What has HHFT done?</a:t>
            </a: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47655" y="1732924"/>
            <a:ext cx="2123189" cy="2123189"/>
          </a:xfrm>
          <a:prstGeom prst="rect">
            <a:avLst/>
          </a:prstGeom>
        </p:spPr>
      </p:pic>
      <p:sp>
        <p:nvSpPr>
          <p:cNvPr id="7" name="TextBox 7"/>
          <p:cNvSpPr txBox="1"/>
          <p:nvPr/>
        </p:nvSpPr>
        <p:spPr>
          <a:xfrm>
            <a:off x="472636" y="1553529"/>
            <a:ext cx="2542845" cy="1538883"/>
          </a:xfrm>
          <a:prstGeom prst="rect">
            <a:avLst/>
          </a:prstGeom>
        </p:spPr>
        <p:txBody>
          <a:bodyPr lIns="0" tIns="0" rIns="0" bIns="0" rtlCol="0" anchor="t">
            <a:spAutoFit/>
          </a:bodyPr>
          <a:lstStyle/>
          <a:p>
            <a:pPr>
              <a:lnSpc>
                <a:spcPts val="2000"/>
              </a:lnSpc>
            </a:pPr>
            <a:r>
              <a:rPr lang="en-US" sz="1600">
                <a:solidFill>
                  <a:srgbClr val="6A2C91"/>
                </a:solidFill>
                <a:latin typeface="Barlow SemiCondensed Thin Bold"/>
              </a:rPr>
              <a:t>ENGAGEMENT AND PARTNERSHIP WITH THE HAMPSHIRE AND ISLE OF WIGHT ICS ‘TURNING THE TIDE’ BOARD</a:t>
            </a:r>
          </a:p>
          <a:p>
            <a:pPr>
              <a:lnSpc>
                <a:spcPts val="2000"/>
              </a:lnSpc>
            </a:pPr>
            <a:endParaRPr lang="en-US" sz="2000">
              <a:solidFill>
                <a:srgbClr val="6A2C91"/>
              </a:solidFill>
              <a:latin typeface="Barlow SemiCondensed Thin Bold"/>
            </a:endParaRPr>
          </a:p>
        </p:txBody>
      </p:sp>
      <p:sp>
        <p:nvSpPr>
          <p:cNvPr id="8" name="AutoShape 8"/>
          <p:cNvSpPr/>
          <p:nvPr/>
        </p:nvSpPr>
        <p:spPr>
          <a:xfrm>
            <a:off x="2420296" y="2708187"/>
            <a:ext cx="1190371" cy="0"/>
          </a:xfrm>
          <a:prstGeom prst="line">
            <a:avLst/>
          </a:prstGeom>
          <a:ln w="47625" cap="flat">
            <a:solidFill>
              <a:srgbClr val="6A2C91"/>
            </a:solidFill>
            <a:prstDash val="sysDot"/>
            <a:headEnd type="none" w="sm" len="sm"/>
            <a:tailEnd type="none" w="sm" len="sm"/>
          </a:ln>
        </p:spPr>
      </p:sp>
      <p:sp>
        <p:nvSpPr>
          <p:cNvPr id="9" name="AutoShape 9"/>
          <p:cNvSpPr/>
          <p:nvPr/>
        </p:nvSpPr>
        <p:spPr>
          <a:xfrm rot="-5512356">
            <a:off x="3898304" y="4055110"/>
            <a:ext cx="393345" cy="0"/>
          </a:xfrm>
          <a:prstGeom prst="line">
            <a:avLst/>
          </a:prstGeom>
          <a:ln w="47625" cap="flat">
            <a:solidFill>
              <a:srgbClr val="6A2C91"/>
            </a:solidFill>
            <a:prstDash val="sysDot"/>
            <a:headEnd type="none" w="sm" len="sm"/>
            <a:tailEnd type="none" w="sm" len="sm"/>
          </a:ln>
        </p:spPr>
      </p:sp>
      <p:sp>
        <p:nvSpPr>
          <p:cNvPr id="10" name="AutoShape 10"/>
          <p:cNvSpPr/>
          <p:nvPr/>
        </p:nvSpPr>
        <p:spPr>
          <a:xfrm rot="-8026937">
            <a:off x="5788090" y="3655115"/>
            <a:ext cx="664259" cy="0"/>
          </a:xfrm>
          <a:prstGeom prst="line">
            <a:avLst/>
          </a:prstGeom>
          <a:ln w="47625" cap="flat">
            <a:solidFill>
              <a:srgbClr val="6A2C91"/>
            </a:solidFill>
            <a:prstDash val="sysDot"/>
            <a:headEnd type="none" w="sm" len="sm"/>
            <a:tailEnd type="none" w="sm" len="sm"/>
          </a:ln>
        </p:spPr>
      </p:sp>
      <p:sp>
        <p:nvSpPr>
          <p:cNvPr id="11" name="AutoShape 11"/>
          <p:cNvSpPr/>
          <p:nvPr/>
        </p:nvSpPr>
        <p:spPr>
          <a:xfrm>
            <a:off x="5788185" y="2905062"/>
            <a:ext cx="664070" cy="0"/>
          </a:xfrm>
          <a:prstGeom prst="line">
            <a:avLst/>
          </a:prstGeom>
          <a:ln w="47625" cap="flat">
            <a:solidFill>
              <a:srgbClr val="6A2C91"/>
            </a:solidFill>
            <a:prstDash val="sysDot"/>
            <a:headEnd type="none" w="sm" len="sm"/>
            <a:tailEnd type="none" w="sm" len="sm"/>
          </a:ln>
        </p:spPr>
      </p:sp>
      <p:sp>
        <p:nvSpPr>
          <p:cNvPr id="12" name="AutoShape 12"/>
          <p:cNvSpPr/>
          <p:nvPr/>
        </p:nvSpPr>
        <p:spPr>
          <a:xfrm rot="-2354105">
            <a:off x="2284759" y="3655115"/>
            <a:ext cx="1612532" cy="0"/>
          </a:xfrm>
          <a:prstGeom prst="line">
            <a:avLst/>
          </a:prstGeom>
          <a:ln w="47625" cap="flat">
            <a:solidFill>
              <a:srgbClr val="6A2C91"/>
            </a:solidFill>
            <a:prstDash val="sysDot"/>
            <a:headEnd type="none" w="sm" len="sm"/>
            <a:tailEnd type="none" w="sm" len="sm"/>
          </a:ln>
        </p:spPr>
      </p:sp>
      <p:sp>
        <p:nvSpPr>
          <p:cNvPr id="13" name="AutoShape 13"/>
          <p:cNvSpPr/>
          <p:nvPr/>
        </p:nvSpPr>
        <p:spPr>
          <a:xfrm rot="-2307810">
            <a:off x="5178319" y="1352173"/>
            <a:ext cx="1420670" cy="0"/>
          </a:xfrm>
          <a:prstGeom prst="line">
            <a:avLst/>
          </a:prstGeom>
          <a:ln w="47625" cap="flat">
            <a:solidFill>
              <a:srgbClr val="6A2C91"/>
            </a:solidFill>
            <a:prstDash val="sysDot"/>
            <a:headEnd type="none" w="sm" len="sm"/>
            <a:tailEnd type="none" w="sm" len="sm"/>
          </a:ln>
        </p:spPr>
      </p:sp>
      <p:sp>
        <p:nvSpPr>
          <p:cNvPr id="14" name="AutoShape 14"/>
          <p:cNvSpPr/>
          <p:nvPr/>
        </p:nvSpPr>
        <p:spPr>
          <a:xfrm rot="-6662485">
            <a:off x="3728197" y="1682546"/>
            <a:ext cx="372803" cy="0"/>
          </a:xfrm>
          <a:prstGeom prst="line">
            <a:avLst/>
          </a:prstGeom>
          <a:ln w="47625" cap="flat">
            <a:solidFill>
              <a:srgbClr val="6A2C91"/>
            </a:solidFill>
            <a:prstDash val="sysDot"/>
            <a:headEnd type="none" w="sm" len="sm"/>
            <a:tailEnd type="none" w="sm" len="sm"/>
          </a:ln>
        </p:spPr>
      </p:sp>
      <p:sp>
        <p:nvSpPr>
          <p:cNvPr id="15" name="AutoShape 15"/>
          <p:cNvSpPr/>
          <p:nvPr/>
        </p:nvSpPr>
        <p:spPr>
          <a:xfrm>
            <a:off x="5615460" y="2112841"/>
            <a:ext cx="696302" cy="0"/>
          </a:xfrm>
          <a:prstGeom prst="line">
            <a:avLst/>
          </a:prstGeom>
          <a:ln w="47625" cap="flat">
            <a:solidFill>
              <a:srgbClr val="6A2C91"/>
            </a:solidFill>
            <a:prstDash val="sysDot"/>
            <a:headEnd type="none" w="sm" len="sm"/>
            <a:tailEnd type="none" w="sm" len="sm"/>
          </a:ln>
        </p:spPr>
      </p:sp>
      <p:grpSp>
        <p:nvGrpSpPr>
          <p:cNvPr id="16" name="Group 16"/>
          <p:cNvGrpSpPr/>
          <p:nvPr/>
        </p:nvGrpSpPr>
        <p:grpSpPr>
          <a:xfrm>
            <a:off x="7693082" y="2575493"/>
            <a:ext cx="1144679" cy="1144679"/>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A2C91">
                <a:alpha val="36863"/>
              </a:srgbClr>
            </a:solidFill>
          </p:spPr>
        </p:sp>
        <p:sp>
          <p:nvSpPr>
            <p:cNvPr id="18" name="TextBox 18"/>
            <p:cNvSpPr txBox="1"/>
            <p:nvPr/>
          </p:nvSpPr>
          <p:spPr>
            <a:xfrm>
              <a:off x="76200" y="38100"/>
              <a:ext cx="660400" cy="698500"/>
            </a:xfrm>
            <a:prstGeom prst="rect">
              <a:avLst/>
            </a:prstGeom>
          </p:spPr>
          <p:txBody>
            <a:bodyPr lIns="25400" tIns="25400" rIns="25400" bIns="25400" rtlCol="0" anchor="ctr"/>
            <a:lstStyle/>
            <a:p>
              <a:pPr algn="ctr">
                <a:lnSpc>
                  <a:spcPts val="1011"/>
                </a:lnSpc>
              </a:pPr>
              <a:endParaRPr sz="900"/>
            </a:p>
          </p:txBody>
        </p:sp>
      </p:grpSp>
      <p:sp>
        <p:nvSpPr>
          <p:cNvPr id="19" name="TextBox 19"/>
          <p:cNvSpPr txBox="1"/>
          <p:nvPr/>
        </p:nvSpPr>
        <p:spPr>
          <a:xfrm>
            <a:off x="6485592" y="2723450"/>
            <a:ext cx="1649503" cy="512961"/>
          </a:xfrm>
          <a:prstGeom prst="rect">
            <a:avLst/>
          </a:prstGeom>
        </p:spPr>
        <p:txBody>
          <a:bodyPr lIns="0" tIns="0" rIns="0" bIns="0" rtlCol="0" anchor="t">
            <a:spAutoFit/>
          </a:bodyPr>
          <a:lstStyle/>
          <a:p>
            <a:pPr>
              <a:lnSpc>
                <a:spcPts val="2000"/>
              </a:lnSpc>
            </a:pPr>
            <a:r>
              <a:rPr lang="en-US" sz="1600">
                <a:solidFill>
                  <a:srgbClr val="6A2C91"/>
                </a:solidFill>
                <a:latin typeface="Barlow SemiCondensed Thin Bold"/>
              </a:rPr>
              <a:t>"TASTE OF" </a:t>
            </a:r>
          </a:p>
          <a:p>
            <a:pPr>
              <a:lnSpc>
                <a:spcPts val="2000"/>
              </a:lnSpc>
            </a:pPr>
            <a:r>
              <a:rPr lang="en-US" sz="1600">
                <a:solidFill>
                  <a:srgbClr val="6A2C91"/>
                </a:solidFill>
                <a:latin typeface="Barlow SemiCondensed Thin Bold"/>
              </a:rPr>
              <a:t>SERIES</a:t>
            </a:r>
          </a:p>
        </p:txBody>
      </p:sp>
      <p:pic>
        <p:nvPicPr>
          <p:cNvPr id="20" name="Picture 20"/>
          <p:cNvPicPr>
            <a:picLocks noChangeAspect="1"/>
          </p:cNvPicPr>
          <p:nvPr/>
        </p:nvPicPr>
        <p:blipFill>
          <a:blip r:embed="rId7"/>
          <a:srcRect l="18949" r="14858" b="25188"/>
          <a:stretch>
            <a:fillRect/>
          </a:stretch>
        </p:blipFill>
        <p:spPr>
          <a:xfrm>
            <a:off x="7744756" y="2643581"/>
            <a:ext cx="1041330" cy="883771"/>
          </a:xfrm>
          <a:prstGeom prst="rect">
            <a:avLst/>
          </a:prstGeom>
        </p:spPr>
      </p:pic>
      <p:pic>
        <p:nvPicPr>
          <p:cNvPr id="21" name="Picture 21"/>
          <p:cNvPicPr>
            <a:picLocks noChangeAspect="1"/>
          </p:cNvPicPr>
          <p:nvPr/>
        </p:nvPicPr>
        <p:blipFill>
          <a:blip r:embed="rId8"/>
          <a:srcRect r="22955"/>
          <a:stretch>
            <a:fillRect/>
          </a:stretch>
        </p:blipFill>
        <p:spPr>
          <a:xfrm>
            <a:off x="1107069" y="3282055"/>
            <a:ext cx="899037" cy="876235"/>
          </a:xfrm>
          <a:prstGeom prst="rect">
            <a:avLst/>
          </a:prstGeom>
        </p:spPr>
      </p:pic>
      <p:sp>
        <p:nvSpPr>
          <p:cNvPr id="22" name="TextBox 22"/>
          <p:cNvSpPr txBox="1"/>
          <p:nvPr/>
        </p:nvSpPr>
        <p:spPr>
          <a:xfrm>
            <a:off x="3884194" y="2315507"/>
            <a:ext cx="1746960" cy="1218282"/>
          </a:xfrm>
          <a:prstGeom prst="rect">
            <a:avLst/>
          </a:prstGeom>
        </p:spPr>
        <p:txBody>
          <a:bodyPr lIns="0" tIns="0" rIns="0" bIns="0" rtlCol="0" anchor="t">
            <a:spAutoFit/>
          </a:bodyPr>
          <a:lstStyle/>
          <a:p>
            <a:pPr algn="ctr">
              <a:lnSpc>
                <a:spcPts val="1877"/>
              </a:lnSpc>
            </a:pPr>
            <a:r>
              <a:rPr lang="en-US" sz="1600">
                <a:solidFill>
                  <a:srgbClr val="6A2C91"/>
                </a:solidFill>
                <a:latin typeface="Barlow SemiCondensed Bold"/>
              </a:rPr>
              <a:t>EQUALITY, DIVERSITY AND INCLUSION STRATEGY AND ACTION PLAN</a:t>
            </a:r>
          </a:p>
        </p:txBody>
      </p:sp>
      <p:sp>
        <p:nvSpPr>
          <p:cNvPr id="23" name="TextBox 23"/>
          <p:cNvSpPr txBox="1"/>
          <p:nvPr/>
        </p:nvSpPr>
        <p:spPr>
          <a:xfrm>
            <a:off x="408652" y="4219547"/>
            <a:ext cx="2403584" cy="752001"/>
          </a:xfrm>
          <a:prstGeom prst="rect">
            <a:avLst/>
          </a:prstGeom>
        </p:spPr>
        <p:txBody>
          <a:bodyPr lIns="0" tIns="0" rIns="0" bIns="0" rtlCol="0" anchor="t">
            <a:spAutoFit/>
          </a:bodyPr>
          <a:lstStyle/>
          <a:p>
            <a:pPr>
              <a:lnSpc>
                <a:spcPts val="2000"/>
              </a:lnSpc>
            </a:pPr>
            <a:r>
              <a:rPr lang="en-US" sz="1600">
                <a:solidFill>
                  <a:srgbClr val="6A2C91"/>
                </a:solidFill>
                <a:latin typeface="Barlow SemiCondensed Thin Bold"/>
              </a:rPr>
              <a:t>WELCOME EVENTS FOR INTERNATIONALLY EDUCATED NURSES</a:t>
            </a:r>
          </a:p>
        </p:txBody>
      </p:sp>
      <p:sp>
        <p:nvSpPr>
          <p:cNvPr id="24" name="TextBox 24"/>
          <p:cNvSpPr txBox="1"/>
          <p:nvPr/>
        </p:nvSpPr>
        <p:spPr>
          <a:xfrm>
            <a:off x="3388869" y="4332903"/>
            <a:ext cx="2119478" cy="512961"/>
          </a:xfrm>
          <a:prstGeom prst="rect">
            <a:avLst/>
          </a:prstGeom>
        </p:spPr>
        <p:txBody>
          <a:bodyPr lIns="0" tIns="0" rIns="0" bIns="0" rtlCol="0" anchor="t">
            <a:spAutoFit/>
          </a:bodyPr>
          <a:lstStyle/>
          <a:p>
            <a:pPr>
              <a:lnSpc>
                <a:spcPts val="2000"/>
              </a:lnSpc>
            </a:pPr>
            <a:r>
              <a:rPr lang="en-US" sz="1600">
                <a:solidFill>
                  <a:srgbClr val="6A2C91"/>
                </a:solidFill>
                <a:latin typeface="Barlow SemiCondensed Thin Bold"/>
              </a:rPr>
              <a:t>SAFE SPACE </a:t>
            </a:r>
          </a:p>
          <a:p>
            <a:pPr>
              <a:lnSpc>
                <a:spcPts val="2000"/>
              </a:lnSpc>
            </a:pPr>
            <a:r>
              <a:rPr lang="en-US" sz="1600">
                <a:solidFill>
                  <a:srgbClr val="6A2C91"/>
                </a:solidFill>
                <a:latin typeface="Barlow SemiCondensed Thin Bold"/>
              </a:rPr>
              <a:t>DISCUSSIONS</a:t>
            </a:r>
          </a:p>
        </p:txBody>
      </p:sp>
      <p:sp>
        <p:nvSpPr>
          <p:cNvPr id="25" name="TextBox 25"/>
          <p:cNvSpPr txBox="1"/>
          <p:nvPr/>
        </p:nvSpPr>
        <p:spPr>
          <a:xfrm>
            <a:off x="6485592" y="531671"/>
            <a:ext cx="2287431" cy="1008481"/>
          </a:xfrm>
          <a:prstGeom prst="rect">
            <a:avLst/>
          </a:prstGeom>
        </p:spPr>
        <p:txBody>
          <a:bodyPr lIns="0" tIns="0" rIns="0" bIns="0" rtlCol="0" anchor="t">
            <a:spAutoFit/>
          </a:bodyPr>
          <a:lstStyle/>
          <a:p>
            <a:pPr>
              <a:lnSpc>
                <a:spcPts val="2000"/>
              </a:lnSpc>
            </a:pPr>
            <a:r>
              <a:rPr lang="en-US" sz="1600">
                <a:solidFill>
                  <a:srgbClr val="6A2C91"/>
                </a:solidFill>
                <a:latin typeface="Barlow SemiCondensed Thin Bold"/>
              </a:rPr>
              <a:t>INCLUSION CALENDAR, INCORPORATING DAYS OF CELEBRATION </a:t>
            </a:r>
          </a:p>
        </p:txBody>
      </p:sp>
      <p:sp>
        <p:nvSpPr>
          <p:cNvPr id="26" name="TextBox 26"/>
          <p:cNvSpPr txBox="1"/>
          <p:nvPr/>
        </p:nvSpPr>
        <p:spPr>
          <a:xfrm>
            <a:off x="2980974" y="951364"/>
            <a:ext cx="2344079" cy="495520"/>
          </a:xfrm>
          <a:prstGeom prst="rect">
            <a:avLst/>
          </a:prstGeom>
        </p:spPr>
        <p:txBody>
          <a:bodyPr lIns="0" tIns="0" rIns="0" bIns="0" rtlCol="0" anchor="t">
            <a:spAutoFit/>
          </a:bodyPr>
          <a:lstStyle/>
          <a:p>
            <a:pPr>
              <a:lnSpc>
                <a:spcPts val="2000"/>
              </a:lnSpc>
            </a:pPr>
            <a:r>
              <a:rPr lang="en-US" sz="1600">
                <a:solidFill>
                  <a:srgbClr val="6A2C91"/>
                </a:solidFill>
                <a:latin typeface="Barlow SemiCondensed Thin Bold"/>
              </a:rPr>
              <a:t>BAME FREEDOM TO SPEAK UP GUARDIANS</a:t>
            </a:r>
          </a:p>
        </p:txBody>
      </p:sp>
      <p:sp>
        <p:nvSpPr>
          <p:cNvPr id="27" name="TextBox 27"/>
          <p:cNvSpPr txBox="1"/>
          <p:nvPr/>
        </p:nvSpPr>
        <p:spPr>
          <a:xfrm>
            <a:off x="5195274" y="4005322"/>
            <a:ext cx="3948727" cy="1008481"/>
          </a:xfrm>
          <a:prstGeom prst="rect">
            <a:avLst/>
          </a:prstGeom>
        </p:spPr>
        <p:txBody>
          <a:bodyPr lIns="0" tIns="0" rIns="0" bIns="0" rtlCol="0" anchor="t">
            <a:spAutoFit/>
          </a:bodyPr>
          <a:lstStyle/>
          <a:p>
            <a:pPr>
              <a:lnSpc>
                <a:spcPts val="2000"/>
              </a:lnSpc>
            </a:pPr>
            <a:r>
              <a:rPr lang="en-US" sz="1600">
                <a:solidFill>
                  <a:srgbClr val="6A2C91"/>
                </a:solidFill>
                <a:latin typeface="Barlow SemiCondensed Thin Bold"/>
              </a:rPr>
              <a:t>CELEBRATION OF AWARENESS DAYS/ MONTHS INC. BLACK HISTORY MONTH AND DISABILITIES HISTORY MONTH - INCLUDING SPEAKERS AND EVENTS</a:t>
            </a:r>
          </a:p>
        </p:txBody>
      </p:sp>
      <p:sp>
        <p:nvSpPr>
          <p:cNvPr id="28" name="TextBox 28"/>
          <p:cNvSpPr txBox="1"/>
          <p:nvPr/>
        </p:nvSpPr>
        <p:spPr>
          <a:xfrm>
            <a:off x="6485592" y="1897000"/>
            <a:ext cx="2515962" cy="239040"/>
          </a:xfrm>
          <a:prstGeom prst="rect">
            <a:avLst/>
          </a:prstGeom>
        </p:spPr>
        <p:txBody>
          <a:bodyPr lIns="0" tIns="0" rIns="0" bIns="0" rtlCol="0" anchor="t">
            <a:spAutoFit/>
          </a:bodyPr>
          <a:lstStyle/>
          <a:p>
            <a:pPr>
              <a:lnSpc>
                <a:spcPts val="2000"/>
              </a:lnSpc>
            </a:pPr>
            <a:r>
              <a:rPr lang="en-US" sz="1600">
                <a:solidFill>
                  <a:srgbClr val="6A2C91"/>
                </a:solidFill>
                <a:latin typeface="Barlow SemiCondensed Thin Bold"/>
              </a:rPr>
              <a:t>ALLYSHIP TRAINING</a:t>
            </a:r>
          </a:p>
        </p:txBody>
      </p:sp>
      <p:grpSp>
        <p:nvGrpSpPr>
          <p:cNvPr id="29" name="Group 4">
            <a:extLst>
              <a:ext uri="{FF2B5EF4-FFF2-40B4-BE49-F238E27FC236}">
                <a16:creationId xmlns:a16="http://schemas.microsoft.com/office/drawing/2014/main" id="{9185B658-C34E-498D-AE8A-B0EB13ADADCF}"/>
              </a:ext>
            </a:extLst>
          </p:cNvPr>
          <p:cNvGrpSpPr/>
          <p:nvPr/>
        </p:nvGrpSpPr>
        <p:grpSpPr>
          <a:xfrm>
            <a:off x="5221871" y="392331"/>
            <a:ext cx="400313" cy="323212"/>
            <a:chOff x="0" y="0"/>
            <a:chExt cx="6350000" cy="5126990"/>
          </a:xfrm>
        </p:grpSpPr>
        <p:sp>
          <p:nvSpPr>
            <p:cNvPr id="30" name="Freeform 5">
              <a:extLst>
                <a:ext uri="{FF2B5EF4-FFF2-40B4-BE49-F238E27FC236}">
                  <a16:creationId xmlns:a16="http://schemas.microsoft.com/office/drawing/2014/main" id="{FF3CB2CD-0260-4005-899B-C56935CC06D5}"/>
                </a:ext>
              </a:extLst>
            </p:cNvPr>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6A2C91">
                <a:alpha val="37255"/>
              </a:srgbClr>
            </a:solidFill>
          </p:spPr>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flipV="1">
            <a:off x="-9384172" y="-185216"/>
            <a:ext cx="9578838" cy="5381565"/>
          </a:xfrm>
          <a:prstGeom prst="rect">
            <a:avLst/>
          </a:prstGeom>
        </p:spPr>
      </p:pic>
      <p:sp>
        <p:nvSpPr>
          <p:cNvPr id="3" name="TextBox 3"/>
          <p:cNvSpPr txBox="1"/>
          <p:nvPr/>
        </p:nvSpPr>
        <p:spPr>
          <a:xfrm>
            <a:off x="483950" y="437042"/>
            <a:ext cx="6222791" cy="387863"/>
          </a:xfrm>
          <a:prstGeom prst="rect">
            <a:avLst/>
          </a:prstGeom>
        </p:spPr>
        <p:txBody>
          <a:bodyPr lIns="0" tIns="0" rIns="0" bIns="0" rtlCol="0" anchor="t">
            <a:spAutoFit/>
          </a:bodyPr>
          <a:lstStyle/>
          <a:p>
            <a:pPr>
              <a:lnSpc>
                <a:spcPts val="2802"/>
              </a:lnSpc>
            </a:pPr>
            <a:r>
              <a:rPr lang="en-US" sz="3503" spc="-242">
                <a:solidFill>
                  <a:srgbClr val="6A2C91"/>
                </a:solidFill>
                <a:latin typeface="Intro Rust Bold"/>
              </a:rPr>
              <a:t>What has HHFT done?</a:t>
            </a:r>
          </a:p>
        </p:txBody>
      </p:sp>
      <p:grpSp>
        <p:nvGrpSpPr>
          <p:cNvPr id="6" name="Group 6"/>
          <p:cNvGrpSpPr>
            <a:grpSpLocks noChangeAspect="1"/>
          </p:cNvGrpSpPr>
          <p:nvPr/>
        </p:nvGrpSpPr>
        <p:grpSpPr>
          <a:xfrm>
            <a:off x="3898403" y="1624387"/>
            <a:ext cx="5019951" cy="3254602"/>
            <a:chOff x="0" y="0"/>
            <a:chExt cx="9144000" cy="5928360"/>
          </a:xfrm>
        </p:grpSpPr>
        <p:sp>
          <p:nvSpPr>
            <p:cNvPr id="7" name="Freeform 7"/>
            <p:cNvSpPr/>
            <p:nvPr/>
          </p:nvSpPr>
          <p:spPr>
            <a:xfrm>
              <a:off x="622300" y="203200"/>
              <a:ext cx="7848600" cy="4965700"/>
            </a:xfrm>
            <a:custGeom>
              <a:avLst/>
              <a:gdLst/>
              <a:ahLst/>
              <a:cxnLst/>
              <a:rect l="l" t="t" r="r" b="b"/>
              <a:pathLst>
                <a:path w="7848600" h="4965700">
                  <a:moveTo>
                    <a:pt x="0" y="0"/>
                  </a:moveTo>
                  <a:lnTo>
                    <a:pt x="7848600" y="0"/>
                  </a:lnTo>
                  <a:lnTo>
                    <a:pt x="7848600" y="4965700"/>
                  </a:lnTo>
                  <a:lnTo>
                    <a:pt x="0" y="4965700"/>
                  </a:lnTo>
                  <a:lnTo>
                    <a:pt x="0" y="0"/>
                  </a:lnTo>
                  <a:close/>
                </a:path>
              </a:pathLst>
            </a:custGeom>
            <a:blipFill>
              <a:blip r:embed="rId5"/>
              <a:stretch>
                <a:fillRect l="-5509" r="-5509"/>
              </a:stretch>
            </a:blipFill>
          </p:spPr>
        </p:sp>
        <p:sp>
          <p:nvSpPr>
            <p:cNvPr id="8" name="Freeform 8"/>
            <p:cNvSpPr/>
            <p:nvPr/>
          </p:nvSpPr>
          <p:spPr>
            <a:xfrm>
              <a:off x="0" y="0"/>
              <a:ext cx="9144000" cy="5928360"/>
            </a:xfrm>
            <a:custGeom>
              <a:avLst/>
              <a:gdLst/>
              <a:ahLst/>
              <a:cxnLst/>
              <a:rect l="l" t="t" r="r" b="b"/>
              <a:pathLst>
                <a:path w="9144000" h="5928360">
                  <a:moveTo>
                    <a:pt x="9144000" y="5928360"/>
                  </a:moveTo>
                  <a:lnTo>
                    <a:pt x="0" y="5928360"/>
                  </a:lnTo>
                  <a:lnTo>
                    <a:pt x="0" y="0"/>
                  </a:lnTo>
                  <a:lnTo>
                    <a:pt x="9144000" y="0"/>
                  </a:lnTo>
                  <a:lnTo>
                    <a:pt x="9144000" y="5928360"/>
                  </a:lnTo>
                  <a:close/>
                </a:path>
              </a:pathLst>
            </a:custGeom>
            <a:blipFill>
              <a:blip r:embed="rId6"/>
              <a:stretch>
                <a:fillRect/>
              </a:stretch>
            </a:blipFill>
          </p:spPr>
        </p:sp>
      </p:grpSp>
      <p:grpSp>
        <p:nvGrpSpPr>
          <p:cNvPr id="9" name="Group 9"/>
          <p:cNvGrpSpPr/>
          <p:nvPr/>
        </p:nvGrpSpPr>
        <p:grpSpPr>
          <a:xfrm>
            <a:off x="483950" y="1707518"/>
            <a:ext cx="3289399" cy="3088340"/>
            <a:chOff x="0" y="0"/>
            <a:chExt cx="8771730" cy="8235572"/>
          </a:xfrm>
        </p:grpSpPr>
        <p:pic>
          <p:nvPicPr>
            <p:cNvPr id="10" name="Picture 10"/>
            <p:cNvPicPr>
              <a:picLocks noChangeAspect="1"/>
            </p:cNvPicPr>
            <p:nvPr/>
          </p:nvPicPr>
          <p:blipFill>
            <a:blip r:embed="rId7"/>
            <a:srcRect/>
            <a:stretch>
              <a:fillRect/>
            </a:stretch>
          </p:blipFill>
          <p:spPr>
            <a:xfrm>
              <a:off x="2117633" y="4974181"/>
              <a:ext cx="5795316" cy="3261391"/>
            </a:xfrm>
            <a:prstGeom prst="rect">
              <a:avLst/>
            </a:prstGeom>
          </p:spPr>
        </p:pic>
        <p:pic>
          <p:nvPicPr>
            <p:cNvPr id="11" name="Picture 11"/>
            <p:cNvPicPr>
              <a:picLocks noChangeAspect="1"/>
            </p:cNvPicPr>
            <p:nvPr/>
          </p:nvPicPr>
          <p:blipFill>
            <a:blip r:embed="rId8"/>
            <a:srcRect/>
            <a:stretch>
              <a:fillRect/>
            </a:stretch>
          </p:blipFill>
          <p:spPr>
            <a:xfrm rot="680535">
              <a:off x="3011981" y="3361595"/>
              <a:ext cx="5508750" cy="3099541"/>
            </a:xfrm>
            <a:prstGeom prst="rect">
              <a:avLst/>
            </a:prstGeom>
          </p:spPr>
        </p:pic>
        <p:pic>
          <p:nvPicPr>
            <p:cNvPr id="12" name="Picture 12"/>
            <p:cNvPicPr>
              <a:picLocks noChangeAspect="1"/>
            </p:cNvPicPr>
            <p:nvPr/>
          </p:nvPicPr>
          <p:blipFill>
            <a:blip r:embed="rId9"/>
            <a:srcRect/>
            <a:stretch>
              <a:fillRect/>
            </a:stretch>
          </p:blipFill>
          <p:spPr>
            <a:xfrm rot="463908">
              <a:off x="185104" y="1274547"/>
              <a:ext cx="5581252" cy="3128884"/>
            </a:xfrm>
            <a:prstGeom prst="rect">
              <a:avLst/>
            </a:prstGeom>
          </p:spPr>
        </p:pic>
        <p:pic>
          <p:nvPicPr>
            <p:cNvPr id="13" name="Picture 13"/>
            <p:cNvPicPr>
              <a:picLocks noChangeAspect="1"/>
            </p:cNvPicPr>
            <p:nvPr/>
          </p:nvPicPr>
          <p:blipFill>
            <a:blip r:embed="rId10"/>
            <a:srcRect/>
            <a:stretch>
              <a:fillRect/>
            </a:stretch>
          </p:blipFill>
          <p:spPr>
            <a:xfrm rot="-563029">
              <a:off x="322559" y="3889499"/>
              <a:ext cx="5561312" cy="3128530"/>
            </a:xfrm>
            <a:prstGeom prst="rect">
              <a:avLst/>
            </a:prstGeom>
          </p:spPr>
        </p:pic>
        <p:pic>
          <p:nvPicPr>
            <p:cNvPr id="14" name="Picture 14"/>
            <p:cNvPicPr>
              <a:picLocks noChangeAspect="1"/>
            </p:cNvPicPr>
            <p:nvPr/>
          </p:nvPicPr>
          <p:blipFill>
            <a:blip r:embed="rId11"/>
            <a:srcRect/>
            <a:stretch>
              <a:fillRect/>
            </a:stretch>
          </p:blipFill>
          <p:spPr>
            <a:xfrm rot="-498695">
              <a:off x="2952918" y="375904"/>
              <a:ext cx="5422371" cy="3049512"/>
            </a:xfrm>
            <a:prstGeom prst="rect">
              <a:avLst/>
            </a:prstGeom>
          </p:spPr>
        </p:pic>
      </p:grpSp>
      <p:pic>
        <p:nvPicPr>
          <p:cNvPr id="15" name="Picture 15"/>
          <p:cNvPicPr>
            <a:picLocks noChangeAspect="1"/>
          </p:cNvPicPr>
          <p:nvPr/>
        </p:nvPicPr>
        <p:blipFill>
          <a:blip r:embed="rId12"/>
          <a:srcRect/>
          <a:stretch>
            <a:fillRect/>
          </a:stretch>
        </p:blipFill>
        <p:spPr>
          <a:xfrm>
            <a:off x="6986486" y="274620"/>
            <a:ext cx="1630447" cy="914977"/>
          </a:xfrm>
          <a:prstGeom prst="rect">
            <a:avLst/>
          </a:prstGeom>
        </p:spPr>
      </p:pic>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706742" y="426145"/>
            <a:ext cx="279744" cy="578419"/>
          </a:xfrm>
          <a:prstGeom prst="rect">
            <a:avLst/>
          </a:prstGeom>
        </p:spPr>
      </p:pic>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8554399" y="426145"/>
            <a:ext cx="279744" cy="578419"/>
          </a:xfrm>
          <a:prstGeom prst="rect">
            <a:avLst/>
          </a:prstGeom>
        </p:spPr>
      </p:pic>
      <p:grpSp>
        <p:nvGrpSpPr>
          <p:cNvPr id="18" name="Group 4">
            <a:extLst>
              <a:ext uri="{FF2B5EF4-FFF2-40B4-BE49-F238E27FC236}">
                <a16:creationId xmlns:a16="http://schemas.microsoft.com/office/drawing/2014/main" id="{7D45CE78-8097-4989-B4F6-4E1E674B7E26}"/>
              </a:ext>
            </a:extLst>
          </p:cNvPr>
          <p:cNvGrpSpPr/>
          <p:nvPr/>
        </p:nvGrpSpPr>
        <p:grpSpPr>
          <a:xfrm>
            <a:off x="5221871" y="392331"/>
            <a:ext cx="400313" cy="323212"/>
            <a:chOff x="0" y="0"/>
            <a:chExt cx="6350000" cy="5126990"/>
          </a:xfrm>
        </p:grpSpPr>
        <p:sp>
          <p:nvSpPr>
            <p:cNvPr id="19" name="Freeform 5">
              <a:extLst>
                <a:ext uri="{FF2B5EF4-FFF2-40B4-BE49-F238E27FC236}">
                  <a16:creationId xmlns:a16="http://schemas.microsoft.com/office/drawing/2014/main" id="{CA9B330C-B9F3-4014-9C46-3A295FB1A2CE}"/>
                </a:ext>
              </a:extLst>
            </p:cNvPr>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6A2C91">
                <a:alpha val="37255"/>
              </a:srgbClr>
            </a:solidFill>
          </p:spPr>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7609" y="479290"/>
            <a:ext cx="5323258" cy="387863"/>
          </a:xfrm>
          <a:prstGeom prst="rect">
            <a:avLst/>
          </a:prstGeom>
        </p:spPr>
        <p:txBody>
          <a:bodyPr lIns="0" tIns="0" rIns="0" bIns="0" rtlCol="0" anchor="t">
            <a:spAutoFit/>
          </a:bodyPr>
          <a:lstStyle/>
          <a:p>
            <a:pPr>
              <a:lnSpc>
                <a:spcPts val="2802"/>
              </a:lnSpc>
            </a:pPr>
            <a:r>
              <a:rPr lang="en-US" sz="3503" spc="-242">
                <a:solidFill>
                  <a:srgbClr val="01C5C4"/>
                </a:solidFill>
                <a:latin typeface="Intro Rust Bold"/>
              </a:rPr>
              <a:t>My Mentor</a:t>
            </a: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flipV="1">
            <a:off x="-9384172" y="-185216"/>
            <a:ext cx="9578838" cy="5381565"/>
          </a:xfrm>
          <a:prstGeom prst="rect">
            <a:avLst/>
          </a:prstGeom>
        </p:spPr>
      </p:pic>
      <p:grpSp>
        <p:nvGrpSpPr>
          <p:cNvPr id="4" name="Group 4"/>
          <p:cNvGrpSpPr/>
          <p:nvPr/>
        </p:nvGrpSpPr>
        <p:grpSpPr>
          <a:xfrm>
            <a:off x="2976363" y="472428"/>
            <a:ext cx="400313" cy="323212"/>
            <a:chOff x="0" y="0"/>
            <a:chExt cx="6350000" cy="5126990"/>
          </a:xfrm>
        </p:grpSpPr>
        <p:sp>
          <p:nvSpPr>
            <p:cNvPr id="5" name="Freeform 5"/>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01C5C4">
                <a:alpha val="37255"/>
              </a:srgbClr>
            </a:solidFill>
          </p:spPr>
        </p:sp>
      </p:grpSp>
      <p:pic>
        <p:nvPicPr>
          <p:cNvPr id="6" name="Picture 6"/>
          <p:cNvPicPr>
            <a:picLocks noChangeAspect="1"/>
          </p:cNvPicPr>
          <p:nvPr/>
        </p:nvPicPr>
        <p:blipFill>
          <a:blip r:embed="rId5"/>
          <a:srcRect/>
          <a:stretch>
            <a:fillRect/>
          </a:stretch>
        </p:blipFill>
        <p:spPr>
          <a:xfrm>
            <a:off x="457609" y="1005949"/>
            <a:ext cx="4985892" cy="395915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66117" y="1989980"/>
            <a:ext cx="3600464" cy="1987456"/>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26717" y="3495476"/>
            <a:ext cx="2730053" cy="1506989"/>
          </a:xfrm>
          <a:prstGeom prst="rect">
            <a:avLst/>
          </a:prstGeom>
        </p:spPr>
      </p:pic>
      <p:pic>
        <p:nvPicPr>
          <p:cNvPr id="9" name="Picture 9"/>
          <p:cNvPicPr>
            <a:picLocks noChangeAspect="1"/>
          </p:cNvPicPr>
          <p:nvPr/>
        </p:nvPicPr>
        <p:blipFill>
          <a:blip r:embed="rId8"/>
          <a:srcRect t="8753" b="26952"/>
          <a:stretch>
            <a:fillRect/>
          </a:stretch>
        </p:blipFill>
        <p:spPr>
          <a:xfrm>
            <a:off x="7470670" y="2061202"/>
            <a:ext cx="1575667" cy="1848649"/>
          </a:xfrm>
          <a:prstGeom prst="rect">
            <a:avLst/>
          </a:prstGeom>
        </p:spPr>
      </p:pic>
      <p:pic>
        <p:nvPicPr>
          <p:cNvPr id="10" name="Picture 10"/>
          <p:cNvPicPr>
            <a:picLocks noChangeAspect="1"/>
          </p:cNvPicPr>
          <p:nvPr/>
        </p:nvPicPr>
        <p:blipFill>
          <a:blip r:embed="rId9"/>
          <a:srcRect t="11339"/>
          <a:stretch>
            <a:fillRect/>
          </a:stretch>
        </p:blipFill>
        <p:spPr>
          <a:xfrm>
            <a:off x="5705439" y="3561877"/>
            <a:ext cx="2553065" cy="1374187"/>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553858" y="1740257"/>
            <a:ext cx="1235990" cy="131324"/>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8526404" y="472428"/>
            <a:ext cx="299431" cy="619125"/>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626717" y="499910"/>
            <a:ext cx="299431" cy="619125"/>
          </a:xfrm>
          <a:prstGeom prst="rect">
            <a:avLst/>
          </a:prstGeom>
        </p:spPr>
      </p:pic>
      <p:sp>
        <p:nvSpPr>
          <p:cNvPr id="14" name="TextBox 14"/>
          <p:cNvSpPr txBox="1"/>
          <p:nvPr/>
        </p:nvSpPr>
        <p:spPr>
          <a:xfrm>
            <a:off x="6055342" y="515290"/>
            <a:ext cx="2471063" cy="884858"/>
          </a:xfrm>
          <a:prstGeom prst="rect">
            <a:avLst/>
          </a:prstGeom>
        </p:spPr>
        <p:txBody>
          <a:bodyPr lIns="0" tIns="0" rIns="0" bIns="0" rtlCol="0" anchor="t">
            <a:spAutoFit/>
          </a:bodyPr>
          <a:lstStyle/>
          <a:p>
            <a:pPr algn="ctr">
              <a:lnSpc>
                <a:spcPts val="2300"/>
              </a:lnSpc>
            </a:pPr>
            <a:r>
              <a:rPr lang="en-US" sz="2347">
                <a:solidFill>
                  <a:srgbClr val="01C5C4"/>
                </a:solidFill>
                <a:latin typeface="Barlow SemiCondensed Bold"/>
              </a:rPr>
              <a:t>Jeminat Oluwatoyin Abdul-Salam</a:t>
            </a:r>
          </a:p>
        </p:txBody>
      </p:sp>
      <p:sp>
        <p:nvSpPr>
          <p:cNvPr id="15" name="TextBox 15"/>
          <p:cNvSpPr txBox="1"/>
          <p:nvPr/>
        </p:nvSpPr>
        <p:spPr>
          <a:xfrm>
            <a:off x="6474309" y="1294118"/>
            <a:ext cx="1889504" cy="384721"/>
          </a:xfrm>
          <a:prstGeom prst="rect">
            <a:avLst/>
          </a:prstGeom>
        </p:spPr>
        <p:txBody>
          <a:bodyPr lIns="0" tIns="0" rIns="0" bIns="0" rtlCol="0" anchor="t">
            <a:spAutoFit/>
          </a:bodyPr>
          <a:lstStyle/>
          <a:p>
            <a:pPr>
              <a:lnSpc>
                <a:spcPts val="1485"/>
              </a:lnSpc>
            </a:pPr>
            <a:r>
              <a:rPr lang="en-US" sz="1515">
                <a:solidFill>
                  <a:srgbClr val="01C5C4"/>
                </a:solidFill>
                <a:latin typeface="Barlow SemiCondensed Thin Bold"/>
              </a:rPr>
              <a:t>Haemophilia Clinical Nurse Specialist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7609" y="479290"/>
            <a:ext cx="5323258" cy="746936"/>
          </a:xfrm>
          <a:prstGeom prst="rect">
            <a:avLst/>
          </a:prstGeom>
        </p:spPr>
        <p:txBody>
          <a:bodyPr lIns="0" tIns="0" rIns="0" bIns="0" rtlCol="0" anchor="t">
            <a:spAutoFit/>
          </a:bodyPr>
          <a:lstStyle/>
          <a:p>
            <a:pPr>
              <a:lnSpc>
                <a:spcPts val="2802"/>
              </a:lnSpc>
            </a:pPr>
            <a:r>
              <a:rPr lang="en-US" sz="3503" spc="-242">
                <a:solidFill>
                  <a:srgbClr val="01C5C4"/>
                </a:solidFill>
                <a:latin typeface="Intro Rust Bold"/>
              </a:rPr>
              <a:t>tHE START OF</a:t>
            </a:r>
          </a:p>
          <a:p>
            <a:pPr>
              <a:lnSpc>
                <a:spcPts val="2802"/>
              </a:lnSpc>
            </a:pPr>
            <a:r>
              <a:rPr lang="en-US" sz="3503" spc="-242">
                <a:solidFill>
                  <a:srgbClr val="01C5C4"/>
                </a:solidFill>
                <a:latin typeface="Intro Rust Bold"/>
              </a:rPr>
              <a:t>SOMETHING BRILLIANT</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9384172" y="-185216"/>
            <a:ext cx="9578838" cy="5381565"/>
          </a:xfrm>
          <a:prstGeom prst="rect">
            <a:avLst/>
          </a:prstGeom>
        </p:spPr>
      </p:pic>
      <p:grpSp>
        <p:nvGrpSpPr>
          <p:cNvPr id="4" name="Group 4"/>
          <p:cNvGrpSpPr/>
          <p:nvPr/>
        </p:nvGrpSpPr>
        <p:grpSpPr>
          <a:xfrm>
            <a:off x="5228154" y="815919"/>
            <a:ext cx="400313" cy="323212"/>
            <a:chOff x="0" y="0"/>
            <a:chExt cx="6350000" cy="5126990"/>
          </a:xfrm>
        </p:grpSpPr>
        <p:sp>
          <p:nvSpPr>
            <p:cNvPr id="5" name="Freeform 5"/>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01C5C4">
                <a:alpha val="37255"/>
              </a:srgbClr>
            </a:solidFill>
          </p:spPr>
        </p:sp>
      </p:grpSp>
      <p:grpSp>
        <p:nvGrpSpPr>
          <p:cNvPr id="6" name="Group 6"/>
          <p:cNvGrpSpPr>
            <a:grpSpLocks noChangeAspect="1"/>
          </p:cNvGrpSpPr>
          <p:nvPr/>
        </p:nvGrpSpPr>
        <p:grpSpPr>
          <a:xfrm>
            <a:off x="7196781" y="118073"/>
            <a:ext cx="1777437" cy="1777430"/>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6666" r="-16666"/>
              </a:stretch>
            </a:blipFill>
          </p:spPr>
        </p:sp>
      </p:gr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105486" flipH="1">
            <a:off x="7921055" y="-434511"/>
            <a:ext cx="1012058" cy="2024115"/>
          </a:xfrm>
          <a:prstGeom prst="rect">
            <a:avLst/>
          </a:prstGeom>
        </p:spPr>
      </p:pic>
      <p:grpSp>
        <p:nvGrpSpPr>
          <p:cNvPr id="9" name="Group 9"/>
          <p:cNvGrpSpPr/>
          <p:nvPr/>
        </p:nvGrpSpPr>
        <p:grpSpPr>
          <a:xfrm>
            <a:off x="514350" y="1457403"/>
            <a:ext cx="3335939" cy="3412490"/>
            <a:chOff x="0" y="0"/>
            <a:chExt cx="8895836" cy="9099974"/>
          </a:xfrm>
        </p:grpSpPr>
        <p:pic>
          <p:nvPicPr>
            <p:cNvPr id="10" name="Picture 10"/>
            <p:cNvPicPr>
              <a:picLocks noChangeAspect="1"/>
            </p:cNvPicPr>
            <p:nvPr/>
          </p:nvPicPr>
          <p:blipFill>
            <a:blip r:embed="rId7"/>
            <a:srcRect/>
            <a:stretch>
              <a:fillRect/>
            </a:stretch>
          </p:blipFill>
          <p:spPr>
            <a:xfrm>
              <a:off x="201720" y="0"/>
              <a:ext cx="8298250" cy="909997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204137"/>
              <a:ext cx="8895836" cy="8895836"/>
            </a:xfrm>
            <a:prstGeom prst="rect">
              <a:avLst/>
            </a:prstGeom>
          </p:spPr>
        </p:pic>
      </p:grpSp>
      <p:grpSp>
        <p:nvGrpSpPr>
          <p:cNvPr id="12" name="Group 12"/>
          <p:cNvGrpSpPr>
            <a:grpSpLocks noChangeAspect="1"/>
          </p:cNvGrpSpPr>
          <p:nvPr/>
        </p:nvGrpSpPr>
        <p:grpSpPr>
          <a:xfrm>
            <a:off x="5565396" y="1006789"/>
            <a:ext cx="1777437" cy="1777430"/>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t="-16666" b="-16666"/>
              </a:stretch>
            </a:blipFill>
          </p:spPr>
        </p:sp>
      </p:gr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105486">
            <a:off x="5616750" y="1290674"/>
            <a:ext cx="1012058" cy="2024115"/>
          </a:xfrm>
          <a:prstGeom prst="rect">
            <a:avLst/>
          </a:prstGeom>
        </p:spPr>
      </p:pic>
      <p:grpSp>
        <p:nvGrpSpPr>
          <p:cNvPr id="15" name="Group 15"/>
          <p:cNvGrpSpPr>
            <a:grpSpLocks noChangeAspect="1"/>
          </p:cNvGrpSpPr>
          <p:nvPr/>
        </p:nvGrpSpPr>
        <p:grpSpPr>
          <a:xfrm>
            <a:off x="5332162" y="3418920"/>
            <a:ext cx="1777437" cy="1777430"/>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r="-40189"/>
              </a:stretch>
            </a:blipFill>
          </p:spPr>
        </p:sp>
      </p:gr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105486" flipH="1">
            <a:off x="6046187" y="2868119"/>
            <a:ext cx="1012058" cy="2024115"/>
          </a:xfrm>
          <a:prstGeom prst="rect">
            <a:avLst/>
          </a:prstGeom>
        </p:spPr>
      </p:pic>
      <p:grpSp>
        <p:nvGrpSpPr>
          <p:cNvPr id="18" name="Group 18"/>
          <p:cNvGrpSpPr>
            <a:grpSpLocks noChangeAspect="1"/>
          </p:cNvGrpSpPr>
          <p:nvPr/>
        </p:nvGrpSpPr>
        <p:grpSpPr>
          <a:xfrm>
            <a:off x="4029814" y="2553903"/>
            <a:ext cx="1777437" cy="1777430"/>
            <a:chOff x="0" y="0"/>
            <a:chExt cx="6350000" cy="6349975"/>
          </a:xfrm>
        </p:grpSpPr>
        <p:sp>
          <p:nvSpPr>
            <p:cNvPr id="19" name="Freeform 1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l="-11468" r="-32623"/>
              </a:stretch>
            </a:blipFill>
          </p:spPr>
        </p:sp>
      </p:grpSp>
      <p:pic>
        <p:nvPicPr>
          <p:cNvPr id="20"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441069" flipH="1">
            <a:off x="3997178" y="2070109"/>
            <a:ext cx="1012058" cy="2024115"/>
          </a:xfrm>
          <a:prstGeom prst="rect">
            <a:avLst/>
          </a:prstGeom>
        </p:spPr>
      </p:pic>
      <p:grpSp>
        <p:nvGrpSpPr>
          <p:cNvPr id="21" name="Group 21"/>
          <p:cNvGrpSpPr>
            <a:grpSpLocks noChangeAspect="1"/>
          </p:cNvGrpSpPr>
          <p:nvPr/>
        </p:nvGrpSpPr>
        <p:grpSpPr>
          <a:xfrm>
            <a:off x="7084825" y="1964349"/>
            <a:ext cx="1777437" cy="1777430"/>
            <a:chOff x="0" y="0"/>
            <a:chExt cx="6350000" cy="6349975"/>
          </a:xfrm>
        </p:grpSpPr>
        <p:sp>
          <p:nvSpPr>
            <p:cNvPr id="22" name="Freeform 2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l="-16666" r="-16666"/>
              </a:stretch>
            </a:blipFill>
          </p:spPr>
        </p:sp>
      </p:grpSp>
      <p:pic>
        <p:nvPicPr>
          <p:cNvPr id="23"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70702" flipH="1">
            <a:off x="7921055" y="2080140"/>
            <a:ext cx="1012058" cy="202411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61" y="3196747"/>
            <a:ext cx="2528177" cy="2528177"/>
            <a:chOff x="0" y="0"/>
            <a:chExt cx="6741805" cy="6741805"/>
          </a:xfrm>
        </p:grpSpPr>
        <p:grpSp>
          <p:nvGrpSpPr>
            <p:cNvPr id="3" name="Group 3"/>
            <p:cNvGrpSpPr/>
            <p:nvPr/>
          </p:nvGrpSpPr>
          <p:grpSpPr>
            <a:xfrm>
              <a:off x="0" y="0"/>
              <a:ext cx="6741805" cy="6741805"/>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7B0D6"/>
              </a:solidFill>
            </p:spPr>
          </p:sp>
          <p:sp>
            <p:nvSpPr>
              <p:cNvPr id="5" name="TextBox 5"/>
              <p:cNvSpPr txBox="1"/>
              <p:nvPr/>
            </p:nvSpPr>
            <p:spPr>
              <a:xfrm>
                <a:off x="76200" y="0"/>
                <a:ext cx="660400" cy="736600"/>
              </a:xfrm>
              <a:prstGeom prst="rect">
                <a:avLst/>
              </a:prstGeom>
            </p:spPr>
            <p:txBody>
              <a:bodyPr lIns="25400" tIns="25400" rIns="25400" bIns="25400" rtlCol="0" anchor="ctr"/>
              <a:lstStyle/>
              <a:p>
                <a:pPr algn="ctr">
                  <a:lnSpc>
                    <a:spcPts val="2006"/>
                  </a:lnSpc>
                </a:pPr>
                <a:endParaRPr sz="900"/>
              </a:p>
            </p:txBody>
          </p:sp>
        </p:grpSp>
        <p:grpSp>
          <p:nvGrpSpPr>
            <p:cNvPr id="6" name="Group 6"/>
            <p:cNvGrpSpPr>
              <a:grpSpLocks noChangeAspect="1"/>
            </p:cNvGrpSpPr>
            <p:nvPr/>
          </p:nvGrpSpPr>
          <p:grpSpPr>
            <a:xfrm>
              <a:off x="312488" y="312500"/>
              <a:ext cx="6116830" cy="6116806"/>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0647" r="-20647"/>
                </a:stretch>
              </a:blipFill>
            </p:spPr>
          </p:sp>
        </p:gr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flipV="1">
            <a:off x="-9384172" y="-185216"/>
            <a:ext cx="9578838" cy="5381565"/>
          </a:xfrm>
          <a:prstGeom prst="rect">
            <a:avLst/>
          </a:prstGeom>
        </p:spPr>
      </p:pic>
      <p:sp>
        <p:nvSpPr>
          <p:cNvPr id="9" name="TextBox 9"/>
          <p:cNvSpPr txBox="1"/>
          <p:nvPr/>
        </p:nvSpPr>
        <p:spPr>
          <a:xfrm>
            <a:off x="483950" y="437042"/>
            <a:ext cx="5601431" cy="387863"/>
          </a:xfrm>
          <a:prstGeom prst="rect">
            <a:avLst/>
          </a:prstGeom>
        </p:spPr>
        <p:txBody>
          <a:bodyPr lIns="0" tIns="0" rIns="0" bIns="0" rtlCol="0" anchor="t">
            <a:spAutoFit/>
          </a:bodyPr>
          <a:lstStyle/>
          <a:p>
            <a:pPr>
              <a:lnSpc>
                <a:spcPts val="2802"/>
              </a:lnSpc>
            </a:pPr>
            <a:r>
              <a:rPr lang="en-US" sz="3503" spc="-242">
                <a:solidFill>
                  <a:srgbClr val="6A2C91"/>
                </a:solidFill>
                <a:latin typeface="Intro Rust Bold"/>
              </a:rPr>
              <a:t>Our EDI strategy guiding principles</a:t>
            </a:r>
          </a:p>
        </p:txBody>
      </p:sp>
      <p:grpSp>
        <p:nvGrpSpPr>
          <p:cNvPr id="10" name="Group 10"/>
          <p:cNvGrpSpPr/>
          <p:nvPr/>
        </p:nvGrpSpPr>
        <p:grpSpPr>
          <a:xfrm>
            <a:off x="4929144" y="778433"/>
            <a:ext cx="400313" cy="323212"/>
            <a:chOff x="0" y="0"/>
            <a:chExt cx="6350000" cy="5126990"/>
          </a:xfrm>
        </p:grpSpPr>
        <p:sp>
          <p:nvSpPr>
            <p:cNvPr id="11" name="Freeform 11"/>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6A2C91">
                <a:alpha val="37255"/>
              </a:srgbClr>
            </a:solidFill>
          </p:spPr>
        </p:sp>
      </p:grpSp>
      <p:sp>
        <p:nvSpPr>
          <p:cNvPr id="12" name="TextBox 12"/>
          <p:cNvSpPr txBox="1"/>
          <p:nvPr/>
        </p:nvSpPr>
        <p:spPr>
          <a:xfrm>
            <a:off x="514350" y="1301789"/>
            <a:ext cx="7594871" cy="512961"/>
          </a:xfrm>
          <a:prstGeom prst="rect">
            <a:avLst/>
          </a:prstGeom>
        </p:spPr>
        <p:txBody>
          <a:bodyPr lIns="0" tIns="0" rIns="0" bIns="0" rtlCol="0" anchor="t">
            <a:spAutoFit/>
          </a:bodyPr>
          <a:lstStyle/>
          <a:p>
            <a:pPr>
              <a:lnSpc>
                <a:spcPts val="1960"/>
              </a:lnSpc>
            </a:pPr>
            <a:r>
              <a:rPr lang="en-US" sz="2000">
                <a:solidFill>
                  <a:srgbClr val="6A2C91"/>
                </a:solidFill>
                <a:latin typeface="Barlow SemiCondensed Bold"/>
              </a:rPr>
              <a:t>Meaningful and sustainable change</a:t>
            </a:r>
            <a:r>
              <a:rPr lang="en-US" sz="2000">
                <a:solidFill>
                  <a:srgbClr val="6A2C91"/>
                </a:solidFill>
                <a:latin typeface="Barlow SemiCondensed"/>
              </a:rPr>
              <a:t>… must take the time to get this right.</a:t>
            </a:r>
          </a:p>
        </p:txBody>
      </p:sp>
      <p:sp>
        <p:nvSpPr>
          <p:cNvPr id="13" name="TextBox 13"/>
          <p:cNvSpPr txBox="1"/>
          <p:nvPr/>
        </p:nvSpPr>
        <p:spPr>
          <a:xfrm>
            <a:off x="761400" y="1853278"/>
            <a:ext cx="7100769" cy="512961"/>
          </a:xfrm>
          <a:prstGeom prst="rect">
            <a:avLst/>
          </a:prstGeom>
        </p:spPr>
        <p:txBody>
          <a:bodyPr lIns="0" tIns="0" rIns="0" bIns="0" rtlCol="0" anchor="t">
            <a:spAutoFit/>
          </a:bodyPr>
          <a:lstStyle/>
          <a:p>
            <a:pPr>
              <a:lnSpc>
                <a:spcPts val="1960"/>
              </a:lnSpc>
            </a:pPr>
            <a:r>
              <a:rPr lang="en-US" sz="2000">
                <a:solidFill>
                  <a:srgbClr val="6A2C91"/>
                </a:solidFill>
                <a:latin typeface="Barlow SemiCondensed Bold"/>
              </a:rPr>
              <a:t>We will ask for help</a:t>
            </a:r>
            <a:r>
              <a:rPr lang="en-US" sz="2000">
                <a:solidFill>
                  <a:srgbClr val="6A2C91"/>
                </a:solidFill>
                <a:latin typeface="Barlow SemiCondensed"/>
              </a:rPr>
              <a:t>...</a:t>
            </a:r>
            <a:r>
              <a:rPr lang="en-US" sz="2000">
                <a:solidFill>
                  <a:srgbClr val="6A2C91"/>
                </a:solidFill>
                <a:latin typeface="Barlow SemiCondensed Bold"/>
              </a:rPr>
              <a:t> partnership</a:t>
            </a:r>
            <a:r>
              <a:rPr lang="en-US" sz="2000">
                <a:solidFill>
                  <a:srgbClr val="6A2C91"/>
                </a:solidFill>
                <a:latin typeface="Barlow SemiCondensed"/>
              </a:rPr>
              <a:t> with our staff, patients, </a:t>
            </a:r>
            <a:r>
              <a:rPr lang="en-US" sz="2000" err="1">
                <a:solidFill>
                  <a:srgbClr val="6A2C91"/>
                </a:solidFill>
                <a:latin typeface="Barlow SemiCondensed"/>
              </a:rPr>
              <a:t>carers</a:t>
            </a:r>
            <a:r>
              <a:rPr lang="en-US" sz="2000">
                <a:solidFill>
                  <a:srgbClr val="6A2C91"/>
                </a:solidFill>
                <a:latin typeface="Barlow SemiCondensed"/>
              </a:rPr>
              <a:t>, local communities etc.</a:t>
            </a:r>
          </a:p>
        </p:txBody>
      </p:sp>
      <p:sp>
        <p:nvSpPr>
          <p:cNvPr id="14" name="TextBox 14"/>
          <p:cNvSpPr txBox="1"/>
          <p:nvPr/>
        </p:nvSpPr>
        <p:spPr>
          <a:xfrm>
            <a:off x="1542861" y="2513961"/>
            <a:ext cx="6971535" cy="769441"/>
          </a:xfrm>
          <a:prstGeom prst="rect">
            <a:avLst/>
          </a:prstGeom>
        </p:spPr>
        <p:txBody>
          <a:bodyPr lIns="0" tIns="0" rIns="0" bIns="0" rtlCol="0" anchor="t">
            <a:spAutoFit/>
          </a:bodyPr>
          <a:lstStyle/>
          <a:p>
            <a:pPr>
              <a:lnSpc>
                <a:spcPts val="1960"/>
              </a:lnSpc>
            </a:pPr>
            <a:r>
              <a:rPr lang="en-US" sz="2000">
                <a:solidFill>
                  <a:srgbClr val="6A2C91"/>
                </a:solidFill>
                <a:latin typeface="Barlow SemiCondensed Bold"/>
              </a:rPr>
              <a:t>Ambition combined with action</a:t>
            </a:r>
            <a:r>
              <a:rPr lang="en-US" sz="2000">
                <a:solidFill>
                  <a:srgbClr val="6A2C91"/>
                </a:solidFill>
                <a:latin typeface="Barlow SemiCondensed"/>
              </a:rPr>
              <a:t> ... long term view to drive meaningful and sustainable change and commitment to immediate action </a:t>
            </a:r>
          </a:p>
        </p:txBody>
      </p:sp>
      <p:sp>
        <p:nvSpPr>
          <p:cNvPr id="15" name="TextBox 15"/>
          <p:cNvSpPr txBox="1"/>
          <p:nvPr/>
        </p:nvSpPr>
        <p:spPr>
          <a:xfrm>
            <a:off x="2278017" y="3416789"/>
            <a:ext cx="6640338" cy="512961"/>
          </a:xfrm>
          <a:prstGeom prst="rect">
            <a:avLst/>
          </a:prstGeom>
        </p:spPr>
        <p:txBody>
          <a:bodyPr lIns="0" tIns="0" rIns="0" bIns="0" rtlCol="0" anchor="t">
            <a:spAutoFit/>
          </a:bodyPr>
          <a:lstStyle/>
          <a:p>
            <a:pPr>
              <a:lnSpc>
                <a:spcPts val="1960"/>
              </a:lnSpc>
            </a:pPr>
            <a:r>
              <a:rPr lang="en-US" sz="2000">
                <a:solidFill>
                  <a:srgbClr val="6A2C91"/>
                </a:solidFill>
                <a:latin typeface="Barlow SemiCondensed Bold"/>
              </a:rPr>
              <a:t>Everyone has a role to play</a:t>
            </a:r>
            <a:r>
              <a:rPr lang="en-US" sz="2000">
                <a:solidFill>
                  <a:srgbClr val="6A2C91"/>
                </a:solidFill>
                <a:latin typeface="Barlow SemiCondensed"/>
              </a:rPr>
              <a:t>...</a:t>
            </a:r>
            <a:r>
              <a:rPr lang="en-US" sz="2000">
                <a:solidFill>
                  <a:srgbClr val="6A2C91"/>
                </a:solidFill>
                <a:latin typeface="Barlow SemiCondensed Bold"/>
              </a:rPr>
              <a:t> </a:t>
            </a:r>
            <a:r>
              <a:rPr lang="en-US" sz="2000">
                <a:solidFill>
                  <a:srgbClr val="6A2C91"/>
                </a:solidFill>
                <a:latin typeface="Barlow SemiCondensed"/>
              </a:rPr>
              <a:t>individual and collective responsibility driven by the leadership team.</a:t>
            </a:r>
          </a:p>
        </p:txBody>
      </p:sp>
      <p:sp>
        <p:nvSpPr>
          <p:cNvPr id="16" name="TextBox 16"/>
          <p:cNvSpPr txBox="1"/>
          <p:nvPr/>
        </p:nvSpPr>
        <p:spPr>
          <a:xfrm>
            <a:off x="2503751" y="3994914"/>
            <a:ext cx="6318741" cy="1025922"/>
          </a:xfrm>
          <a:prstGeom prst="rect">
            <a:avLst/>
          </a:prstGeom>
        </p:spPr>
        <p:txBody>
          <a:bodyPr lIns="0" tIns="0" rIns="0" bIns="0" rtlCol="0" anchor="t">
            <a:spAutoFit/>
          </a:bodyPr>
          <a:lstStyle/>
          <a:p>
            <a:pPr>
              <a:lnSpc>
                <a:spcPts val="1960"/>
              </a:lnSpc>
            </a:pPr>
            <a:r>
              <a:rPr lang="en-US" sz="2000">
                <a:solidFill>
                  <a:srgbClr val="6A2C91"/>
                </a:solidFill>
                <a:latin typeface="Barlow SemiCondensed Bold"/>
              </a:rPr>
              <a:t>A culture of sustained learning</a:t>
            </a:r>
            <a:r>
              <a:rPr lang="en-US" sz="2000">
                <a:solidFill>
                  <a:srgbClr val="6A2C91"/>
                </a:solidFill>
                <a:latin typeface="Barlow SemiCondensed"/>
              </a:rPr>
              <a:t>...</a:t>
            </a:r>
            <a:r>
              <a:rPr lang="en-US" sz="2000">
                <a:solidFill>
                  <a:srgbClr val="6A2C91"/>
                </a:solidFill>
                <a:latin typeface="Barlow SemiCondensed Bold"/>
              </a:rPr>
              <a:t> </a:t>
            </a:r>
            <a:r>
              <a:rPr lang="en-US" sz="2000">
                <a:solidFill>
                  <a:srgbClr val="6A2C91"/>
                </a:solidFill>
                <a:latin typeface="Barlow SemiCondensed"/>
              </a:rPr>
              <a:t>provide the tools and training to strengthen our cultural competence … acknowledging that we are on a journey and the learning never stops.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urface chart&#10;&#10;Description automatically generated">
            <a:extLst>
              <a:ext uri="{FF2B5EF4-FFF2-40B4-BE49-F238E27FC236}">
                <a16:creationId xmlns:a16="http://schemas.microsoft.com/office/drawing/2014/main" id="{84184674-1D03-6647-8695-1620CD83A0D0}"/>
              </a:ext>
            </a:extLst>
          </p:cNvPr>
          <p:cNvPicPr>
            <a:picLocks noChangeAspect="1"/>
          </p:cNvPicPr>
          <p:nvPr/>
        </p:nvPicPr>
        <p:blipFill>
          <a:blip r:embed="rId2"/>
          <a:stretch>
            <a:fillRect/>
          </a:stretch>
        </p:blipFill>
        <p:spPr>
          <a:xfrm>
            <a:off x="0" y="0"/>
            <a:ext cx="9144000" cy="5143500"/>
          </a:xfrm>
          <a:prstGeom prst="rect">
            <a:avLst/>
          </a:prstGeom>
        </p:spPr>
      </p:pic>
      <p:sp>
        <p:nvSpPr>
          <p:cNvPr id="5" name="Content Placeholder 2">
            <a:extLst>
              <a:ext uri="{FF2B5EF4-FFF2-40B4-BE49-F238E27FC236}">
                <a16:creationId xmlns:a16="http://schemas.microsoft.com/office/drawing/2014/main" id="{67390BBA-1F1D-8E46-8813-98392D43027F}"/>
              </a:ext>
            </a:extLst>
          </p:cNvPr>
          <p:cNvSpPr txBox="1">
            <a:spLocks/>
          </p:cNvSpPr>
          <p:nvPr/>
        </p:nvSpPr>
        <p:spPr>
          <a:xfrm>
            <a:off x="1375576" y="739481"/>
            <a:ext cx="7480877" cy="3925390"/>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lnSpc>
                <a:spcPct val="80000"/>
              </a:lnSpc>
              <a:buNone/>
            </a:pPr>
            <a:endParaRPr lang="en-GB" sz="2800" spc="-100">
              <a:solidFill>
                <a:srgbClr val="00B0F0"/>
              </a:solidFill>
            </a:endParaRPr>
          </a:p>
          <a:p>
            <a:pPr marL="0" indent="0" fontAlgn="base">
              <a:lnSpc>
                <a:spcPct val="80000"/>
              </a:lnSpc>
              <a:buNone/>
            </a:pPr>
            <a:r>
              <a:rPr lang="en-GB" sz="2800" spc="-100">
                <a:solidFill>
                  <a:srgbClr val="00B0F0"/>
                </a:solidFill>
              </a:rPr>
              <a:t>Can we talk about race?</a:t>
            </a:r>
            <a:endParaRPr lang="en-GB" sz="1800" spc="-100">
              <a:solidFill>
                <a:schemeClr val="bg1"/>
              </a:solidFill>
            </a:endParaRPr>
          </a:p>
          <a:p>
            <a:pPr marL="0" indent="0" fontAlgn="base">
              <a:lnSpc>
                <a:spcPct val="80000"/>
              </a:lnSpc>
              <a:buNone/>
            </a:pPr>
            <a:endParaRPr lang="en-GB" sz="1800" spc="-100">
              <a:solidFill>
                <a:schemeClr val="bg1"/>
              </a:solidFill>
            </a:endParaRPr>
          </a:p>
          <a:p>
            <a:pPr marL="0" indent="0" fontAlgn="base">
              <a:buNone/>
            </a:pPr>
            <a:r>
              <a:rPr lang="en-GB" sz="1800" b="1">
                <a:solidFill>
                  <a:srgbClr val="92D050"/>
                </a:solidFill>
              </a:rPr>
              <a:t>Chair: </a:t>
            </a:r>
            <a:r>
              <a:rPr lang="en-GB" sz="1800" b="1"/>
              <a:t>Sim Scavazza, </a:t>
            </a:r>
            <a:r>
              <a:rPr lang="en-GB" sz="1800"/>
              <a:t>Non-Executive Director, Imperial College Healthcare NHS Trust &amp; Buckinghamshire, Oxfordshire and Berkshire West ICB</a:t>
            </a:r>
          </a:p>
          <a:p>
            <a:pPr marL="0" indent="0" fontAlgn="base">
              <a:buNone/>
            </a:pPr>
            <a:endParaRPr lang="en-GB" sz="1800"/>
          </a:p>
          <a:p>
            <a:pPr marL="0" indent="0" fontAlgn="base">
              <a:buNone/>
            </a:pPr>
            <a:r>
              <a:rPr lang="en-GB" sz="1800" b="1">
                <a:solidFill>
                  <a:srgbClr val="92D050"/>
                </a:solidFill>
              </a:rPr>
              <a:t>Speakers:</a:t>
            </a:r>
          </a:p>
          <a:p>
            <a:pPr marL="0" indent="0" fontAlgn="base">
              <a:buNone/>
            </a:pPr>
            <a:r>
              <a:rPr lang="en-GB" sz="1800" b="1"/>
              <a:t>Patricia Miller</a:t>
            </a:r>
            <a:r>
              <a:rPr lang="en-GB" sz="1800"/>
              <a:t>, Chief Executive, Dorset ICB </a:t>
            </a:r>
          </a:p>
          <a:p>
            <a:pPr marL="0" indent="0" fontAlgn="base">
              <a:buNone/>
            </a:pPr>
            <a:r>
              <a:rPr lang="en-GB" sz="1800" b="1"/>
              <a:t>Eniola Oladipo,</a:t>
            </a:r>
            <a:r>
              <a:rPr lang="en-GB" sz="1800"/>
              <a:t> Head of Support and Transformation, NHS England </a:t>
            </a:r>
          </a:p>
          <a:p>
            <a:pPr marL="0" indent="0" fontAlgn="base">
              <a:buNone/>
            </a:pPr>
            <a:r>
              <a:rPr lang="en-GB" sz="1800" b="1"/>
              <a:t>Adam Doyle</a:t>
            </a:r>
            <a:r>
              <a:rPr lang="en-GB" sz="1800"/>
              <a:t>, Chief Executive, Sussex ICS </a:t>
            </a:r>
          </a:p>
          <a:p>
            <a:pPr marL="0" indent="0" fontAlgn="base">
              <a:buNone/>
            </a:pPr>
            <a:r>
              <a:rPr lang="en-GB" sz="1800" b="1"/>
              <a:t>Steve Erskine</a:t>
            </a:r>
            <a:r>
              <a:rPr lang="en-GB" sz="1800"/>
              <a:t>, Chair, Hampshire Hospitals NHS Foundation </a:t>
            </a:r>
          </a:p>
          <a:p>
            <a:pPr marL="0" indent="0">
              <a:buFont typeface="Arial"/>
              <a:buNone/>
            </a:pPr>
            <a:endParaRPr lang="en-US" sz="2800" spc="-100">
              <a:solidFill>
                <a:srgbClr val="00B0F0"/>
              </a:solidFill>
            </a:endParaRPr>
          </a:p>
          <a:p>
            <a:pPr marL="0" indent="0">
              <a:buFont typeface="Arial"/>
              <a:buNone/>
            </a:pPr>
            <a:endParaRPr lang="en-US" sz="2800" spc="-100">
              <a:solidFill>
                <a:srgbClr val="00B0F0"/>
              </a:solidFill>
            </a:endParaRPr>
          </a:p>
          <a:p>
            <a:pPr marL="0" indent="0">
              <a:buFont typeface="Arial"/>
              <a:buNone/>
            </a:pPr>
            <a:endParaRPr lang="en-US" sz="1800"/>
          </a:p>
        </p:txBody>
      </p:sp>
      <p:sp>
        <p:nvSpPr>
          <p:cNvPr id="2" name="Oval 1">
            <a:extLst>
              <a:ext uri="{FF2B5EF4-FFF2-40B4-BE49-F238E27FC236}">
                <a16:creationId xmlns:a16="http://schemas.microsoft.com/office/drawing/2014/main" id="{D8707846-D488-4C4C-989A-FCC3231B6133}"/>
              </a:ext>
            </a:extLst>
          </p:cNvPr>
          <p:cNvSpPr/>
          <p:nvPr/>
        </p:nvSpPr>
        <p:spPr>
          <a:xfrm>
            <a:off x="5183301" y="3946819"/>
            <a:ext cx="914400" cy="914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556560F-A77B-BE46-8068-1DA9872FBD57}"/>
              </a:ext>
            </a:extLst>
          </p:cNvPr>
          <p:cNvSpPr/>
          <p:nvPr/>
        </p:nvSpPr>
        <p:spPr>
          <a:xfrm>
            <a:off x="6303825" y="3946819"/>
            <a:ext cx="914400" cy="914400"/>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EA11ECC-D35C-0443-86B0-8AFA4875A9E0}"/>
              </a:ext>
            </a:extLst>
          </p:cNvPr>
          <p:cNvSpPr/>
          <p:nvPr/>
        </p:nvSpPr>
        <p:spPr>
          <a:xfrm>
            <a:off x="7424349" y="4212206"/>
            <a:ext cx="610645" cy="61064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50E7AED-BB8C-8B4E-A136-A27D7C88DBB0}"/>
              </a:ext>
            </a:extLst>
          </p:cNvPr>
          <p:cNvSpPr/>
          <p:nvPr/>
        </p:nvSpPr>
        <p:spPr>
          <a:xfrm>
            <a:off x="8208495" y="4187065"/>
            <a:ext cx="610645" cy="610645"/>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4034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2344" y="3288760"/>
            <a:ext cx="2132525" cy="2132525"/>
            <a:chOff x="0" y="0"/>
            <a:chExt cx="5686732" cy="5686732"/>
          </a:xfrm>
        </p:grpSpPr>
        <p:grpSp>
          <p:nvGrpSpPr>
            <p:cNvPr id="3" name="Group 3"/>
            <p:cNvGrpSpPr/>
            <p:nvPr/>
          </p:nvGrpSpPr>
          <p:grpSpPr>
            <a:xfrm>
              <a:off x="0" y="0"/>
              <a:ext cx="5686732" cy="5686732"/>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A2C91">
                  <a:alpha val="36863"/>
                </a:srgbClr>
              </a:solidFill>
            </p:spPr>
          </p:sp>
          <p:sp>
            <p:nvSpPr>
              <p:cNvPr id="5" name="TextBox 5"/>
              <p:cNvSpPr txBox="1"/>
              <p:nvPr/>
            </p:nvSpPr>
            <p:spPr>
              <a:xfrm>
                <a:off x="76200" y="38100"/>
                <a:ext cx="660400" cy="698500"/>
              </a:xfrm>
              <a:prstGeom prst="rect">
                <a:avLst/>
              </a:prstGeom>
            </p:spPr>
            <p:txBody>
              <a:bodyPr lIns="25400" tIns="25400" rIns="25400" bIns="25400" rtlCol="0" anchor="ctr"/>
              <a:lstStyle/>
              <a:p>
                <a:pPr algn="ctr">
                  <a:lnSpc>
                    <a:spcPts val="1011"/>
                  </a:lnSpc>
                </a:pPr>
                <a:endParaRPr sz="900"/>
              </a:p>
            </p:txBody>
          </p:sp>
        </p:grpSp>
        <p:grpSp>
          <p:nvGrpSpPr>
            <p:cNvPr id="6" name="Group 6"/>
            <p:cNvGrpSpPr>
              <a:grpSpLocks noChangeAspect="1"/>
            </p:cNvGrpSpPr>
            <p:nvPr/>
          </p:nvGrpSpPr>
          <p:grpSpPr>
            <a:xfrm>
              <a:off x="285916" y="258439"/>
              <a:ext cx="5169874" cy="5169853"/>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6250" r="-14030"/>
                </a:stretch>
              </a:blipFill>
            </p:spPr>
          </p:sp>
        </p:gr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flipV="1">
            <a:off x="-9384172" y="-185216"/>
            <a:ext cx="9578838" cy="5381565"/>
          </a:xfrm>
          <a:prstGeom prst="rect">
            <a:avLst/>
          </a:prstGeom>
        </p:spPr>
      </p:pic>
      <p:sp>
        <p:nvSpPr>
          <p:cNvPr id="9" name="TextBox 9"/>
          <p:cNvSpPr txBox="1"/>
          <p:nvPr/>
        </p:nvSpPr>
        <p:spPr>
          <a:xfrm>
            <a:off x="483950" y="437042"/>
            <a:ext cx="5601431" cy="387863"/>
          </a:xfrm>
          <a:prstGeom prst="rect">
            <a:avLst/>
          </a:prstGeom>
        </p:spPr>
        <p:txBody>
          <a:bodyPr lIns="0" tIns="0" rIns="0" bIns="0" rtlCol="0" anchor="t">
            <a:spAutoFit/>
          </a:bodyPr>
          <a:lstStyle/>
          <a:p>
            <a:pPr>
              <a:lnSpc>
                <a:spcPts val="2802"/>
              </a:lnSpc>
            </a:pPr>
            <a:r>
              <a:rPr lang="en-US" sz="3503" spc="-242">
                <a:solidFill>
                  <a:srgbClr val="6A2C91"/>
                </a:solidFill>
                <a:latin typeface="Intro Rust Bold"/>
              </a:rPr>
              <a:t>Our EDI strategy outcomes</a:t>
            </a:r>
          </a:p>
        </p:txBody>
      </p:sp>
      <p:grpSp>
        <p:nvGrpSpPr>
          <p:cNvPr id="10" name="Group 10"/>
          <p:cNvGrpSpPr/>
          <p:nvPr/>
        </p:nvGrpSpPr>
        <p:grpSpPr>
          <a:xfrm>
            <a:off x="2836729" y="778433"/>
            <a:ext cx="400313" cy="323212"/>
            <a:chOff x="0" y="0"/>
            <a:chExt cx="6350000" cy="5126990"/>
          </a:xfrm>
        </p:grpSpPr>
        <p:sp>
          <p:nvSpPr>
            <p:cNvPr id="11" name="Freeform 11"/>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6A2C91">
                <a:alpha val="37255"/>
              </a:srgbClr>
            </a:solidFill>
          </p:spPr>
        </p:sp>
      </p:grpSp>
      <p:pic>
        <p:nvPicPr>
          <p:cNvPr id="12" name="Picture 12"/>
          <p:cNvPicPr>
            <a:picLocks noChangeAspect="1"/>
          </p:cNvPicPr>
          <p:nvPr/>
        </p:nvPicPr>
        <p:blipFill>
          <a:blip r:embed="rId6">
            <a:alphaModFix amt="2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3950" y="1546938"/>
            <a:ext cx="2646062" cy="1347086"/>
          </a:xfrm>
          <a:prstGeom prst="rect">
            <a:avLst/>
          </a:prstGeom>
        </p:spPr>
      </p:pic>
      <p:pic>
        <p:nvPicPr>
          <p:cNvPr id="13" name="Picture 13"/>
          <p:cNvPicPr>
            <a:picLocks noChangeAspect="1"/>
          </p:cNvPicPr>
          <p:nvPr/>
        </p:nvPicPr>
        <p:blipFill>
          <a:blip r:embed="rId6">
            <a:alphaModFix amt="2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98979" y="362934"/>
            <a:ext cx="2646062" cy="1347086"/>
          </a:xfrm>
          <a:prstGeom prst="rect">
            <a:avLst/>
          </a:prstGeom>
        </p:spPr>
      </p:pic>
      <p:pic>
        <p:nvPicPr>
          <p:cNvPr id="14" name="Picture 14"/>
          <p:cNvPicPr>
            <a:picLocks noChangeAspect="1"/>
          </p:cNvPicPr>
          <p:nvPr/>
        </p:nvPicPr>
        <p:blipFill>
          <a:blip r:embed="rId6">
            <a:alphaModFix amt="2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30012" y="2571750"/>
            <a:ext cx="2646062" cy="1347086"/>
          </a:xfrm>
          <a:prstGeom prst="rect">
            <a:avLst/>
          </a:prstGeom>
        </p:spPr>
      </p:pic>
      <p:pic>
        <p:nvPicPr>
          <p:cNvPr id="15" name="Picture 15"/>
          <p:cNvPicPr>
            <a:picLocks noChangeAspect="1"/>
          </p:cNvPicPr>
          <p:nvPr/>
        </p:nvPicPr>
        <p:blipFill>
          <a:blip r:embed="rId6">
            <a:alphaModFix amt="2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12568" y="1752314"/>
            <a:ext cx="2646062" cy="1347086"/>
          </a:xfrm>
          <a:prstGeom prst="rect">
            <a:avLst/>
          </a:prstGeom>
        </p:spPr>
      </p:pic>
      <p:pic>
        <p:nvPicPr>
          <p:cNvPr id="16" name="Picture 16"/>
          <p:cNvPicPr>
            <a:picLocks noChangeAspect="1"/>
          </p:cNvPicPr>
          <p:nvPr/>
        </p:nvPicPr>
        <p:blipFill>
          <a:blip r:embed="rId6">
            <a:alphaModFix amt="2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93437" y="4079432"/>
            <a:ext cx="2159607" cy="1099436"/>
          </a:xfrm>
          <a:prstGeom prst="rect">
            <a:avLst/>
          </a:prstGeom>
        </p:spPr>
      </p:pic>
      <p:pic>
        <p:nvPicPr>
          <p:cNvPr id="17" name="Picture 17"/>
          <p:cNvPicPr>
            <a:picLocks noChangeAspect="1"/>
          </p:cNvPicPr>
          <p:nvPr/>
        </p:nvPicPr>
        <p:blipFill>
          <a:blip r:embed="rId6">
            <a:alphaModFix amt="2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983588" y="3681479"/>
            <a:ext cx="2646062" cy="1347086"/>
          </a:xfrm>
          <a:prstGeom prst="rect">
            <a:avLst/>
          </a:prstGeom>
        </p:spPr>
      </p:pic>
      <p:sp>
        <p:nvSpPr>
          <p:cNvPr id="18" name="TextBox 18"/>
          <p:cNvSpPr txBox="1"/>
          <p:nvPr/>
        </p:nvSpPr>
        <p:spPr>
          <a:xfrm>
            <a:off x="397574" y="1640138"/>
            <a:ext cx="3352975" cy="1025922"/>
          </a:xfrm>
          <a:prstGeom prst="rect">
            <a:avLst/>
          </a:prstGeom>
        </p:spPr>
        <p:txBody>
          <a:bodyPr lIns="0" tIns="0" rIns="0" bIns="0" rtlCol="0" anchor="t">
            <a:spAutoFit/>
          </a:bodyPr>
          <a:lstStyle/>
          <a:p>
            <a:pPr>
              <a:lnSpc>
                <a:spcPts val="1960"/>
              </a:lnSpc>
            </a:pPr>
            <a:r>
              <a:rPr lang="en-US" sz="2000">
                <a:solidFill>
                  <a:srgbClr val="6A2C91"/>
                </a:solidFill>
                <a:latin typeface="Barlow SemiCondensed"/>
              </a:rPr>
              <a:t>To improve our WRES results for indicator 8 – number of BAME staff who experience bullying </a:t>
            </a:r>
          </a:p>
        </p:txBody>
      </p:sp>
      <p:sp>
        <p:nvSpPr>
          <p:cNvPr id="19" name="TextBox 19"/>
          <p:cNvSpPr txBox="1"/>
          <p:nvPr/>
        </p:nvSpPr>
        <p:spPr>
          <a:xfrm>
            <a:off x="4845308" y="670400"/>
            <a:ext cx="2999734" cy="1025922"/>
          </a:xfrm>
          <a:prstGeom prst="rect">
            <a:avLst/>
          </a:prstGeom>
        </p:spPr>
        <p:txBody>
          <a:bodyPr lIns="0" tIns="0" rIns="0" bIns="0" rtlCol="0" anchor="t">
            <a:spAutoFit/>
          </a:bodyPr>
          <a:lstStyle/>
          <a:p>
            <a:pPr>
              <a:lnSpc>
                <a:spcPts val="1960"/>
              </a:lnSpc>
            </a:pPr>
            <a:r>
              <a:rPr lang="en-US" sz="2000">
                <a:solidFill>
                  <a:srgbClr val="6A2C91"/>
                </a:solidFill>
                <a:latin typeface="Barlow SemiCondensed"/>
              </a:rPr>
              <a:t>To meet and be in line with our Model Employer WRES targets</a:t>
            </a:r>
          </a:p>
          <a:p>
            <a:pPr>
              <a:lnSpc>
                <a:spcPts val="1960"/>
              </a:lnSpc>
            </a:pPr>
            <a:endParaRPr lang="en-US" sz="2000">
              <a:solidFill>
                <a:srgbClr val="6A2C91"/>
              </a:solidFill>
              <a:latin typeface="Barlow SemiCondensed"/>
            </a:endParaRPr>
          </a:p>
        </p:txBody>
      </p:sp>
      <p:sp>
        <p:nvSpPr>
          <p:cNvPr id="20" name="TextBox 20"/>
          <p:cNvSpPr txBox="1"/>
          <p:nvPr/>
        </p:nvSpPr>
        <p:spPr>
          <a:xfrm>
            <a:off x="6345174" y="1688305"/>
            <a:ext cx="2513456" cy="1795363"/>
          </a:xfrm>
          <a:prstGeom prst="rect">
            <a:avLst/>
          </a:prstGeom>
        </p:spPr>
        <p:txBody>
          <a:bodyPr lIns="0" tIns="0" rIns="0" bIns="0" rtlCol="0" anchor="t">
            <a:spAutoFit/>
          </a:bodyPr>
          <a:lstStyle/>
          <a:p>
            <a:pPr>
              <a:lnSpc>
                <a:spcPts val="1960"/>
              </a:lnSpc>
            </a:pPr>
            <a:r>
              <a:rPr lang="en-US" sz="2000">
                <a:solidFill>
                  <a:srgbClr val="6A2C91"/>
                </a:solidFill>
                <a:latin typeface="Barlow SemiCondensed"/>
              </a:rPr>
              <a:t>Our Patient Experience Survey results for dignity and respect and overall experience of care to achieve a rating of 9 or above</a:t>
            </a:r>
          </a:p>
        </p:txBody>
      </p:sp>
      <p:sp>
        <p:nvSpPr>
          <p:cNvPr id="21" name="TextBox 21"/>
          <p:cNvSpPr txBox="1"/>
          <p:nvPr/>
        </p:nvSpPr>
        <p:spPr>
          <a:xfrm>
            <a:off x="2428516" y="4116189"/>
            <a:ext cx="2779397" cy="1025922"/>
          </a:xfrm>
          <a:prstGeom prst="rect">
            <a:avLst/>
          </a:prstGeom>
        </p:spPr>
        <p:txBody>
          <a:bodyPr lIns="0" tIns="0" rIns="0" bIns="0" rtlCol="0" anchor="t">
            <a:spAutoFit/>
          </a:bodyPr>
          <a:lstStyle/>
          <a:p>
            <a:pPr>
              <a:lnSpc>
                <a:spcPts val="1960"/>
              </a:lnSpc>
            </a:pPr>
            <a:r>
              <a:rPr lang="en-US" sz="2000">
                <a:solidFill>
                  <a:srgbClr val="6A2C91"/>
                </a:solidFill>
                <a:latin typeface="Barlow SemiCondensed"/>
              </a:rPr>
              <a:t>To have BAME, disabled and LGBT+ staff representation on the Board</a:t>
            </a:r>
          </a:p>
        </p:txBody>
      </p:sp>
      <p:sp>
        <p:nvSpPr>
          <p:cNvPr id="22" name="TextBox 22"/>
          <p:cNvSpPr txBox="1"/>
          <p:nvPr/>
        </p:nvSpPr>
        <p:spPr>
          <a:xfrm>
            <a:off x="3237041" y="2705668"/>
            <a:ext cx="2823618" cy="1025922"/>
          </a:xfrm>
          <a:prstGeom prst="rect">
            <a:avLst/>
          </a:prstGeom>
        </p:spPr>
        <p:txBody>
          <a:bodyPr lIns="0" tIns="0" rIns="0" bIns="0" rtlCol="0" anchor="t">
            <a:spAutoFit/>
          </a:bodyPr>
          <a:lstStyle/>
          <a:p>
            <a:pPr>
              <a:lnSpc>
                <a:spcPts val="1960"/>
              </a:lnSpc>
            </a:pPr>
            <a:r>
              <a:rPr lang="en-US" sz="2000">
                <a:solidFill>
                  <a:srgbClr val="6A2C91"/>
                </a:solidFill>
                <a:latin typeface="Barlow SemiCondensed"/>
              </a:rPr>
              <a:t>To improve and sustain a positive change in our staff engagement score for disabled staff</a:t>
            </a:r>
          </a:p>
        </p:txBody>
      </p:sp>
      <p:sp>
        <p:nvSpPr>
          <p:cNvPr id="23" name="TextBox 23"/>
          <p:cNvSpPr txBox="1"/>
          <p:nvPr/>
        </p:nvSpPr>
        <p:spPr>
          <a:xfrm>
            <a:off x="5917634" y="3865508"/>
            <a:ext cx="3051428" cy="769441"/>
          </a:xfrm>
          <a:prstGeom prst="rect">
            <a:avLst/>
          </a:prstGeom>
        </p:spPr>
        <p:txBody>
          <a:bodyPr lIns="0" tIns="0" rIns="0" bIns="0" rtlCol="0" anchor="t">
            <a:spAutoFit/>
          </a:bodyPr>
          <a:lstStyle/>
          <a:p>
            <a:pPr>
              <a:lnSpc>
                <a:spcPts val="1960"/>
              </a:lnSpc>
            </a:pPr>
            <a:r>
              <a:rPr lang="en-US" sz="2000">
                <a:solidFill>
                  <a:srgbClr val="6A2C91"/>
                </a:solidFill>
                <a:latin typeface="Barlow SemiCondensed"/>
              </a:rPr>
              <a:t>Workforce is representative of our communities at every level</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25470" y="-497007"/>
            <a:ext cx="2606962" cy="2606962"/>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8BE20">
                <a:alpha val="36863"/>
              </a:srgbClr>
            </a:solidFill>
          </p:spPr>
        </p:sp>
        <p:sp>
          <p:nvSpPr>
            <p:cNvPr id="4" name="TextBox 4"/>
            <p:cNvSpPr txBox="1"/>
            <p:nvPr/>
          </p:nvSpPr>
          <p:spPr>
            <a:xfrm>
              <a:off x="76200" y="28575"/>
              <a:ext cx="660400" cy="708025"/>
            </a:xfrm>
            <a:prstGeom prst="rect">
              <a:avLst/>
            </a:prstGeom>
          </p:spPr>
          <p:txBody>
            <a:bodyPr lIns="25400" tIns="25400" rIns="25400" bIns="25400" rtlCol="0" anchor="ctr"/>
            <a:lstStyle/>
            <a:p>
              <a:pPr algn="ctr">
                <a:lnSpc>
                  <a:spcPts val="1330"/>
                </a:lnSpc>
              </a:pPr>
              <a:endParaRPr sz="900"/>
            </a:p>
          </p:txBody>
        </p:sp>
      </p:grpSp>
      <p:grpSp>
        <p:nvGrpSpPr>
          <p:cNvPr id="5" name="Group 5"/>
          <p:cNvGrpSpPr>
            <a:grpSpLocks noChangeAspect="1"/>
          </p:cNvGrpSpPr>
          <p:nvPr/>
        </p:nvGrpSpPr>
        <p:grpSpPr>
          <a:xfrm>
            <a:off x="7142446" y="-371371"/>
            <a:ext cx="2355699" cy="2355690"/>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41082" r="-36694"/>
              </a:stretch>
            </a:blip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flipV="1">
            <a:off x="-9384172" y="-185216"/>
            <a:ext cx="9578838" cy="538156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45165">
            <a:off x="4925447" y="2910081"/>
            <a:ext cx="1503629" cy="430488"/>
          </a:xfrm>
          <a:prstGeom prst="rect">
            <a:avLst/>
          </a:prstGeom>
        </p:spPr>
      </p:pic>
      <p:sp>
        <p:nvSpPr>
          <p:cNvPr id="9" name="TextBox 9"/>
          <p:cNvSpPr txBox="1"/>
          <p:nvPr/>
        </p:nvSpPr>
        <p:spPr>
          <a:xfrm>
            <a:off x="514977" y="412844"/>
            <a:ext cx="5323258" cy="387863"/>
          </a:xfrm>
          <a:prstGeom prst="rect">
            <a:avLst/>
          </a:prstGeom>
        </p:spPr>
        <p:txBody>
          <a:bodyPr lIns="0" tIns="0" rIns="0" bIns="0" rtlCol="0" anchor="t">
            <a:spAutoFit/>
          </a:bodyPr>
          <a:lstStyle/>
          <a:p>
            <a:pPr>
              <a:lnSpc>
                <a:spcPts val="2802"/>
              </a:lnSpc>
            </a:pPr>
            <a:r>
              <a:rPr lang="en-US" sz="3503" spc="-242">
                <a:solidFill>
                  <a:srgbClr val="78BE20"/>
                </a:solidFill>
                <a:latin typeface="Intro Rust Bold"/>
              </a:rPr>
              <a:t>What does allyship mean to me?</a:t>
            </a:r>
          </a:p>
        </p:txBody>
      </p:sp>
      <p:sp>
        <p:nvSpPr>
          <p:cNvPr id="10" name="TextBox 10"/>
          <p:cNvSpPr txBox="1"/>
          <p:nvPr/>
        </p:nvSpPr>
        <p:spPr>
          <a:xfrm>
            <a:off x="561976" y="1147665"/>
            <a:ext cx="5497016" cy="3847207"/>
          </a:xfrm>
          <a:prstGeom prst="rect">
            <a:avLst/>
          </a:prstGeom>
        </p:spPr>
        <p:txBody>
          <a:bodyPr lIns="0" tIns="0" rIns="0" bIns="0" rtlCol="0" anchor="t">
            <a:spAutoFit/>
          </a:bodyPr>
          <a:lstStyle/>
          <a:p>
            <a:pPr marL="431800" lvl="1" indent="-215900">
              <a:lnSpc>
                <a:spcPts val="1960"/>
              </a:lnSpc>
              <a:buFont typeface="Arial"/>
              <a:buChar char="•"/>
            </a:pPr>
            <a:r>
              <a:rPr lang="en-US" sz="2000">
                <a:solidFill>
                  <a:srgbClr val="000000"/>
                </a:solidFill>
                <a:latin typeface="Barlow SemiCondensed"/>
              </a:rPr>
              <a:t>Listening to hear</a:t>
            </a:r>
          </a:p>
          <a:p>
            <a:pPr>
              <a:lnSpc>
                <a:spcPts val="1960"/>
              </a:lnSpc>
            </a:pPr>
            <a:endParaRPr lang="en-US" sz="2000">
              <a:solidFill>
                <a:srgbClr val="000000"/>
              </a:solidFill>
              <a:latin typeface="Barlow SemiCondensed"/>
            </a:endParaRPr>
          </a:p>
          <a:p>
            <a:pPr marL="431800" lvl="1" indent="-215900">
              <a:lnSpc>
                <a:spcPts val="1960"/>
              </a:lnSpc>
              <a:buFont typeface="Arial"/>
              <a:buChar char="•"/>
            </a:pPr>
            <a:r>
              <a:rPr lang="en-US" sz="2000">
                <a:solidFill>
                  <a:srgbClr val="000000"/>
                </a:solidFill>
                <a:latin typeface="Barlow SemiCondensed"/>
              </a:rPr>
              <a:t>Acknowledging my own privilege (inc. role as chair)</a:t>
            </a:r>
          </a:p>
          <a:p>
            <a:pPr>
              <a:lnSpc>
                <a:spcPts val="1960"/>
              </a:lnSpc>
            </a:pPr>
            <a:r>
              <a:rPr lang="en-US" sz="2000">
                <a:solidFill>
                  <a:srgbClr val="78BE20"/>
                </a:solidFill>
                <a:latin typeface="Barlow SemiCondensed"/>
              </a:rPr>
              <a:t> </a:t>
            </a:r>
          </a:p>
          <a:p>
            <a:pPr marL="431800" lvl="1" indent="-215900">
              <a:lnSpc>
                <a:spcPts val="1960"/>
              </a:lnSpc>
              <a:buFont typeface="Arial"/>
              <a:buChar char="•"/>
            </a:pPr>
            <a:r>
              <a:rPr lang="en-US" sz="2000">
                <a:solidFill>
                  <a:srgbClr val="000000"/>
                </a:solidFill>
                <a:latin typeface="Barlow SemiCondensed"/>
              </a:rPr>
              <a:t>Taking action, not being a commentator</a:t>
            </a:r>
            <a:r>
              <a:rPr lang="en-US" sz="2000">
                <a:solidFill>
                  <a:srgbClr val="78BE20"/>
                </a:solidFill>
                <a:latin typeface="Barlow SemiCondensed"/>
              </a:rPr>
              <a:t> </a:t>
            </a:r>
          </a:p>
          <a:p>
            <a:pPr>
              <a:lnSpc>
                <a:spcPts val="1960"/>
              </a:lnSpc>
            </a:pPr>
            <a:endParaRPr lang="en-US" sz="2000">
              <a:solidFill>
                <a:srgbClr val="78BE20"/>
              </a:solidFill>
              <a:latin typeface="Barlow SemiCondensed"/>
            </a:endParaRPr>
          </a:p>
          <a:p>
            <a:pPr marL="431800" lvl="1" indent="-215900">
              <a:lnSpc>
                <a:spcPts val="1960"/>
              </a:lnSpc>
              <a:buFont typeface="Arial"/>
              <a:buChar char="•"/>
            </a:pPr>
            <a:r>
              <a:rPr lang="en-US" sz="2000">
                <a:solidFill>
                  <a:srgbClr val="000000"/>
                </a:solidFill>
                <a:latin typeface="Barlow SemiCondensed"/>
              </a:rPr>
              <a:t>Be an enabler/leader where appropriate</a:t>
            </a:r>
          </a:p>
          <a:p>
            <a:pPr>
              <a:lnSpc>
                <a:spcPts val="1960"/>
              </a:lnSpc>
            </a:pPr>
            <a:endParaRPr lang="en-US" sz="2000">
              <a:solidFill>
                <a:srgbClr val="000000"/>
              </a:solidFill>
              <a:latin typeface="Barlow SemiCondensed"/>
            </a:endParaRPr>
          </a:p>
          <a:p>
            <a:pPr marL="431800" lvl="1" indent="-215900">
              <a:lnSpc>
                <a:spcPts val="1960"/>
              </a:lnSpc>
              <a:buFont typeface="Arial"/>
              <a:buChar char="•"/>
            </a:pPr>
            <a:r>
              <a:rPr lang="en-US" sz="2000">
                <a:solidFill>
                  <a:srgbClr val="000000"/>
                </a:solidFill>
                <a:latin typeface="Barlow SemiCondensed"/>
              </a:rPr>
              <a:t>Learning from mistakes</a:t>
            </a:r>
          </a:p>
          <a:p>
            <a:pPr>
              <a:lnSpc>
                <a:spcPts val="1960"/>
              </a:lnSpc>
            </a:pPr>
            <a:endParaRPr lang="en-US" sz="2000">
              <a:solidFill>
                <a:srgbClr val="000000"/>
              </a:solidFill>
              <a:latin typeface="Barlow SemiCondensed"/>
            </a:endParaRPr>
          </a:p>
          <a:p>
            <a:pPr marL="431800" lvl="1" indent="-215900">
              <a:lnSpc>
                <a:spcPts val="1960"/>
              </a:lnSpc>
              <a:buFont typeface="Arial"/>
              <a:buChar char="•"/>
            </a:pPr>
            <a:r>
              <a:rPr lang="en-US" sz="2000">
                <a:solidFill>
                  <a:srgbClr val="000000"/>
                </a:solidFill>
                <a:latin typeface="Barlow SemiCondensed"/>
              </a:rPr>
              <a:t>Educating myself</a:t>
            </a:r>
          </a:p>
          <a:p>
            <a:pPr>
              <a:lnSpc>
                <a:spcPts val="1960"/>
              </a:lnSpc>
            </a:pPr>
            <a:endParaRPr lang="en-US" sz="2000">
              <a:solidFill>
                <a:srgbClr val="000000"/>
              </a:solidFill>
              <a:latin typeface="Barlow SemiCondensed"/>
            </a:endParaRPr>
          </a:p>
          <a:p>
            <a:pPr marL="431800" lvl="1" indent="-215900">
              <a:lnSpc>
                <a:spcPts val="1960"/>
              </a:lnSpc>
              <a:buFont typeface="Arial"/>
              <a:buChar char="•"/>
            </a:pPr>
            <a:r>
              <a:rPr lang="en-US" sz="2000">
                <a:solidFill>
                  <a:srgbClr val="000000"/>
                </a:solidFill>
                <a:latin typeface="Barlow SemiCondensed"/>
              </a:rPr>
              <a:t>Treating people equally does not mean treating them the same </a:t>
            </a:r>
          </a:p>
        </p:txBody>
      </p:sp>
      <p:sp>
        <p:nvSpPr>
          <p:cNvPr id="11" name="AutoShape 11"/>
          <p:cNvSpPr/>
          <p:nvPr/>
        </p:nvSpPr>
        <p:spPr>
          <a:xfrm>
            <a:off x="4736046" y="5138215"/>
            <a:ext cx="3602522" cy="0"/>
          </a:xfrm>
          <a:prstGeom prst="line">
            <a:avLst/>
          </a:prstGeom>
          <a:ln w="9525" cap="flat">
            <a:solidFill>
              <a:srgbClr val="01C5C4"/>
            </a:solidFill>
            <a:prstDash val="solid"/>
            <a:headEnd type="none" w="sm" len="sm"/>
            <a:tailEnd type="none" w="sm" len="sm"/>
          </a:ln>
        </p:spPr>
      </p:sp>
      <p:grpSp>
        <p:nvGrpSpPr>
          <p:cNvPr id="12" name="Group 12"/>
          <p:cNvGrpSpPr/>
          <p:nvPr/>
        </p:nvGrpSpPr>
        <p:grpSpPr>
          <a:xfrm>
            <a:off x="3290414" y="759802"/>
            <a:ext cx="400313" cy="323212"/>
            <a:chOff x="0" y="0"/>
            <a:chExt cx="6350000" cy="5126990"/>
          </a:xfrm>
        </p:grpSpPr>
        <p:sp>
          <p:nvSpPr>
            <p:cNvPr id="13" name="Freeform 13"/>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78BE20">
                <a:alpha val="37255"/>
              </a:srgbClr>
            </a:solidFill>
          </p:spPr>
        </p:sp>
      </p:grpSp>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48433" y="3105953"/>
            <a:ext cx="1002570" cy="778245"/>
          </a:xfrm>
          <a:prstGeom prst="rect">
            <a:avLst/>
          </a:prstGeom>
        </p:spPr>
      </p:pic>
      <p:sp>
        <p:nvSpPr>
          <p:cNvPr id="15" name="TextBox 15"/>
          <p:cNvSpPr txBox="1"/>
          <p:nvPr/>
        </p:nvSpPr>
        <p:spPr>
          <a:xfrm>
            <a:off x="6297576" y="3687972"/>
            <a:ext cx="1689739" cy="769441"/>
          </a:xfrm>
          <a:prstGeom prst="rect">
            <a:avLst/>
          </a:prstGeom>
        </p:spPr>
        <p:txBody>
          <a:bodyPr lIns="0" tIns="0" rIns="0" bIns="0" rtlCol="0" anchor="t">
            <a:spAutoFit/>
          </a:bodyPr>
          <a:lstStyle/>
          <a:p>
            <a:pPr>
              <a:lnSpc>
                <a:spcPts val="2006"/>
              </a:lnSpc>
            </a:pPr>
            <a:r>
              <a:rPr lang="en-US" sz="2047">
                <a:solidFill>
                  <a:srgbClr val="78BE20"/>
                </a:solidFill>
                <a:latin typeface="Barlow SemiCondensed"/>
              </a:rPr>
              <a:t>Not pretending to be superman!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25470" y="-497007"/>
            <a:ext cx="2606962" cy="2606962"/>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8BE20">
                <a:alpha val="36863"/>
              </a:srgbClr>
            </a:solidFill>
          </p:spPr>
        </p:sp>
        <p:sp>
          <p:nvSpPr>
            <p:cNvPr id="4" name="TextBox 4"/>
            <p:cNvSpPr txBox="1"/>
            <p:nvPr/>
          </p:nvSpPr>
          <p:spPr>
            <a:xfrm>
              <a:off x="76200" y="28575"/>
              <a:ext cx="660400" cy="708025"/>
            </a:xfrm>
            <a:prstGeom prst="rect">
              <a:avLst/>
            </a:prstGeom>
          </p:spPr>
          <p:txBody>
            <a:bodyPr lIns="25400" tIns="25400" rIns="25400" bIns="25400" rtlCol="0" anchor="ctr"/>
            <a:lstStyle/>
            <a:p>
              <a:pPr algn="ctr">
                <a:lnSpc>
                  <a:spcPts val="1330"/>
                </a:lnSpc>
              </a:pPr>
              <a:endParaRPr sz="900"/>
            </a:p>
          </p:txBody>
        </p:sp>
      </p:grpSp>
      <p:grpSp>
        <p:nvGrpSpPr>
          <p:cNvPr id="5" name="Group 5"/>
          <p:cNvGrpSpPr>
            <a:grpSpLocks noChangeAspect="1"/>
          </p:cNvGrpSpPr>
          <p:nvPr/>
        </p:nvGrpSpPr>
        <p:grpSpPr>
          <a:xfrm>
            <a:off x="7142446" y="-371371"/>
            <a:ext cx="2355699" cy="2355690"/>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6666" r="-16666"/>
              </a:stretch>
            </a:blipFill>
          </p:spPr>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flipV="1">
            <a:off x="-9384172" y="-185216"/>
            <a:ext cx="9578838" cy="5381565"/>
          </a:xfrm>
          <a:prstGeom prst="rect">
            <a:avLst/>
          </a:prstGeom>
        </p:spPr>
      </p:pic>
      <p:sp>
        <p:nvSpPr>
          <p:cNvPr id="8" name="TextBox 8"/>
          <p:cNvSpPr txBox="1"/>
          <p:nvPr/>
        </p:nvSpPr>
        <p:spPr>
          <a:xfrm>
            <a:off x="514977" y="412844"/>
            <a:ext cx="5323258" cy="387863"/>
          </a:xfrm>
          <a:prstGeom prst="rect">
            <a:avLst/>
          </a:prstGeom>
        </p:spPr>
        <p:txBody>
          <a:bodyPr lIns="0" tIns="0" rIns="0" bIns="0" rtlCol="0" anchor="t">
            <a:spAutoFit/>
          </a:bodyPr>
          <a:lstStyle/>
          <a:p>
            <a:pPr>
              <a:lnSpc>
                <a:spcPts val="2802"/>
              </a:lnSpc>
            </a:pPr>
            <a:r>
              <a:rPr lang="en-US" sz="3503" spc="-242">
                <a:solidFill>
                  <a:srgbClr val="78BE20"/>
                </a:solidFill>
                <a:latin typeface="Intro Rust Bold"/>
              </a:rPr>
              <a:t>Tangible change at board level?</a:t>
            </a:r>
          </a:p>
        </p:txBody>
      </p:sp>
      <p:sp>
        <p:nvSpPr>
          <p:cNvPr id="9" name="AutoShape 9"/>
          <p:cNvSpPr/>
          <p:nvPr/>
        </p:nvSpPr>
        <p:spPr>
          <a:xfrm>
            <a:off x="4736046" y="5138215"/>
            <a:ext cx="3602522" cy="0"/>
          </a:xfrm>
          <a:prstGeom prst="line">
            <a:avLst/>
          </a:prstGeom>
          <a:ln w="9525" cap="flat">
            <a:solidFill>
              <a:srgbClr val="01C5C4"/>
            </a:solidFill>
            <a:prstDash val="solid"/>
            <a:headEnd type="none" w="sm" len="sm"/>
            <a:tailEnd type="none" w="sm" len="sm"/>
          </a:ln>
        </p:spPr>
      </p:sp>
      <p:grpSp>
        <p:nvGrpSpPr>
          <p:cNvPr id="10" name="Group 10"/>
          <p:cNvGrpSpPr/>
          <p:nvPr/>
        </p:nvGrpSpPr>
        <p:grpSpPr>
          <a:xfrm>
            <a:off x="3419437" y="759802"/>
            <a:ext cx="400313" cy="323212"/>
            <a:chOff x="0" y="0"/>
            <a:chExt cx="6350000" cy="5126990"/>
          </a:xfrm>
        </p:grpSpPr>
        <p:sp>
          <p:nvSpPr>
            <p:cNvPr id="11" name="Freeform 11"/>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78BE20">
                <a:alpha val="37255"/>
              </a:srgbClr>
            </a:solidFill>
          </p:spPr>
        </p:sp>
      </p:grpSp>
      <p:sp>
        <p:nvSpPr>
          <p:cNvPr id="12" name="TextBox 12"/>
          <p:cNvSpPr txBox="1"/>
          <p:nvPr/>
        </p:nvSpPr>
        <p:spPr>
          <a:xfrm>
            <a:off x="514977" y="1377801"/>
            <a:ext cx="6627469" cy="3077766"/>
          </a:xfrm>
          <a:prstGeom prst="rect">
            <a:avLst/>
          </a:prstGeom>
        </p:spPr>
        <p:txBody>
          <a:bodyPr lIns="0" tIns="0" rIns="0" bIns="0" rtlCol="0" anchor="t">
            <a:spAutoFit/>
          </a:bodyPr>
          <a:lstStyle/>
          <a:p>
            <a:pPr marL="431800" lvl="1" indent="-215900">
              <a:lnSpc>
                <a:spcPts val="1960"/>
              </a:lnSpc>
              <a:buFont typeface="Arial"/>
              <a:buChar char="•"/>
            </a:pPr>
            <a:r>
              <a:rPr lang="en-US" sz="2000">
                <a:solidFill>
                  <a:srgbClr val="000000"/>
                </a:solidFill>
                <a:latin typeface="Barlow SemiCondensed"/>
              </a:rPr>
              <a:t>Better representation – 22% BAME NEDs</a:t>
            </a:r>
            <a:endParaRPr lang="en-US" sz="2000">
              <a:solidFill>
                <a:srgbClr val="78BE20"/>
              </a:solidFill>
              <a:latin typeface="Barlow SemiCondensed"/>
            </a:endParaRPr>
          </a:p>
          <a:p>
            <a:pPr>
              <a:lnSpc>
                <a:spcPts val="1960"/>
              </a:lnSpc>
            </a:pPr>
            <a:endParaRPr lang="en-US" sz="2000">
              <a:solidFill>
                <a:srgbClr val="78BE20"/>
              </a:solidFill>
              <a:latin typeface="Barlow SemiCondensed"/>
            </a:endParaRPr>
          </a:p>
          <a:p>
            <a:pPr marL="431800" lvl="1" indent="-215900">
              <a:lnSpc>
                <a:spcPts val="1960"/>
              </a:lnSpc>
              <a:buFont typeface="Arial"/>
              <a:buChar char="•"/>
            </a:pPr>
            <a:r>
              <a:rPr lang="en-US" sz="2000">
                <a:solidFill>
                  <a:srgbClr val="000000"/>
                </a:solidFill>
                <a:latin typeface="Barlow SemiCondensed"/>
              </a:rPr>
              <a:t>Positive action - recruiting to new NED role</a:t>
            </a:r>
          </a:p>
          <a:p>
            <a:pPr marL="431800" lvl="1" indent="-215900">
              <a:lnSpc>
                <a:spcPts val="1960"/>
              </a:lnSpc>
              <a:buFont typeface="Arial"/>
              <a:buChar char="•"/>
            </a:pPr>
            <a:endParaRPr lang="en-US" sz="2000">
              <a:solidFill>
                <a:srgbClr val="000000"/>
              </a:solidFill>
              <a:latin typeface="Barlow SemiCondensed"/>
            </a:endParaRPr>
          </a:p>
          <a:p>
            <a:pPr marL="431800" lvl="1" indent="-215900">
              <a:lnSpc>
                <a:spcPts val="1960"/>
              </a:lnSpc>
              <a:buFont typeface="Arial"/>
              <a:buChar char="•"/>
            </a:pPr>
            <a:r>
              <a:rPr lang="en-US" sz="2000">
                <a:solidFill>
                  <a:srgbClr val="000000"/>
                </a:solidFill>
                <a:latin typeface="Barlow SemiCondensed"/>
              </a:rPr>
              <a:t>NED championing inclusivity</a:t>
            </a:r>
            <a:r>
              <a:rPr lang="en-US" sz="2000">
                <a:solidFill>
                  <a:srgbClr val="78BE20"/>
                </a:solidFill>
                <a:latin typeface="Barlow SemiCondensed"/>
              </a:rPr>
              <a:t> </a:t>
            </a:r>
            <a:endParaRPr lang="en-US" sz="2000">
              <a:solidFill>
                <a:srgbClr val="000000"/>
              </a:solidFill>
              <a:latin typeface="Barlow SemiCondensed"/>
            </a:endParaRPr>
          </a:p>
          <a:p>
            <a:pPr>
              <a:lnSpc>
                <a:spcPts val="1960"/>
              </a:lnSpc>
            </a:pPr>
            <a:endParaRPr lang="en-US" sz="2000">
              <a:solidFill>
                <a:srgbClr val="000000"/>
              </a:solidFill>
              <a:latin typeface="Barlow SemiCondensed"/>
            </a:endParaRPr>
          </a:p>
          <a:p>
            <a:pPr marL="431800" lvl="1" indent="-215900">
              <a:lnSpc>
                <a:spcPts val="1960"/>
              </a:lnSpc>
              <a:buFont typeface="Arial"/>
              <a:buChar char="•"/>
            </a:pPr>
            <a:r>
              <a:rPr lang="en-US" sz="2000">
                <a:solidFill>
                  <a:srgbClr val="000000"/>
                </a:solidFill>
                <a:latin typeface="Barlow SemiCondensed"/>
              </a:rPr>
              <a:t>Staff presentations to board - real stories from HHFT</a:t>
            </a:r>
          </a:p>
          <a:p>
            <a:pPr>
              <a:lnSpc>
                <a:spcPts val="1960"/>
              </a:lnSpc>
            </a:pPr>
            <a:endParaRPr lang="en-US" sz="2000">
              <a:solidFill>
                <a:srgbClr val="000000"/>
              </a:solidFill>
              <a:latin typeface="Barlow SemiCondensed"/>
            </a:endParaRPr>
          </a:p>
          <a:p>
            <a:pPr marL="431800" lvl="1" indent="-215900">
              <a:lnSpc>
                <a:spcPts val="1960"/>
              </a:lnSpc>
              <a:buFont typeface="Arial"/>
              <a:buChar char="•"/>
            </a:pPr>
            <a:r>
              <a:rPr lang="en-US" sz="2000">
                <a:solidFill>
                  <a:srgbClr val="000000"/>
                </a:solidFill>
                <a:latin typeface="Barlow SemiCondensed"/>
              </a:rPr>
              <a:t>Role modelling</a:t>
            </a:r>
          </a:p>
          <a:p>
            <a:pPr>
              <a:lnSpc>
                <a:spcPts val="1960"/>
              </a:lnSpc>
            </a:pPr>
            <a:endParaRPr lang="en-US" sz="2000">
              <a:solidFill>
                <a:srgbClr val="000000"/>
              </a:solidFill>
              <a:latin typeface="Barlow SemiCondensed"/>
            </a:endParaRPr>
          </a:p>
          <a:p>
            <a:pPr marL="431800" lvl="1" indent="-215900">
              <a:lnSpc>
                <a:spcPts val="1960"/>
              </a:lnSpc>
              <a:buFont typeface="Arial"/>
              <a:buChar char="•"/>
            </a:pPr>
            <a:r>
              <a:rPr lang="en-US" sz="2000">
                <a:solidFill>
                  <a:srgbClr val="000000"/>
                </a:solidFill>
                <a:latin typeface="Barlow SemiCondensed"/>
              </a:rPr>
              <a:t>Improved and more inclusive decision making</a:t>
            </a:r>
            <a:r>
              <a:rPr lang="en-US" sz="2000">
                <a:solidFill>
                  <a:srgbClr val="78BE20"/>
                </a:solidFill>
                <a:latin typeface="Barlow SemiCondensed"/>
              </a:rPr>
              <a:t> </a:t>
            </a:r>
          </a:p>
          <a:p>
            <a:pPr>
              <a:lnSpc>
                <a:spcPts val="1960"/>
              </a:lnSpc>
            </a:pPr>
            <a:endParaRPr lang="en-US" sz="2000">
              <a:solidFill>
                <a:srgbClr val="78BE20"/>
              </a:solidFill>
              <a:latin typeface="Barlow SemiCondense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25470" y="-497007"/>
            <a:ext cx="2606962" cy="2606962"/>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8BE20">
                <a:alpha val="36863"/>
              </a:srgbClr>
            </a:solidFill>
          </p:spPr>
        </p:sp>
        <p:sp>
          <p:nvSpPr>
            <p:cNvPr id="4" name="TextBox 4"/>
            <p:cNvSpPr txBox="1"/>
            <p:nvPr/>
          </p:nvSpPr>
          <p:spPr>
            <a:xfrm>
              <a:off x="76200" y="28575"/>
              <a:ext cx="660400" cy="708025"/>
            </a:xfrm>
            <a:prstGeom prst="rect">
              <a:avLst/>
            </a:prstGeom>
          </p:spPr>
          <p:txBody>
            <a:bodyPr lIns="25400" tIns="25400" rIns="25400" bIns="25400" rtlCol="0" anchor="ctr"/>
            <a:lstStyle/>
            <a:p>
              <a:pPr algn="ctr">
                <a:lnSpc>
                  <a:spcPts val="1330"/>
                </a:lnSpc>
              </a:pPr>
              <a:endParaRPr sz="900"/>
            </a:p>
          </p:txBody>
        </p:sp>
      </p:grpSp>
      <p:grpSp>
        <p:nvGrpSpPr>
          <p:cNvPr id="5" name="Group 5"/>
          <p:cNvGrpSpPr>
            <a:grpSpLocks noChangeAspect="1"/>
          </p:cNvGrpSpPr>
          <p:nvPr/>
        </p:nvGrpSpPr>
        <p:grpSpPr>
          <a:xfrm>
            <a:off x="7142446" y="-371371"/>
            <a:ext cx="2355699" cy="2355690"/>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8888" r="-38888"/>
              </a:stretch>
            </a:blip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flipV="1">
            <a:off x="-9384172" y="-185216"/>
            <a:ext cx="9578838" cy="5381565"/>
          </a:xfrm>
          <a:prstGeom prst="rect">
            <a:avLst/>
          </a:prstGeom>
        </p:spPr>
      </p:pic>
      <p:sp>
        <p:nvSpPr>
          <p:cNvPr id="8" name="TextBox 8"/>
          <p:cNvSpPr txBox="1"/>
          <p:nvPr/>
        </p:nvSpPr>
        <p:spPr>
          <a:xfrm>
            <a:off x="514977" y="412844"/>
            <a:ext cx="5323258" cy="387863"/>
          </a:xfrm>
          <a:prstGeom prst="rect">
            <a:avLst/>
          </a:prstGeom>
        </p:spPr>
        <p:txBody>
          <a:bodyPr lIns="0" tIns="0" rIns="0" bIns="0" rtlCol="0" anchor="t">
            <a:spAutoFit/>
          </a:bodyPr>
          <a:lstStyle/>
          <a:p>
            <a:pPr>
              <a:lnSpc>
                <a:spcPts val="2802"/>
              </a:lnSpc>
            </a:pPr>
            <a:r>
              <a:rPr lang="en-US" sz="3503" spc="-242">
                <a:solidFill>
                  <a:srgbClr val="78BE20"/>
                </a:solidFill>
                <a:latin typeface="Intro Rust Bold"/>
              </a:rPr>
              <a:t>What have I done personally?</a:t>
            </a:r>
          </a:p>
        </p:txBody>
      </p:sp>
      <p:grpSp>
        <p:nvGrpSpPr>
          <p:cNvPr id="9" name="Group 9"/>
          <p:cNvGrpSpPr/>
          <p:nvPr/>
        </p:nvGrpSpPr>
        <p:grpSpPr>
          <a:xfrm>
            <a:off x="6349209" y="2864023"/>
            <a:ext cx="3283224" cy="2427007"/>
            <a:chOff x="0" y="0"/>
            <a:chExt cx="1099545" cy="812800"/>
          </a:xfrm>
        </p:grpSpPr>
        <p:sp>
          <p:nvSpPr>
            <p:cNvPr id="10" name="Freeform 10"/>
            <p:cNvSpPr/>
            <p:nvPr/>
          </p:nvSpPr>
          <p:spPr>
            <a:xfrm>
              <a:off x="145186" y="0"/>
              <a:ext cx="809173" cy="812800"/>
            </a:xfrm>
            <a:custGeom>
              <a:avLst/>
              <a:gdLst/>
              <a:ahLst/>
              <a:cxnLst/>
              <a:rect l="l" t="t" r="r" b="b"/>
              <a:pathLst>
                <a:path w="809173" h="812800">
                  <a:moveTo>
                    <a:pt x="404587" y="0"/>
                  </a:moveTo>
                  <a:cubicBezTo>
                    <a:pt x="628326" y="1001"/>
                    <a:pt x="809173" y="182659"/>
                    <a:pt x="809173" y="406400"/>
                  </a:cubicBezTo>
                  <a:cubicBezTo>
                    <a:pt x="809173" y="630141"/>
                    <a:pt x="628326" y="811799"/>
                    <a:pt x="404587" y="812800"/>
                  </a:cubicBezTo>
                  <a:cubicBezTo>
                    <a:pt x="180848" y="811799"/>
                    <a:pt x="0" y="630141"/>
                    <a:pt x="0" y="406400"/>
                  </a:cubicBezTo>
                  <a:cubicBezTo>
                    <a:pt x="0" y="182659"/>
                    <a:pt x="180848" y="1001"/>
                    <a:pt x="404587" y="0"/>
                  </a:cubicBezTo>
                  <a:close/>
                </a:path>
              </a:pathLst>
            </a:custGeom>
            <a:solidFill>
              <a:srgbClr val="78BE20">
                <a:alpha val="36863"/>
              </a:srgbClr>
            </a:solidFill>
          </p:spPr>
        </p:sp>
        <p:sp>
          <p:nvSpPr>
            <p:cNvPr id="11" name="TextBox 11"/>
            <p:cNvSpPr txBox="1"/>
            <p:nvPr/>
          </p:nvSpPr>
          <p:spPr>
            <a:xfrm>
              <a:off x="76200" y="28575"/>
              <a:ext cx="660400" cy="708025"/>
            </a:xfrm>
            <a:prstGeom prst="rect">
              <a:avLst/>
            </a:prstGeom>
          </p:spPr>
          <p:txBody>
            <a:bodyPr lIns="25400" tIns="25400" rIns="25400" bIns="25400" rtlCol="0" anchor="ctr"/>
            <a:lstStyle/>
            <a:p>
              <a:pPr algn="ctr">
                <a:lnSpc>
                  <a:spcPts val="1330"/>
                </a:lnSpc>
              </a:pPr>
              <a:endParaRPr sz="900"/>
            </a:p>
          </p:txBody>
        </p:sp>
      </p:grpSp>
      <p:sp>
        <p:nvSpPr>
          <p:cNvPr id="12" name="AutoShape 12"/>
          <p:cNvSpPr/>
          <p:nvPr/>
        </p:nvSpPr>
        <p:spPr>
          <a:xfrm>
            <a:off x="4736046" y="5138215"/>
            <a:ext cx="3602522" cy="0"/>
          </a:xfrm>
          <a:prstGeom prst="line">
            <a:avLst/>
          </a:prstGeom>
          <a:ln w="9525" cap="flat">
            <a:solidFill>
              <a:srgbClr val="01C5C4"/>
            </a:solidFill>
            <a:prstDash val="solid"/>
            <a:headEnd type="none" w="sm" len="sm"/>
            <a:tailEnd type="none" w="sm" len="sm"/>
          </a:ln>
        </p:spPr>
      </p:sp>
      <p:grpSp>
        <p:nvGrpSpPr>
          <p:cNvPr id="13" name="Group 13"/>
          <p:cNvGrpSpPr/>
          <p:nvPr/>
        </p:nvGrpSpPr>
        <p:grpSpPr>
          <a:xfrm>
            <a:off x="3399951" y="759802"/>
            <a:ext cx="400313" cy="323212"/>
            <a:chOff x="0" y="0"/>
            <a:chExt cx="6350000" cy="5126990"/>
          </a:xfrm>
        </p:grpSpPr>
        <p:sp>
          <p:nvSpPr>
            <p:cNvPr id="14" name="Freeform 14"/>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78BE20">
                <a:alpha val="37255"/>
              </a:srgbClr>
            </a:solidFill>
          </p:spPr>
        </p:sp>
      </p:grpSp>
      <p:sp>
        <p:nvSpPr>
          <p:cNvPr id="15" name="TextBox 15"/>
          <p:cNvSpPr txBox="1"/>
          <p:nvPr/>
        </p:nvSpPr>
        <p:spPr>
          <a:xfrm>
            <a:off x="514977" y="1377801"/>
            <a:ext cx="6022330" cy="4103688"/>
          </a:xfrm>
          <a:prstGeom prst="rect">
            <a:avLst/>
          </a:prstGeom>
        </p:spPr>
        <p:txBody>
          <a:bodyPr lIns="0" tIns="0" rIns="0" bIns="0" rtlCol="0" anchor="t">
            <a:spAutoFit/>
          </a:bodyPr>
          <a:lstStyle/>
          <a:p>
            <a:pPr marL="431800" lvl="1" indent="-215900">
              <a:lnSpc>
                <a:spcPts val="1960"/>
              </a:lnSpc>
              <a:buFont typeface="Arial"/>
              <a:buChar char="•"/>
            </a:pPr>
            <a:r>
              <a:rPr lang="en-US" sz="2000">
                <a:solidFill>
                  <a:srgbClr val="000000"/>
                </a:solidFill>
                <a:latin typeface="Barlow SemiCondensed"/>
              </a:rPr>
              <a:t>Put people first</a:t>
            </a:r>
          </a:p>
          <a:p>
            <a:pPr>
              <a:lnSpc>
                <a:spcPts val="1960"/>
              </a:lnSpc>
            </a:pPr>
            <a:endParaRPr lang="en-US" sz="2000">
              <a:solidFill>
                <a:srgbClr val="000000"/>
              </a:solidFill>
              <a:latin typeface="Barlow SemiCondensed"/>
            </a:endParaRPr>
          </a:p>
          <a:p>
            <a:pPr marL="431800" lvl="1" indent="-215900">
              <a:lnSpc>
                <a:spcPts val="1960"/>
              </a:lnSpc>
              <a:buFont typeface="Arial"/>
              <a:buChar char="•"/>
            </a:pPr>
            <a:r>
              <a:rPr lang="en-US" sz="2000">
                <a:solidFill>
                  <a:srgbClr val="000000"/>
                </a:solidFill>
                <a:latin typeface="Barlow SemiCondensed"/>
              </a:rPr>
              <a:t>Treat people differently to ensure inclusivity and equality</a:t>
            </a:r>
            <a:r>
              <a:rPr lang="en-US" sz="2000">
                <a:solidFill>
                  <a:srgbClr val="78BE20"/>
                </a:solidFill>
                <a:latin typeface="Barlow SemiCondensed"/>
              </a:rPr>
              <a:t> </a:t>
            </a:r>
          </a:p>
          <a:p>
            <a:pPr>
              <a:lnSpc>
                <a:spcPts val="1960"/>
              </a:lnSpc>
            </a:pPr>
            <a:endParaRPr lang="en-US" sz="2000">
              <a:solidFill>
                <a:srgbClr val="78BE20"/>
              </a:solidFill>
              <a:latin typeface="Barlow SemiCondensed"/>
            </a:endParaRPr>
          </a:p>
          <a:p>
            <a:pPr marL="431800" lvl="1" indent="-215900">
              <a:lnSpc>
                <a:spcPts val="1960"/>
              </a:lnSpc>
              <a:buFont typeface="Arial"/>
              <a:buChar char="•"/>
            </a:pPr>
            <a:r>
              <a:rPr lang="en-US" sz="2000">
                <a:solidFill>
                  <a:srgbClr val="000000"/>
                </a:solidFill>
                <a:latin typeface="Barlow SemiCondensed"/>
              </a:rPr>
              <a:t>Paying attention to nuance in race</a:t>
            </a:r>
          </a:p>
          <a:p>
            <a:pPr>
              <a:lnSpc>
                <a:spcPts val="1960"/>
              </a:lnSpc>
            </a:pPr>
            <a:endParaRPr lang="en-US" sz="2000">
              <a:solidFill>
                <a:srgbClr val="000000"/>
              </a:solidFill>
              <a:latin typeface="Barlow SemiCondensed"/>
            </a:endParaRPr>
          </a:p>
          <a:p>
            <a:pPr marL="431800" lvl="1" indent="-215900">
              <a:lnSpc>
                <a:spcPts val="1960"/>
              </a:lnSpc>
              <a:buFont typeface="Arial"/>
              <a:buChar char="•"/>
            </a:pPr>
            <a:r>
              <a:rPr lang="en-US" sz="2000">
                <a:solidFill>
                  <a:srgbClr val="000000"/>
                </a:solidFill>
                <a:latin typeface="Barlow SemiCondensed"/>
              </a:rPr>
              <a:t>Challenging my own understanding and increased learning</a:t>
            </a:r>
          </a:p>
          <a:p>
            <a:pPr>
              <a:lnSpc>
                <a:spcPts val="1960"/>
              </a:lnSpc>
            </a:pPr>
            <a:endParaRPr lang="en-US" sz="2000">
              <a:solidFill>
                <a:srgbClr val="000000"/>
              </a:solidFill>
              <a:latin typeface="Barlow SemiCondensed"/>
            </a:endParaRPr>
          </a:p>
          <a:p>
            <a:pPr marL="431800" lvl="1" indent="-215900">
              <a:lnSpc>
                <a:spcPts val="1960"/>
              </a:lnSpc>
              <a:buFont typeface="Arial"/>
              <a:buChar char="•"/>
            </a:pPr>
            <a:r>
              <a:rPr lang="en-US" sz="2000">
                <a:solidFill>
                  <a:srgbClr val="000000"/>
                </a:solidFill>
                <a:latin typeface="Barlow SemiCondensed"/>
              </a:rPr>
              <a:t>Continued mentoring relationships</a:t>
            </a:r>
          </a:p>
          <a:p>
            <a:pPr>
              <a:lnSpc>
                <a:spcPts val="1960"/>
              </a:lnSpc>
            </a:pPr>
            <a:endParaRPr lang="en-US" sz="2000">
              <a:solidFill>
                <a:srgbClr val="000000"/>
              </a:solidFill>
              <a:latin typeface="Barlow SemiCondensed"/>
            </a:endParaRPr>
          </a:p>
          <a:p>
            <a:pPr marL="431800" lvl="1" indent="-215900">
              <a:lnSpc>
                <a:spcPts val="1960"/>
              </a:lnSpc>
              <a:buFont typeface="Arial"/>
              <a:buChar char="•"/>
            </a:pPr>
            <a:r>
              <a:rPr lang="en-US" sz="2000">
                <a:solidFill>
                  <a:srgbClr val="000000"/>
                </a:solidFill>
                <a:latin typeface="Barlow SemiCondensed"/>
              </a:rPr>
              <a:t>Joined NHS Providers Race Equality Board Advisory Group</a:t>
            </a:r>
          </a:p>
          <a:p>
            <a:pPr>
              <a:lnSpc>
                <a:spcPts val="1960"/>
              </a:lnSpc>
            </a:pPr>
            <a:endParaRPr lang="en-US" sz="2000">
              <a:solidFill>
                <a:srgbClr val="000000"/>
              </a:solidFill>
              <a:latin typeface="Barlow SemiCondensed"/>
            </a:endParaRPr>
          </a:p>
          <a:p>
            <a:pPr>
              <a:lnSpc>
                <a:spcPts val="1960"/>
              </a:lnSpc>
            </a:pPr>
            <a:endParaRPr lang="en-US" sz="2000">
              <a:solidFill>
                <a:srgbClr val="000000"/>
              </a:solidFill>
              <a:latin typeface="Barlow SemiCondensed"/>
            </a:endParaRPr>
          </a:p>
        </p:txBody>
      </p:sp>
      <p:pic>
        <p:nvPicPr>
          <p:cNvPr id="16" name="Picture 16"/>
          <p:cNvPicPr>
            <a:picLocks noChangeAspect="1"/>
          </p:cNvPicPr>
          <p:nvPr/>
        </p:nvPicPr>
        <p:blipFill>
          <a:blip r:embed="rId6"/>
          <a:srcRect/>
          <a:stretch>
            <a:fillRect/>
          </a:stretch>
        </p:blipFill>
        <p:spPr>
          <a:xfrm>
            <a:off x="6778627" y="3286807"/>
            <a:ext cx="2259506" cy="159218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28330" y="3894067"/>
            <a:ext cx="3090024" cy="839242"/>
            <a:chOff x="0" y="0"/>
            <a:chExt cx="8240064" cy="2237979"/>
          </a:xfrm>
        </p:grpSpPr>
        <p:grpSp>
          <p:nvGrpSpPr>
            <p:cNvPr id="3" name="Group 3"/>
            <p:cNvGrpSpPr/>
            <p:nvPr/>
          </p:nvGrpSpPr>
          <p:grpSpPr>
            <a:xfrm>
              <a:off x="6571072" y="445217"/>
              <a:ext cx="1668992" cy="1347544"/>
              <a:chOff x="0" y="0"/>
              <a:chExt cx="6350000" cy="5126990"/>
            </a:xfrm>
          </p:grpSpPr>
          <p:sp>
            <p:nvSpPr>
              <p:cNvPr id="4" name="Freeform 4"/>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78BE20">
                  <a:alpha val="37255"/>
                </a:srgbClr>
              </a:solidFill>
            </p:spPr>
          </p:sp>
        </p:grpSp>
        <p:grpSp>
          <p:nvGrpSpPr>
            <p:cNvPr id="5" name="Group 5"/>
            <p:cNvGrpSpPr/>
            <p:nvPr/>
          </p:nvGrpSpPr>
          <p:grpSpPr>
            <a:xfrm>
              <a:off x="0" y="445217"/>
              <a:ext cx="1668992" cy="1347544"/>
              <a:chOff x="0" y="0"/>
              <a:chExt cx="6350000" cy="5126990"/>
            </a:xfrm>
          </p:grpSpPr>
          <p:sp>
            <p:nvSpPr>
              <p:cNvPr id="6" name="Freeform 6"/>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005EB8">
                  <a:alpha val="37255"/>
                </a:srgbClr>
              </a:solidFill>
            </p:spPr>
          </p:sp>
        </p:grpSp>
        <p:grpSp>
          <p:nvGrpSpPr>
            <p:cNvPr id="7" name="Group 7"/>
            <p:cNvGrpSpPr/>
            <p:nvPr/>
          </p:nvGrpSpPr>
          <p:grpSpPr>
            <a:xfrm>
              <a:off x="834496" y="0"/>
              <a:ext cx="2771835" cy="2237979"/>
              <a:chOff x="0" y="0"/>
              <a:chExt cx="6350000" cy="5126990"/>
            </a:xfrm>
          </p:grpSpPr>
          <p:sp>
            <p:nvSpPr>
              <p:cNvPr id="8" name="Freeform 8"/>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01C5C4">
                  <a:alpha val="37255"/>
                </a:srgbClr>
              </a:solidFill>
            </p:spPr>
          </p:sp>
        </p:grpSp>
        <p:grpSp>
          <p:nvGrpSpPr>
            <p:cNvPr id="9" name="Group 9"/>
            <p:cNvGrpSpPr/>
            <p:nvPr/>
          </p:nvGrpSpPr>
          <p:grpSpPr>
            <a:xfrm>
              <a:off x="3273593" y="445217"/>
              <a:ext cx="1668992" cy="1347544"/>
              <a:chOff x="0" y="0"/>
              <a:chExt cx="6350000" cy="5126990"/>
            </a:xfrm>
          </p:grpSpPr>
          <p:sp>
            <p:nvSpPr>
              <p:cNvPr id="10" name="Freeform 10"/>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6A2C91">
                  <a:alpha val="37255"/>
                </a:srgbClr>
              </a:solidFill>
            </p:spPr>
          </p:sp>
        </p:grpSp>
        <p:grpSp>
          <p:nvGrpSpPr>
            <p:cNvPr id="11" name="Group 11"/>
            <p:cNvGrpSpPr/>
            <p:nvPr/>
          </p:nvGrpSpPr>
          <p:grpSpPr>
            <a:xfrm>
              <a:off x="4108089" y="0"/>
              <a:ext cx="2771835" cy="2237979"/>
              <a:chOff x="0" y="0"/>
              <a:chExt cx="6350000" cy="5126990"/>
            </a:xfrm>
          </p:grpSpPr>
          <p:sp>
            <p:nvSpPr>
              <p:cNvPr id="12" name="Freeform 12"/>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00A9CE">
                  <a:alpha val="37255"/>
                </a:srgbClr>
              </a:solidFill>
            </p:spPr>
          </p:sp>
        </p:grpSp>
      </p:grpSp>
      <p:pic>
        <p:nvPicPr>
          <p:cNvPr id="13" name="Picture 13"/>
          <p:cNvPicPr>
            <a:picLocks noChangeAspect="1"/>
          </p:cNvPicPr>
          <p:nvPr/>
        </p:nvPicPr>
        <p:blipFill>
          <a:blip r:embed="rId2"/>
          <a:srcRect/>
          <a:stretch>
            <a:fillRect/>
          </a:stretch>
        </p:blipFill>
        <p:spPr>
          <a:xfrm>
            <a:off x="6946339" y="0"/>
            <a:ext cx="2102143" cy="1181022"/>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flipV="1">
            <a:off x="-9384172" y="-185216"/>
            <a:ext cx="9578838" cy="5381565"/>
          </a:xfrm>
          <a:prstGeom prst="rect">
            <a:avLst/>
          </a:prstGeom>
        </p:spPr>
      </p:pic>
      <p:pic>
        <p:nvPicPr>
          <p:cNvPr id="15" name="Picture 15">
            <a:hlinkClick r:id="rId5" tooltip="https://bit.ly/39z9v7g"/>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49384" y="4245560"/>
            <a:ext cx="490816" cy="487749"/>
          </a:xfrm>
          <a:prstGeom prst="rect">
            <a:avLst/>
          </a:prstGeom>
        </p:spPr>
      </p:pic>
      <p:pic>
        <p:nvPicPr>
          <p:cNvPr id="16" name="Picture 16">
            <a:hlinkClick r:id="rId8" tooltip="https://bit.ly/3OijQTN"/>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51164" y="4245560"/>
            <a:ext cx="487749" cy="487749"/>
          </a:xfrm>
          <a:prstGeom prst="rect">
            <a:avLst/>
          </a:prstGeom>
        </p:spPr>
      </p:pic>
      <p:pic>
        <p:nvPicPr>
          <p:cNvPr id="17" name="Picture 17">
            <a:hlinkClick r:id="rId11" tooltip="https://bit.ly/3HAPkSP"/>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49876" y="4245560"/>
            <a:ext cx="487749" cy="487749"/>
          </a:xfrm>
          <a:prstGeom prst="rect">
            <a:avLst/>
          </a:prstGeom>
        </p:spPr>
      </p:pic>
      <p:pic>
        <p:nvPicPr>
          <p:cNvPr id="18" name="Picture 18">
            <a:hlinkClick r:id="rId14" tooltip="https://bit.ly/3O3aco6"/>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851786" y="4245560"/>
            <a:ext cx="487749" cy="487749"/>
          </a:xfrm>
          <a:prstGeom prst="rect">
            <a:avLst/>
          </a:prstGeom>
        </p:spPr>
      </p:pic>
      <p:grpSp>
        <p:nvGrpSpPr>
          <p:cNvPr id="19" name="Group 19"/>
          <p:cNvGrpSpPr/>
          <p:nvPr/>
        </p:nvGrpSpPr>
        <p:grpSpPr>
          <a:xfrm>
            <a:off x="6559624" y="1525308"/>
            <a:ext cx="1800017" cy="1800017"/>
            <a:chOff x="137749" y="137749"/>
            <a:chExt cx="4800044" cy="4800044"/>
          </a:xfrm>
        </p:grpSpPr>
        <p:grpSp>
          <p:nvGrpSpPr>
            <p:cNvPr id="20" name="Group 20"/>
            <p:cNvGrpSpPr/>
            <p:nvPr/>
          </p:nvGrpSpPr>
          <p:grpSpPr>
            <a:xfrm>
              <a:off x="137749" y="137749"/>
              <a:ext cx="4800044" cy="4800044"/>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476250">
                <a:solidFill>
                  <a:srgbClr val="FFFFFF"/>
                </a:solidFill>
              </a:ln>
            </p:spPr>
          </p:sp>
          <p:sp>
            <p:nvSpPr>
              <p:cNvPr id="22" name="TextBox 22"/>
              <p:cNvSpPr txBox="1"/>
              <p:nvPr/>
            </p:nvSpPr>
            <p:spPr>
              <a:xfrm>
                <a:off x="76200" y="95250"/>
                <a:ext cx="660400" cy="641350"/>
              </a:xfrm>
              <a:prstGeom prst="rect">
                <a:avLst/>
              </a:prstGeom>
            </p:spPr>
            <p:txBody>
              <a:bodyPr lIns="25400" tIns="25400" rIns="25400" bIns="25400" rtlCol="0" anchor="ctr"/>
              <a:lstStyle/>
              <a:p>
                <a:pPr algn="ctr">
                  <a:lnSpc>
                    <a:spcPts val="1119"/>
                  </a:lnSpc>
                </a:pPr>
                <a:endParaRPr sz="900"/>
              </a:p>
            </p:txBody>
          </p:sp>
        </p:grpSp>
        <p:grpSp>
          <p:nvGrpSpPr>
            <p:cNvPr id="23" name="Group 23"/>
            <p:cNvGrpSpPr/>
            <p:nvPr/>
          </p:nvGrpSpPr>
          <p:grpSpPr>
            <a:xfrm rot="1715111">
              <a:off x="667047" y="667047"/>
              <a:ext cx="3741449" cy="3741449"/>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25" name="Group 25"/>
            <p:cNvGrpSpPr/>
            <p:nvPr/>
          </p:nvGrpSpPr>
          <p:grpSpPr>
            <a:xfrm>
              <a:off x="668795" y="668795"/>
              <a:ext cx="3737952" cy="3737952"/>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7" name="Picture 2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390675" y="1467603"/>
              <a:ext cx="914038" cy="792928"/>
            </a:xfrm>
            <a:prstGeom prst="rect">
              <a:avLst/>
            </a:prstGeom>
          </p:spPr>
        </p:pic>
        <p:pic>
          <p:nvPicPr>
            <p:cNvPr id="28" name="Picture 28"/>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609143" y="1665899"/>
              <a:ext cx="477102" cy="477102"/>
            </a:xfrm>
            <a:prstGeom prst="rect">
              <a:avLst/>
            </a:prstGeom>
          </p:spPr>
        </p:pic>
        <p:pic>
          <p:nvPicPr>
            <p:cNvPr id="29" name="Picture 29"/>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200457">
              <a:off x="1969969" y="1561752"/>
              <a:ext cx="232552" cy="187204"/>
            </a:xfrm>
            <a:prstGeom prst="rect">
              <a:avLst/>
            </a:prstGeom>
          </p:spPr>
        </p:pic>
        <p:pic>
          <p:nvPicPr>
            <p:cNvPr id="30" name="Picture 3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193563" flipH="1">
              <a:off x="1492867" y="1559589"/>
              <a:ext cx="232552" cy="187204"/>
            </a:xfrm>
            <a:prstGeom prst="rect">
              <a:avLst/>
            </a:prstGeom>
          </p:spPr>
        </p:pic>
        <p:pic>
          <p:nvPicPr>
            <p:cNvPr id="31" name="Picture 3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2770830" y="1467603"/>
              <a:ext cx="914038" cy="792928"/>
            </a:xfrm>
            <a:prstGeom prst="rect">
              <a:avLst/>
            </a:prstGeom>
          </p:spPr>
        </p:pic>
        <p:pic>
          <p:nvPicPr>
            <p:cNvPr id="32" name="Picture 32"/>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3077365" y="1622362"/>
              <a:ext cx="300968" cy="495421"/>
            </a:xfrm>
            <a:prstGeom prst="rect">
              <a:avLst/>
            </a:prstGeom>
          </p:spPr>
        </p:pic>
        <p:pic>
          <p:nvPicPr>
            <p:cNvPr id="33" name="Picture 33"/>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1390675" y="2915395"/>
              <a:ext cx="914038" cy="792928"/>
            </a:xfrm>
            <a:prstGeom prst="rect">
              <a:avLst/>
            </a:prstGeom>
          </p:spPr>
        </p:pic>
        <p:pic>
          <p:nvPicPr>
            <p:cNvPr id="34" name="Picture 34"/>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1602862" y="3056023"/>
              <a:ext cx="489665" cy="427233"/>
            </a:xfrm>
            <a:prstGeom prst="rect">
              <a:avLst/>
            </a:prstGeom>
          </p:spPr>
        </p:pic>
        <p:pic>
          <p:nvPicPr>
            <p:cNvPr id="35" name="Picture 35"/>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a:off x="2770830" y="2915395"/>
              <a:ext cx="914038" cy="792928"/>
            </a:xfrm>
            <a:prstGeom prst="rect">
              <a:avLst/>
            </a:prstGeom>
          </p:spPr>
        </p:pic>
        <p:pic>
          <p:nvPicPr>
            <p:cNvPr id="36" name="Picture 36"/>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2960942" y="3049623"/>
              <a:ext cx="533813" cy="524472"/>
            </a:xfrm>
            <a:prstGeom prst="rect">
              <a:avLst/>
            </a:prstGeom>
          </p:spPr>
        </p:pic>
        <p:sp>
          <p:nvSpPr>
            <p:cNvPr id="37" name="TextBox 37"/>
            <p:cNvSpPr txBox="1"/>
            <p:nvPr/>
          </p:nvSpPr>
          <p:spPr>
            <a:xfrm>
              <a:off x="756023" y="2203380"/>
              <a:ext cx="3563495" cy="594523"/>
            </a:xfrm>
            <a:prstGeom prst="rect">
              <a:avLst/>
            </a:prstGeom>
          </p:spPr>
          <p:txBody>
            <a:bodyPr lIns="0" tIns="0" rIns="0" bIns="0" rtlCol="0" anchor="t">
              <a:spAutoFit/>
            </a:bodyPr>
            <a:lstStyle/>
            <a:p>
              <a:pPr algn="ctr">
                <a:lnSpc>
                  <a:spcPts val="1927"/>
                </a:lnSpc>
              </a:pPr>
              <a:r>
                <a:rPr lang="en-US" sz="1377" spc="1101">
                  <a:solidFill>
                    <a:srgbClr val="00A9CE"/>
                  </a:solidFill>
                  <a:latin typeface="Barlow Bold"/>
                </a:rPr>
                <a:t>C</a:t>
              </a:r>
              <a:r>
                <a:rPr lang="en-US" sz="1377" spc="1101">
                  <a:solidFill>
                    <a:srgbClr val="6A2C91"/>
                  </a:solidFill>
                  <a:latin typeface="Barlow Bold"/>
                </a:rPr>
                <a:t>A</a:t>
              </a:r>
              <a:r>
                <a:rPr lang="en-US" sz="1377" spc="1101">
                  <a:solidFill>
                    <a:srgbClr val="01C5C4"/>
                  </a:solidFill>
                  <a:latin typeface="Barlow Bold"/>
                </a:rPr>
                <a:t>R</a:t>
              </a:r>
              <a:r>
                <a:rPr lang="en-US" sz="1377" spc="1101">
                  <a:solidFill>
                    <a:srgbClr val="005EB8"/>
                  </a:solidFill>
                  <a:latin typeface="Barlow Bold"/>
                </a:rPr>
                <a:t>E</a:t>
              </a:r>
            </a:p>
          </p:txBody>
        </p:sp>
        <p:sp>
          <p:nvSpPr>
            <p:cNvPr id="38" name="TextBox 38"/>
            <p:cNvSpPr txBox="1"/>
            <p:nvPr/>
          </p:nvSpPr>
          <p:spPr>
            <a:xfrm>
              <a:off x="367018" y="452213"/>
              <a:ext cx="4341508" cy="663088"/>
            </a:xfrm>
            <a:prstGeom prst="rect">
              <a:avLst/>
            </a:prstGeom>
          </p:spPr>
          <p:txBody>
            <a:bodyPr lIns="0" tIns="0" rIns="0" bIns="0" rtlCol="0" anchor="t">
              <a:spAutoFit/>
            </a:bodyPr>
            <a:lstStyle/>
            <a:p>
              <a:pPr algn="ctr">
                <a:lnSpc>
                  <a:spcPts val="646"/>
                </a:lnSpc>
              </a:pPr>
              <a:r>
                <a:rPr lang="en-US" sz="1095" spc="306">
                  <a:solidFill>
                    <a:srgbClr val="FFFFFF"/>
                  </a:solidFill>
                  <a:latin typeface="Calibri Bold"/>
                </a:rPr>
                <a:t>INCLUSIVITY  •  INCLUSIVITY  •  INCLUSIVITY  •  </a:t>
              </a:r>
            </a:p>
          </p:txBody>
        </p:sp>
      </p:grpSp>
      <p:pic>
        <p:nvPicPr>
          <p:cNvPr id="39" name="Picture 39"/>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rot="-4366629" flipV="1">
            <a:off x="558195" y="4094179"/>
            <a:ext cx="516955" cy="349671"/>
          </a:xfrm>
          <a:prstGeom prst="rect">
            <a:avLst/>
          </a:prstGeom>
        </p:spPr>
      </p:pic>
      <p:sp>
        <p:nvSpPr>
          <p:cNvPr id="40" name="TextBox 40"/>
          <p:cNvSpPr txBox="1"/>
          <p:nvPr/>
        </p:nvSpPr>
        <p:spPr>
          <a:xfrm>
            <a:off x="757878" y="1866236"/>
            <a:ext cx="4804720" cy="731547"/>
          </a:xfrm>
          <a:prstGeom prst="rect">
            <a:avLst/>
          </a:prstGeom>
        </p:spPr>
        <p:txBody>
          <a:bodyPr lIns="0" tIns="0" rIns="0" bIns="0" rtlCol="0" anchor="t">
            <a:spAutoFit/>
          </a:bodyPr>
          <a:lstStyle/>
          <a:p>
            <a:pPr>
              <a:lnSpc>
                <a:spcPts val="5548"/>
              </a:lnSpc>
            </a:pPr>
            <a:r>
              <a:rPr lang="en-US" sz="6936" spc="-479">
                <a:solidFill>
                  <a:srgbClr val="4D569F"/>
                </a:solidFill>
                <a:latin typeface="Intro Rust"/>
              </a:rPr>
              <a:t>thank you</a:t>
            </a:r>
          </a:p>
        </p:txBody>
      </p:sp>
      <p:sp>
        <p:nvSpPr>
          <p:cNvPr id="41" name="TextBox 41"/>
          <p:cNvSpPr txBox="1"/>
          <p:nvPr/>
        </p:nvSpPr>
        <p:spPr>
          <a:xfrm>
            <a:off x="873290" y="2371460"/>
            <a:ext cx="3464076" cy="455446"/>
          </a:xfrm>
          <a:prstGeom prst="rect">
            <a:avLst/>
          </a:prstGeom>
        </p:spPr>
        <p:txBody>
          <a:bodyPr lIns="0" tIns="0" rIns="0" bIns="0" rtlCol="0" anchor="t">
            <a:spAutoFit/>
          </a:bodyPr>
          <a:lstStyle/>
          <a:p>
            <a:pPr>
              <a:lnSpc>
                <a:spcPts val="3851"/>
              </a:lnSpc>
            </a:pPr>
            <a:r>
              <a:rPr lang="en-US" sz="2751">
                <a:solidFill>
                  <a:srgbClr val="4D569F"/>
                </a:solidFill>
                <a:latin typeface="Barlow SemiCondensed Thin Bold"/>
              </a:rPr>
              <a:t>ANY QUESTIONS?</a:t>
            </a:r>
          </a:p>
        </p:txBody>
      </p:sp>
      <p:sp>
        <p:nvSpPr>
          <p:cNvPr id="42" name="TextBox 42"/>
          <p:cNvSpPr txBox="1"/>
          <p:nvPr/>
        </p:nvSpPr>
        <p:spPr>
          <a:xfrm>
            <a:off x="1049384" y="3536225"/>
            <a:ext cx="3251524" cy="663258"/>
          </a:xfrm>
          <a:prstGeom prst="rect">
            <a:avLst/>
          </a:prstGeom>
        </p:spPr>
        <p:txBody>
          <a:bodyPr lIns="0" tIns="0" rIns="0" bIns="0" rtlCol="0" anchor="t">
            <a:spAutoFit/>
          </a:bodyPr>
          <a:lstStyle/>
          <a:p>
            <a:pPr>
              <a:lnSpc>
                <a:spcPts val="2749"/>
              </a:lnSpc>
            </a:pPr>
            <a:r>
              <a:rPr lang="en-US" sz="1963">
                <a:solidFill>
                  <a:srgbClr val="4D569F"/>
                </a:solidFill>
                <a:latin typeface="Barlow SemiCondensed Thin Bold"/>
              </a:rPr>
              <a:t>BE PART OF THE CONVERSATION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D517394B-E058-A54C-B016-B3E34A8C65AA}"/>
              </a:ext>
            </a:extLst>
          </p:cNvPr>
          <p:cNvPicPr>
            <a:picLocks noChangeAspect="1"/>
          </p:cNvPicPr>
          <p:nvPr/>
        </p:nvPicPr>
        <p:blipFill>
          <a:blip r:embed="rId3"/>
          <a:stretch>
            <a:fillRect/>
          </a:stretch>
        </p:blipFill>
        <p:spPr>
          <a:xfrm>
            <a:off x="0" y="15903"/>
            <a:ext cx="9144000" cy="5143500"/>
          </a:xfrm>
          <a:prstGeom prst="rect">
            <a:avLst/>
          </a:prstGeom>
        </p:spPr>
      </p:pic>
      <p:sp>
        <p:nvSpPr>
          <p:cNvPr id="4" name="Content Placeholder 2">
            <a:extLst>
              <a:ext uri="{FF2B5EF4-FFF2-40B4-BE49-F238E27FC236}">
                <a16:creationId xmlns:a16="http://schemas.microsoft.com/office/drawing/2014/main" id="{C9228F28-3CDB-1E42-8320-38A7A368928A}"/>
              </a:ext>
            </a:extLst>
          </p:cNvPr>
          <p:cNvSpPr txBox="1">
            <a:spLocks/>
          </p:cNvSpPr>
          <p:nvPr/>
        </p:nvSpPr>
        <p:spPr>
          <a:xfrm>
            <a:off x="1117122" y="951706"/>
            <a:ext cx="7290755" cy="3213894"/>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base">
              <a:lnSpc>
                <a:spcPct val="80000"/>
              </a:lnSpc>
              <a:buNone/>
            </a:pPr>
            <a:endParaRPr lang="en-GB" sz="2000" b="1" spc="-110">
              <a:solidFill>
                <a:schemeClr val="bg1"/>
              </a:solidFill>
            </a:endParaRPr>
          </a:p>
          <a:p>
            <a:pPr marL="0" indent="0" algn="ctr" fontAlgn="base">
              <a:lnSpc>
                <a:spcPct val="80000"/>
              </a:lnSpc>
              <a:buNone/>
            </a:pPr>
            <a:endParaRPr lang="en-GB" sz="2000" b="1" spc="-110">
              <a:solidFill>
                <a:schemeClr val="bg1"/>
              </a:solidFill>
            </a:endParaRPr>
          </a:p>
          <a:p>
            <a:pPr fontAlgn="base">
              <a:lnSpc>
                <a:spcPct val="80000"/>
              </a:lnSpc>
            </a:pPr>
            <a:endParaRPr lang="en-GB" sz="1500" spc="-100">
              <a:solidFill>
                <a:srgbClr val="00B0F0"/>
              </a:solidFill>
            </a:endParaRPr>
          </a:p>
          <a:p>
            <a:pPr fontAlgn="base">
              <a:lnSpc>
                <a:spcPct val="80000"/>
              </a:lnSpc>
            </a:pPr>
            <a:endParaRPr lang="en-GB" sz="1500" spc="-100">
              <a:solidFill>
                <a:srgbClr val="00B0F0"/>
              </a:solidFill>
            </a:endParaRPr>
          </a:p>
          <a:p>
            <a:pPr marL="0" indent="0" algn="ctr" fontAlgn="base">
              <a:lnSpc>
                <a:spcPct val="80000"/>
              </a:lnSpc>
              <a:buNone/>
            </a:pPr>
            <a:endParaRPr lang="en-GB" sz="1500" spc="-100">
              <a:solidFill>
                <a:srgbClr val="00B0F0"/>
              </a:solidFill>
            </a:endParaRPr>
          </a:p>
          <a:p>
            <a:pPr marL="0" indent="0" algn="ctr" fontAlgn="base">
              <a:lnSpc>
                <a:spcPct val="80000"/>
              </a:lnSpc>
              <a:buNone/>
            </a:pPr>
            <a:endParaRPr lang="en-GB" sz="1500" b="1" spc="-100">
              <a:solidFill>
                <a:srgbClr val="00B0F0"/>
              </a:solidFill>
            </a:endParaRPr>
          </a:p>
          <a:p>
            <a:pPr marL="0" indent="0" algn="ctr" fontAlgn="base">
              <a:lnSpc>
                <a:spcPct val="80000"/>
              </a:lnSpc>
              <a:buNone/>
            </a:pPr>
            <a:r>
              <a:rPr lang="en-GB" sz="8000" b="1" spc="-110">
                <a:solidFill>
                  <a:schemeClr val="bg1"/>
                </a:solidFill>
              </a:rPr>
              <a:t>Q&amp;A</a:t>
            </a:r>
          </a:p>
          <a:p>
            <a:pPr marL="0" indent="0" fontAlgn="base">
              <a:lnSpc>
                <a:spcPct val="80000"/>
              </a:lnSpc>
              <a:buNone/>
            </a:pPr>
            <a:endParaRPr lang="en-GB" sz="1500" spc="-100">
              <a:solidFill>
                <a:srgbClr val="00B0F0"/>
              </a:solidFill>
            </a:endParaRPr>
          </a:p>
        </p:txBody>
      </p:sp>
      <p:sp>
        <p:nvSpPr>
          <p:cNvPr id="5" name="Content Placeholder 2">
            <a:extLst>
              <a:ext uri="{FF2B5EF4-FFF2-40B4-BE49-F238E27FC236}">
                <a16:creationId xmlns:a16="http://schemas.microsoft.com/office/drawing/2014/main" id="{CD229A7D-58B6-964A-9014-637895D6597B}"/>
              </a:ext>
            </a:extLst>
          </p:cNvPr>
          <p:cNvSpPr txBox="1">
            <a:spLocks/>
          </p:cNvSpPr>
          <p:nvPr/>
        </p:nvSpPr>
        <p:spPr>
          <a:xfrm>
            <a:off x="271645" y="4771123"/>
            <a:ext cx="1429910" cy="356474"/>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buNone/>
            </a:pPr>
            <a:r>
              <a:rPr lang="en-GB" sz="1400">
                <a:solidFill>
                  <a:schemeClr val="bg1"/>
                </a:solidFill>
              </a:rPr>
              <a:t>November 2022</a:t>
            </a:r>
          </a:p>
        </p:txBody>
      </p:sp>
    </p:spTree>
    <p:extLst>
      <p:ext uri="{BB962C8B-B14F-4D97-AF65-F5344CB8AC3E}">
        <p14:creationId xmlns:p14="http://schemas.microsoft.com/office/powerpoint/2010/main" val="3244497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D517394B-E058-A54C-B016-B3E34A8C65AA}"/>
              </a:ext>
            </a:extLst>
          </p:cNvPr>
          <p:cNvPicPr>
            <a:picLocks noChangeAspect="1"/>
          </p:cNvPicPr>
          <p:nvPr/>
        </p:nvPicPr>
        <p:blipFill>
          <a:blip r:embed="rId3"/>
          <a:stretch>
            <a:fillRect/>
          </a:stretch>
        </p:blipFill>
        <p:spPr>
          <a:xfrm>
            <a:off x="0" y="-15904"/>
            <a:ext cx="9172272" cy="5159403"/>
          </a:xfrm>
          <a:prstGeom prst="rect">
            <a:avLst/>
          </a:prstGeom>
        </p:spPr>
      </p:pic>
      <p:sp>
        <p:nvSpPr>
          <p:cNvPr id="4" name="Content Placeholder 2">
            <a:extLst>
              <a:ext uri="{FF2B5EF4-FFF2-40B4-BE49-F238E27FC236}">
                <a16:creationId xmlns:a16="http://schemas.microsoft.com/office/drawing/2014/main" id="{C9228F28-3CDB-1E42-8320-38A7A368928A}"/>
              </a:ext>
            </a:extLst>
          </p:cNvPr>
          <p:cNvSpPr txBox="1">
            <a:spLocks/>
          </p:cNvSpPr>
          <p:nvPr/>
        </p:nvSpPr>
        <p:spPr>
          <a:xfrm>
            <a:off x="1037689" y="1127938"/>
            <a:ext cx="7290755" cy="3365446"/>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lnSpc>
                <a:spcPct val="80000"/>
              </a:lnSpc>
              <a:buNone/>
            </a:pPr>
            <a:endParaRPr lang="en-GB" sz="1500" spc="-100">
              <a:solidFill>
                <a:srgbClr val="00B0F0"/>
              </a:solidFill>
            </a:endParaRPr>
          </a:p>
          <a:p>
            <a:pPr marL="0" indent="0" algn="ctr" fontAlgn="base">
              <a:lnSpc>
                <a:spcPct val="80000"/>
              </a:lnSpc>
              <a:buNone/>
            </a:pPr>
            <a:r>
              <a:rPr lang="en-GB" sz="8000" b="1" spc="-110">
                <a:solidFill>
                  <a:schemeClr val="bg1"/>
                </a:solidFill>
              </a:rPr>
              <a:t>Evaluation</a:t>
            </a:r>
          </a:p>
          <a:p>
            <a:pPr marL="0" indent="0" algn="ctr" fontAlgn="base">
              <a:lnSpc>
                <a:spcPct val="80000"/>
              </a:lnSpc>
              <a:buNone/>
            </a:pPr>
            <a:endParaRPr lang="en-GB" sz="8000" b="1" spc="-110">
              <a:solidFill>
                <a:schemeClr val="bg1"/>
              </a:solidFill>
            </a:endParaRPr>
          </a:p>
          <a:p>
            <a:pPr marL="0" indent="0" fontAlgn="base">
              <a:lnSpc>
                <a:spcPct val="80000"/>
              </a:lnSpc>
              <a:buNone/>
            </a:pPr>
            <a:endParaRPr lang="en-GB" sz="1600" b="1" spc="-110">
              <a:solidFill>
                <a:schemeClr val="bg1"/>
              </a:solidFill>
            </a:endParaRPr>
          </a:p>
        </p:txBody>
      </p:sp>
      <p:sp>
        <p:nvSpPr>
          <p:cNvPr id="5" name="Content Placeholder 2">
            <a:extLst>
              <a:ext uri="{FF2B5EF4-FFF2-40B4-BE49-F238E27FC236}">
                <a16:creationId xmlns:a16="http://schemas.microsoft.com/office/drawing/2014/main" id="{CD229A7D-58B6-964A-9014-637895D6597B}"/>
              </a:ext>
            </a:extLst>
          </p:cNvPr>
          <p:cNvSpPr txBox="1">
            <a:spLocks/>
          </p:cNvSpPr>
          <p:nvPr/>
        </p:nvSpPr>
        <p:spPr>
          <a:xfrm>
            <a:off x="271645" y="4771123"/>
            <a:ext cx="1429910" cy="356474"/>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buNone/>
            </a:pPr>
            <a:r>
              <a:rPr lang="en-GB" sz="1400">
                <a:solidFill>
                  <a:schemeClr val="bg1"/>
                </a:solidFill>
              </a:rPr>
              <a:t>November 2022</a:t>
            </a:r>
          </a:p>
          <a:p>
            <a:pPr marL="0" indent="0" fontAlgn="base">
              <a:buNone/>
            </a:pPr>
            <a:endParaRPr lang="en-GB" sz="1400">
              <a:solidFill>
                <a:schemeClr val="bg1"/>
              </a:solidFill>
            </a:endParaRPr>
          </a:p>
        </p:txBody>
      </p:sp>
      <p:pic>
        <p:nvPicPr>
          <p:cNvPr id="6" name="Picture 5">
            <a:extLst>
              <a:ext uri="{FF2B5EF4-FFF2-40B4-BE49-F238E27FC236}">
                <a16:creationId xmlns:a16="http://schemas.microsoft.com/office/drawing/2014/main" id="{D84F8C60-46A3-6561-8052-B7EA95AF93F9}"/>
              </a:ext>
            </a:extLst>
          </p:cNvPr>
          <p:cNvPicPr>
            <a:picLocks noChangeAspect="1"/>
          </p:cNvPicPr>
          <p:nvPr/>
        </p:nvPicPr>
        <p:blipFill>
          <a:blip r:embed="rId4"/>
          <a:stretch>
            <a:fillRect/>
          </a:stretch>
        </p:blipFill>
        <p:spPr>
          <a:xfrm>
            <a:off x="3626629" y="2636044"/>
            <a:ext cx="1762683" cy="1769998"/>
          </a:xfrm>
          <a:prstGeom prst="rect">
            <a:avLst/>
          </a:prstGeom>
        </p:spPr>
      </p:pic>
    </p:spTree>
    <p:extLst>
      <p:ext uri="{BB962C8B-B14F-4D97-AF65-F5344CB8AC3E}">
        <p14:creationId xmlns:p14="http://schemas.microsoft.com/office/powerpoint/2010/main" val="1264504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D517394B-E058-A54C-B016-B3E34A8C65AA}"/>
              </a:ext>
            </a:extLst>
          </p:cNvPr>
          <p:cNvPicPr>
            <a:picLocks noChangeAspect="1"/>
          </p:cNvPicPr>
          <p:nvPr/>
        </p:nvPicPr>
        <p:blipFill>
          <a:blip r:embed="rId3"/>
          <a:stretch>
            <a:fillRect/>
          </a:stretch>
        </p:blipFill>
        <p:spPr>
          <a:xfrm>
            <a:off x="0" y="-15903"/>
            <a:ext cx="9144000" cy="5143500"/>
          </a:xfrm>
          <a:prstGeom prst="rect">
            <a:avLst/>
          </a:prstGeom>
        </p:spPr>
      </p:pic>
      <p:sp>
        <p:nvSpPr>
          <p:cNvPr id="4" name="Content Placeholder 2">
            <a:extLst>
              <a:ext uri="{FF2B5EF4-FFF2-40B4-BE49-F238E27FC236}">
                <a16:creationId xmlns:a16="http://schemas.microsoft.com/office/drawing/2014/main" id="{C9228F28-3CDB-1E42-8320-38A7A368928A}"/>
              </a:ext>
            </a:extLst>
          </p:cNvPr>
          <p:cNvSpPr txBox="1">
            <a:spLocks/>
          </p:cNvSpPr>
          <p:nvPr/>
        </p:nvSpPr>
        <p:spPr>
          <a:xfrm>
            <a:off x="1574801" y="635000"/>
            <a:ext cx="7417510" cy="3684176"/>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lnSpc>
                <a:spcPct val="80000"/>
              </a:lnSpc>
              <a:buNone/>
            </a:pPr>
            <a:endParaRPr lang="en-GB" sz="1800" b="1" spc="-110">
              <a:solidFill>
                <a:schemeClr val="bg1"/>
              </a:solidFill>
            </a:endParaRPr>
          </a:p>
          <a:p>
            <a:pPr marL="0" indent="0" fontAlgn="base">
              <a:lnSpc>
                <a:spcPct val="80000"/>
              </a:lnSpc>
              <a:buNone/>
            </a:pPr>
            <a:endParaRPr lang="en-GB" sz="1600" b="1" spc="-110">
              <a:solidFill>
                <a:schemeClr val="bg1"/>
              </a:solidFill>
            </a:endParaRPr>
          </a:p>
          <a:p>
            <a:pPr marL="0" indent="0" fontAlgn="base">
              <a:lnSpc>
                <a:spcPct val="80000"/>
              </a:lnSpc>
              <a:buNone/>
            </a:pPr>
            <a:endParaRPr lang="en-GB" sz="1600" b="1" spc="-110">
              <a:solidFill>
                <a:schemeClr val="bg1"/>
              </a:solidFill>
            </a:endParaRPr>
          </a:p>
          <a:p>
            <a:pPr marL="0" indent="0" fontAlgn="base">
              <a:lnSpc>
                <a:spcPct val="80000"/>
              </a:lnSpc>
              <a:buNone/>
            </a:pPr>
            <a:endParaRPr lang="en-GB" sz="1600" b="1" spc="-110">
              <a:solidFill>
                <a:schemeClr val="bg1"/>
              </a:solidFill>
            </a:endParaRPr>
          </a:p>
          <a:p>
            <a:pPr marL="0" indent="0" fontAlgn="base">
              <a:lnSpc>
                <a:spcPct val="80000"/>
              </a:lnSpc>
              <a:buNone/>
            </a:pPr>
            <a:r>
              <a:rPr lang="en-GB" sz="1600" b="1" spc="-110">
                <a:solidFill>
                  <a:schemeClr val="bg1"/>
                </a:solidFill>
              </a:rPr>
              <a:t>WRES driving improvement, 30 November ‘22</a:t>
            </a:r>
          </a:p>
          <a:p>
            <a:pPr marL="0" indent="0" fontAlgn="base">
              <a:lnSpc>
                <a:spcPct val="80000"/>
              </a:lnSpc>
              <a:buNone/>
            </a:pPr>
            <a:r>
              <a:rPr lang="en-GB" sz="1600" spc="-100">
                <a:solidFill>
                  <a:srgbClr val="00B0F0"/>
                </a:solidFill>
              </a:rPr>
              <a:t>We'll examine what questions board members need to be asking, what knowledge they need regarding their own organisational action plans and help them to prioritise and hold each other to account on progress.</a:t>
            </a:r>
            <a:r>
              <a:rPr lang="en-GB" sz="1600" b="1" spc="-100">
                <a:solidFill>
                  <a:srgbClr val="00B0F0"/>
                </a:solidFill>
              </a:rPr>
              <a:t> </a:t>
            </a:r>
            <a:r>
              <a:rPr lang="en-GB" sz="1600" b="1" spc="-100">
                <a:solidFill>
                  <a:srgbClr val="92D050"/>
                </a:solidFill>
              </a:rPr>
              <a:t>Book now!</a:t>
            </a:r>
          </a:p>
          <a:p>
            <a:pPr marL="0" indent="0" fontAlgn="base">
              <a:lnSpc>
                <a:spcPct val="80000"/>
              </a:lnSpc>
              <a:buNone/>
            </a:pPr>
            <a:endParaRPr lang="en-GB" sz="1600" spc="-100">
              <a:solidFill>
                <a:srgbClr val="00B0F0"/>
              </a:solidFill>
            </a:endParaRPr>
          </a:p>
          <a:p>
            <a:pPr marL="0" indent="0" fontAlgn="base">
              <a:lnSpc>
                <a:spcPct val="80000"/>
              </a:lnSpc>
              <a:buNone/>
            </a:pPr>
            <a:endParaRPr lang="en-GB" sz="3000" b="1" spc="-110">
              <a:solidFill>
                <a:schemeClr val="bg1"/>
              </a:solidFill>
            </a:endParaRPr>
          </a:p>
          <a:p>
            <a:pPr marL="0" indent="0" fontAlgn="base">
              <a:lnSpc>
                <a:spcPct val="80000"/>
              </a:lnSpc>
              <a:buNone/>
            </a:pPr>
            <a:endParaRPr lang="en-GB" sz="3000" b="1" spc="-110">
              <a:solidFill>
                <a:schemeClr val="bg1"/>
              </a:solidFill>
            </a:endParaRPr>
          </a:p>
          <a:p>
            <a:pPr marL="0" indent="0" fontAlgn="base">
              <a:lnSpc>
                <a:spcPct val="80000"/>
              </a:lnSpc>
              <a:buNone/>
            </a:pPr>
            <a:endParaRPr lang="en-GB" sz="1600" b="1" spc="-110">
              <a:solidFill>
                <a:schemeClr val="bg1"/>
              </a:solidFill>
            </a:endParaRPr>
          </a:p>
          <a:p>
            <a:pPr marL="0" indent="0" fontAlgn="base">
              <a:lnSpc>
                <a:spcPct val="80000"/>
              </a:lnSpc>
              <a:buNone/>
            </a:pPr>
            <a:r>
              <a:rPr lang="en-GB" sz="1600" b="1" spc="-110">
                <a:solidFill>
                  <a:schemeClr val="bg1"/>
                </a:solidFill>
              </a:rPr>
              <a:t>Visit our website for previous events and resources! </a:t>
            </a:r>
          </a:p>
          <a:p>
            <a:pPr marL="0" indent="0" fontAlgn="base">
              <a:lnSpc>
                <a:spcPct val="80000"/>
              </a:lnSpc>
              <a:buNone/>
            </a:pPr>
            <a:endParaRPr lang="en-GB" sz="3000" b="1" spc="-110">
              <a:solidFill>
                <a:schemeClr val="bg1"/>
              </a:solidFill>
            </a:endParaRPr>
          </a:p>
          <a:p>
            <a:pPr marL="0" indent="0" fontAlgn="base">
              <a:lnSpc>
                <a:spcPct val="80000"/>
              </a:lnSpc>
              <a:buNone/>
            </a:pPr>
            <a:endParaRPr lang="en-GB" sz="3000" spc="-100">
              <a:solidFill>
                <a:srgbClr val="00B0F0"/>
              </a:solidFill>
            </a:endParaRPr>
          </a:p>
          <a:p>
            <a:pPr marL="0" indent="0" fontAlgn="base">
              <a:lnSpc>
                <a:spcPct val="80000"/>
              </a:lnSpc>
              <a:buNone/>
            </a:pPr>
            <a:endParaRPr lang="en-GB" sz="1500" spc="-100">
              <a:solidFill>
                <a:srgbClr val="00B0F0"/>
              </a:solidFill>
            </a:endParaRPr>
          </a:p>
        </p:txBody>
      </p:sp>
      <p:sp>
        <p:nvSpPr>
          <p:cNvPr id="5" name="Content Placeholder 2">
            <a:extLst>
              <a:ext uri="{FF2B5EF4-FFF2-40B4-BE49-F238E27FC236}">
                <a16:creationId xmlns:a16="http://schemas.microsoft.com/office/drawing/2014/main" id="{CD229A7D-58B6-964A-9014-637895D6597B}"/>
              </a:ext>
            </a:extLst>
          </p:cNvPr>
          <p:cNvSpPr txBox="1">
            <a:spLocks/>
          </p:cNvSpPr>
          <p:nvPr/>
        </p:nvSpPr>
        <p:spPr>
          <a:xfrm>
            <a:off x="271645" y="4771123"/>
            <a:ext cx="1429910" cy="356474"/>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buNone/>
            </a:pPr>
            <a:r>
              <a:rPr lang="en-GB" sz="1400">
                <a:solidFill>
                  <a:schemeClr val="bg1"/>
                </a:solidFill>
              </a:rPr>
              <a:t>November 2022</a:t>
            </a:r>
          </a:p>
        </p:txBody>
      </p:sp>
      <p:pic>
        <p:nvPicPr>
          <p:cNvPr id="7" name="Picture 6">
            <a:extLst>
              <a:ext uri="{FF2B5EF4-FFF2-40B4-BE49-F238E27FC236}">
                <a16:creationId xmlns:a16="http://schemas.microsoft.com/office/drawing/2014/main" id="{A79AB56C-F295-3C2A-4C5C-62A2EBCB500F}"/>
              </a:ext>
            </a:extLst>
          </p:cNvPr>
          <p:cNvPicPr>
            <a:picLocks noChangeAspect="1"/>
          </p:cNvPicPr>
          <p:nvPr/>
        </p:nvPicPr>
        <p:blipFill>
          <a:blip r:embed="rId4"/>
          <a:stretch>
            <a:fillRect/>
          </a:stretch>
        </p:blipFill>
        <p:spPr>
          <a:xfrm>
            <a:off x="1655516" y="3642956"/>
            <a:ext cx="925475" cy="902193"/>
          </a:xfrm>
          <a:prstGeom prst="rect">
            <a:avLst/>
          </a:prstGeom>
        </p:spPr>
      </p:pic>
      <p:pic>
        <p:nvPicPr>
          <p:cNvPr id="6" name="Picture 5">
            <a:extLst>
              <a:ext uri="{FF2B5EF4-FFF2-40B4-BE49-F238E27FC236}">
                <a16:creationId xmlns:a16="http://schemas.microsoft.com/office/drawing/2014/main" id="{88DC9625-82AF-6F0C-B8FA-05C26A10E27F}"/>
              </a:ext>
            </a:extLst>
          </p:cNvPr>
          <p:cNvPicPr>
            <a:picLocks noChangeAspect="1"/>
          </p:cNvPicPr>
          <p:nvPr/>
        </p:nvPicPr>
        <p:blipFill>
          <a:blip r:embed="rId5"/>
          <a:stretch>
            <a:fillRect/>
          </a:stretch>
        </p:blipFill>
        <p:spPr>
          <a:xfrm>
            <a:off x="1655516" y="2288816"/>
            <a:ext cx="898554" cy="902193"/>
          </a:xfrm>
          <a:prstGeom prst="rect">
            <a:avLst/>
          </a:prstGeom>
        </p:spPr>
      </p:pic>
    </p:spTree>
    <p:extLst>
      <p:ext uri="{BB962C8B-B14F-4D97-AF65-F5344CB8AC3E}">
        <p14:creationId xmlns:p14="http://schemas.microsoft.com/office/powerpoint/2010/main" val="3840471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D517394B-E058-A54C-B016-B3E34A8C65AA}"/>
              </a:ext>
            </a:extLst>
          </p:cNvPr>
          <p:cNvPicPr>
            <a:picLocks noChangeAspect="1"/>
          </p:cNvPicPr>
          <p:nvPr/>
        </p:nvPicPr>
        <p:blipFill>
          <a:blip r:embed="rId3"/>
          <a:stretch>
            <a:fillRect/>
          </a:stretch>
        </p:blipFill>
        <p:spPr>
          <a:xfrm>
            <a:off x="0" y="15903"/>
            <a:ext cx="9144000" cy="5143500"/>
          </a:xfrm>
          <a:prstGeom prst="rect">
            <a:avLst/>
          </a:prstGeom>
        </p:spPr>
      </p:pic>
      <p:sp>
        <p:nvSpPr>
          <p:cNvPr id="4" name="Content Placeholder 2">
            <a:extLst>
              <a:ext uri="{FF2B5EF4-FFF2-40B4-BE49-F238E27FC236}">
                <a16:creationId xmlns:a16="http://schemas.microsoft.com/office/drawing/2014/main" id="{C9228F28-3CDB-1E42-8320-38A7A368928A}"/>
              </a:ext>
            </a:extLst>
          </p:cNvPr>
          <p:cNvSpPr txBox="1">
            <a:spLocks/>
          </p:cNvSpPr>
          <p:nvPr/>
        </p:nvSpPr>
        <p:spPr>
          <a:xfrm>
            <a:off x="1117122" y="951706"/>
            <a:ext cx="7290755" cy="3213894"/>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base">
              <a:lnSpc>
                <a:spcPct val="80000"/>
              </a:lnSpc>
              <a:buNone/>
            </a:pPr>
            <a:endParaRPr lang="en-GB" sz="2000" b="1" spc="-110">
              <a:solidFill>
                <a:schemeClr val="bg1"/>
              </a:solidFill>
            </a:endParaRPr>
          </a:p>
          <a:p>
            <a:pPr marL="0" indent="0" algn="ctr" fontAlgn="base">
              <a:lnSpc>
                <a:spcPct val="80000"/>
              </a:lnSpc>
              <a:buNone/>
            </a:pPr>
            <a:endParaRPr lang="en-GB" sz="2000" b="1" spc="-110">
              <a:solidFill>
                <a:schemeClr val="bg1"/>
              </a:solidFill>
            </a:endParaRPr>
          </a:p>
          <a:p>
            <a:pPr fontAlgn="base">
              <a:lnSpc>
                <a:spcPct val="80000"/>
              </a:lnSpc>
            </a:pPr>
            <a:endParaRPr lang="en-GB" sz="1500" spc="-100">
              <a:solidFill>
                <a:srgbClr val="00B0F0"/>
              </a:solidFill>
            </a:endParaRPr>
          </a:p>
          <a:p>
            <a:pPr fontAlgn="base">
              <a:lnSpc>
                <a:spcPct val="80000"/>
              </a:lnSpc>
            </a:pPr>
            <a:endParaRPr lang="en-GB" sz="1500" spc="-100">
              <a:solidFill>
                <a:srgbClr val="00B0F0"/>
              </a:solidFill>
            </a:endParaRPr>
          </a:p>
          <a:p>
            <a:pPr marL="0" indent="0" algn="ctr" fontAlgn="base">
              <a:lnSpc>
                <a:spcPct val="80000"/>
              </a:lnSpc>
              <a:buNone/>
            </a:pPr>
            <a:endParaRPr lang="en-GB" sz="1500" spc="-100">
              <a:solidFill>
                <a:srgbClr val="00B0F0"/>
              </a:solidFill>
            </a:endParaRPr>
          </a:p>
          <a:p>
            <a:pPr marL="0" indent="0" algn="ctr" fontAlgn="base">
              <a:lnSpc>
                <a:spcPct val="80000"/>
              </a:lnSpc>
              <a:buNone/>
            </a:pPr>
            <a:endParaRPr lang="en-GB" sz="1500" b="1" spc="-100">
              <a:solidFill>
                <a:srgbClr val="00B0F0"/>
              </a:solidFill>
            </a:endParaRPr>
          </a:p>
          <a:p>
            <a:pPr marL="0" indent="0" algn="ctr" fontAlgn="base">
              <a:lnSpc>
                <a:spcPct val="80000"/>
              </a:lnSpc>
              <a:buNone/>
            </a:pPr>
            <a:r>
              <a:rPr lang="en-GB" sz="8000" b="1" spc="-110">
                <a:solidFill>
                  <a:schemeClr val="bg1"/>
                </a:solidFill>
              </a:rPr>
              <a:t>Thank you!</a:t>
            </a:r>
          </a:p>
          <a:p>
            <a:pPr marL="0" indent="0" fontAlgn="base">
              <a:lnSpc>
                <a:spcPct val="80000"/>
              </a:lnSpc>
              <a:buNone/>
            </a:pPr>
            <a:endParaRPr lang="en-GB" sz="1500" spc="-100">
              <a:solidFill>
                <a:srgbClr val="00B0F0"/>
              </a:solidFill>
            </a:endParaRPr>
          </a:p>
        </p:txBody>
      </p:sp>
      <p:sp>
        <p:nvSpPr>
          <p:cNvPr id="5" name="Content Placeholder 2">
            <a:extLst>
              <a:ext uri="{FF2B5EF4-FFF2-40B4-BE49-F238E27FC236}">
                <a16:creationId xmlns:a16="http://schemas.microsoft.com/office/drawing/2014/main" id="{CD229A7D-58B6-964A-9014-637895D6597B}"/>
              </a:ext>
            </a:extLst>
          </p:cNvPr>
          <p:cNvSpPr txBox="1">
            <a:spLocks/>
          </p:cNvSpPr>
          <p:nvPr/>
        </p:nvSpPr>
        <p:spPr>
          <a:xfrm>
            <a:off x="271645" y="4771123"/>
            <a:ext cx="1429910" cy="356474"/>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buNone/>
            </a:pPr>
            <a:r>
              <a:rPr lang="en-GB" sz="1400">
                <a:solidFill>
                  <a:schemeClr val="bg1"/>
                </a:solidFill>
              </a:rPr>
              <a:t>November 2022</a:t>
            </a:r>
          </a:p>
        </p:txBody>
      </p:sp>
    </p:spTree>
    <p:extLst>
      <p:ext uri="{BB962C8B-B14F-4D97-AF65-F5344CB8AC3E}">
        <p14:creationId xmlns:p14="http://schemas.microsoft.com/office/powerpoint/2010/main" val="3292271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urface chart&#10;&#10;Description automatically generated">
            <a:extLst>
              <a:ext uri="{FF2B5EF4-FFF2-40B4-BE49-F238E27FC236}">
                <a16:creationId xmlns:a16="http://schemas.microsoft.com/office/drawing/2014/main" id="{84184674-1D03-6647-8695-1620CD83A0D0}"/>
              </a:ext>
            </a:extLst>
          </p:cNvPr>
          <p:cNvPicPr>
            <a:picLocks noChangeAspect="1"/>
          </p:cNvPicPr>
          <p:nvPr/>
        </p:nvPicPr>
        <p:blipFill>
          <a:blip r:embed="rId2"/>
          <a:stretch>
            <a:fillRect/>
          </a:stretch>
        </p:blipFill>
        <p:spPr>
          <a:xfrm>
            <a:off x="0" y="0"/>
            <a:ext cx="9144000" cy="5143500"/>
          </a:xfrm>
          <a:prstGeom prst="rect">
            <a:avLst/>
          </a:prstGeom>
        </p:spPr>
      </p:pic>
      <p:sp>
        <p:nvSpPr>
          <p:cNvPr id="5" name="Content Placeholder 2">
            <a:extLst>
              <a:ext uri="{FF2B5EF4-FFF2-40B4-BE49-F238E27FC236}">
                <a16:creationId xmlns:a16="http://schemas.microsoft.com/office/drawing/2014/main" id="{67390BBA-1F1D-8E46-8813-98392D43027F}"/>
              </a:ext>
            </a:extLst>
          </p:cNvPr>
          <p:cNvSpPr txBox="1">
            <a:spLocks/>
          </p:cNvSpPr>
          <p:nvPr/>
        </p:nvSpPr>
        <p:spPr>
          <a:xfrm>
            <a:off x="831561" y="697441"/>
            <a:ext cx="7480877" cy="3925390"/>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lnSpc>
                <a:spcPct val="80000"/>
              </a:lnSpc>
              <a:buNone/>
            </a:pPr>
            <a:endParaRPr lang="en-GB" sz="2800" spc="-100">
              <a:solidFill>
                <a:srgbClr val="00B0F0"/>
              </a:solidFill>
            </a:endParaRPr>
          </a:p>
          <a:p>
            <a:pPr marL="0" indent="0" fontAlgn="base">
              <a:buNone/>
            </a:pPr>
            <a:endParaRPr lang="en-GB" sz="2800" spc="-100">
              <a:solidFill>
                <a:srgbClr val="00B0F0"/>
              </a:solidFill>
            </a:endParaRPr>
          </a:p>
          <a:p>
            <a:pPr marL="0" indent="0" algn="ctr" fontAlgn="base">
              <a:buNone/>
            </a:pPr>
            <a:endParaRPr lang="en-GB" sz="2800" spc="-100">
              <a:solidFill>
                <a:srgbClr val="00B0F0"/>
              </a:solidFill>
            </a:endParaRPr>
          </a:p>
          <a:p>
            <a:pPr marL="0" indent="0" algn="ctr" fontAlgn="base">
              <a:buNone/>
            </a:pPr>
            <a:endParaRPr lang="en-GB" sz="2800" spc="-100">
              <a:solidFill>
                <a:srgbClr val="00B0F0"/>
              </a:solidFill>
            </a:endParaRPr>
          </a:p>
          <a:p>
            <a:pPr marL="0" indent="0" algn="ctr" fontAlgn="base">
              <a:buNone/>
            </a:pPr>
            <a:r>
              <a:rPr lang="en-GB" sz="2800" b="1" spc="-100">
                <a:solidFill>
                  <a:srgbClr val="00B0F0"/>
                </a:solidFill>
              </a:rPr>
              <a:t>Patricia Miller</a:t>
            </a:r>
            <a:r>
              <a:rPr lang="en-GB" sz="2800" spc="-100">
                <a:solidFill>
                  <a:srgbClr val="00B0F0"/>
                </a:solidFill>
              </a:rPr>
              <a:t>, Chief Executive, Dorset ICB </a:t>
            </a:r>
          </a:p>
          <a:p>
            <a:pPr marL="0" indent="0" algn="ctr" fontAlgn="base">
              <a:buNone/>
            </a:pPr>
            <a:endParaRPr lang="en-GB" sz="2800" b="1" spc="-100">
              <a:solidFill>
                <a:srgbClr val="00B0F0"/>
              </a:solidFill>
            </a:endParaRPr>
          </a:p>
          <a:p>
            <a:pPr marL="0" indent="0">
              <a:buFont typeface="Arial"/>
              <a:buNone/>
            </a:pPr>
            <a:endParaRPr lang="en-US" sz="2800" spc="-100">
              <a:solidFill>
                <a:srgbClr val="00B0F0"/>
              </a:solidFill>
            </a:endParaRPr>
          </a:p>
          <a:p>
            <a:pPr marL="0" indent="0">
              <a:buFont typeface="Arial"/>
              <a:buNone/>
            </a:pPr>
            <a:endParaRPr lang="en-US" sz="2800" spc="-100">
              <a:solidFill>
                <a:srgbClr val="00B0F0"/>
              </a:solidFill>
            </a:endParaRPr>
          </a:p>
          <a:p>
            <a:pPr marL="0" indent="0">
              <a:buFont typeface="Arial"/>
              <a:buNone/>
            </a:pPr>
            <a:endParaRPr lang="en-US" sz="1800"/>
          </a:p>
        </p:txBody>
      </p:sp>
      <p:sp>
        <p:nvSpPr>
          <p:cNvPr id="2" name="Oval 1">
            <a:extLst>
              <a:ext uri="{FF2B5EF4-FFF2-40B4-BE49-F238E27FC236}">
                <a16:creationId xmlns:a16="http://schemas.microsoft.com/office/drawing/2014/main" id="{D8707846-D488-4C4C-989A-FCC3231B6133}"/>
              </a:ext>
            </a:extLst>
          </p:cNvPr>
          <p:cNvSpPr/>
          <p:nvPr/>
        </p:nvSpPr>
        <p:spPr>
          <a:xfrm>
            <a:off x="5215203" y="3718250"/>
            <a:ext cx="914400" cy="914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556560F-A77B-BE46-8068-1DA9872FBD57}"/>
              </a:ext>
            </a:extLst>
          </p:cNvPr>
          <p:cNvSpPr/>
          <p:nvPr/>
        </p:nvSpPr>
        <p:spPr>
          <a:xfrm>
            <a:off x="6328289" y="3838320"/>
            <a:ext cx="914400" cy="914400"/>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EA11ECC-D35C-0443-86B0-8AFA4875A9E0}"/>
              </a:ext>
            </a:extLst>
          </p:cNvPr>
          <p:cNvSpPr/>
          <p:nvPr/>
        </p:nvSpPr>
        <p:spPr>
          <a:xfrm>
            <a:off x="7424349" y="4212206"/>
            <a:ext cx="610645" cy="61064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50E7AED-BB8C-8B4E-A136-A27D7C88DBB0}"/>
              </a:ext>
            </a:extLst>
          </p:cNvPr>
          <p:cNvSpPr/>
          <p:nvPr/>
        </p:nvSpPr>
        <p:spPr>
          <a:xfrm>
            <a:off x="8208495" y="4187065"/>
            <a:ext cx="610645" cy="610645"/>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7264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urface chart&#10;&#10;Description automatically generated">
            <a:extLst>
              <a:ext uri="{FF2B5EF4-FFF2-40B4-BE49-F238E27FC236}">
                <a16:creationId xmlns:a16="http://schemas.microsoft.com/office/drawing/2014/main" id="{84184674-1D03-6647-8695-1620CD83A0D0}"/>
              </a:ext>
            </a:extLst>
          </p:cNvPr>
          <p:cNvPicPr>
            <a:picLocks noChangeAspect="1"/>
          </p:cNvPicPr>
          <p:nvPr/>
        </p:nvPicPr>
        <p:blipFill>
          <a:blip r:embed="rId2"/>
          <a:stretch>
            <a:fillRect/>
          </a:stretch>
        </p:blipFill>
        <p:spPr>
          <a:xfrm>
            <a:off x="0" y="0"/>
            <a:ext cx="9144000" cy="5143500"/>
          </a:xfrm>
          <a:prstGeom prst="rect">
            <a:avLst/>
          </a:prstGeom>
        </p:spPr>
      </p:pic>
      <p:sp>
        <p:nvSpPr>
          <p:cNvPr id="5" name="Content Placeholder 2">
            <a:extLst>
              <a:ext uri="{FF2B5EF4-FFF2-40B4-BE49-F238E27FC236}">
                <a16:creationId xmlns:a16="http://schemas.microsoft.com/office/drawing/2014/main" id="{67390BBA-1F1D-8E46-8813-98392D43027F}"/>
              </a:ext>
            </a:extLst>
          </p:cNvPr>
          <p:cNvSpPr txBox="1">
            <a:spLocks/>
          </p:cNvSpPr>
          <p:nvPr/>
        </p:nvSpPr>
        <p:spPr>
          <a:xfrm>
            <a:off x="831561" y="609055"/>
            <a:ext cx="7480877" cy="3925390"/>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lnSpc>
                <a:spcPct val="80000"/>
              </a:lnSpc>
              <a:buNone/>
            </a:pPr>
            <a:endParaRPr lang="en-GB" sz="2800" spc="-100">
              <a:solidFill>
                <a:srgbClr val="00B0F0"/>
              </a:solidFill>
            </a:endParaRPr>
          </a:p>
          <a:p>
            <a:pPr marL="0" indent="0" fontAlgn="base">
              <a:buNone/>
            </a:pPr>
            <a:endParaRPr lang="en-GB" sz="2800" spc="-100">
              <a:solidFill>
                <a:srgbClr val="00B0F0"/>
              </a:solidFill>
            </a:endParaRPr>
          </a:p>
          <a:p>
            <a:pPr marL="0" indent="0" fontAlgn="base">
              <a:buNone/>
            </a:pPr>
            <a:endParaRPr lang="en-GB" sz="2000" spc="-100">
              <a:solidFill>
                <a:srgbClr val="00B0F0"/>
              </a:solidFill>
            </a:endParaRPr>
          </a:p>
          <a:p>
            <a:pPr marL="0" indent="0" fontAlgn="base">
              <a:buNone/>
            </a:pPr>
            <a:endParaRPr lang="en-GB" sz="2000" spc="-100">
              <a:solidFill>
                <a:srgbClr val="00B0F0"/>
              </a:solidFill>
            </a:endParaRPr>
          </a:p>
          <a:p>
            <a:pPr marL="0" indent="0" algn="ctr" fontAlgn="base">
              <a:buNone/>
            </a:pPr>
            <a:r>
              <a:rPr lang="en-GB" sz="2800" b="1" spc="-100">
                <a:solidFill>
                  <a:srgbClr val="00B0F0"/>
                </a:solidFill>
              </a:rPr>
              <a:t>Eniola Oladipo</a:t>
            </a:r>
            <a:r>
              <a:rPr lang="en-GB" sz="2800" spc="-100">
                <a:solidFill>
                  <a:srgbClr val="00B0F0"/>
                </a:solidFill>
              </a:rPr>
              <a:t>, Head of Support and Transformation, NHS England </a:t>
            </a:r>
          </a:p>
          <a:p>
            <a:pPr marL="0" indent="0" fontAlgn="base">
              <a:buNone/>
            </a:pPr>
            <a:endParaRPr lang="en-GB" sz="2800" spc="-100">
              <a:solidFill>
                <a:srgbClr val="00B0F0"/>
              </a:solidFill>
            </a:endParaRPr>
          </a:p>
          <a:p>
            <a:pPr marL="0" indent="0" fontAlgn="base">
              <a:buNone/>
            </a:pPr>
            <a:endParaRPr lang="en-GB" sz="2800" spc="-100">
              <a:solidFill>
                <a:srgbClr val="00B0F0"/>
              </a:solidFill>
            </a:endParaRPr>
          </a:p>
          <a:p>
            <a:pPr marL="0" indent="0">
              <a:buFont typeface="Arial"/>
              <a:buNone/>
            </a:pPr>
            <a:endParaRPr lang="en-US" sz="2800" spc="-100">
              <a:solidFill>
                <a:srgbClr val="00B0F0"/>
              </a:solidFill>
            </a:endParaRPr>
          </a:p>
          <a:p>
            <a:pPr marL="0" indent="0">
              <a:buFont typeface="Arial"/>
              <a:buNone/>
            </a:pPr>
            <a:endParaRPr lang="en-US" sz="2800" spc="-100">
              <a:solidFill>
                <a:srgbClr val="00B0F0"/>
              </a:solidFill>
            </a:endParaRPr>
          </a:p>
          <a:p>
            <a:pPr marL="0" indent="0">
              <a:buFont typeface="Arial"/>
              <a:buNone/>
            </a:pPr>
            <a:endParaRPr lang="en-US" sz="1800"/>
          </a:p>
        </p:txBody>
      </p:sp>
      <p:sp>
        <p:nvSpPr>
          <p:cNvPr id="2" name="Oval 1">
            <a:extLst>
              <a:ext uri="{FF2B5EF4-FFF2-40B4-BE49-F238E27FC236}">
                <a16:creationId xmlns:a16="http://schemas.microsoft.com/office/drawing/2014/main" id="{D8707846-D488-4C4C-989A-FCC3231B6133}"/>
              </a:ext>
            </a:extLst>
          </p:cNvPr>
          <p:cNvSpPr/>
          <p:nvPr/>
        </p:nvSpPr>
        <p:spPr>
          <a:xfrm>
            <a:off x="5215203" y="3718250"/>
            <a:ext cx="914400" cy="914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556560F-A77B-BE46-8068-1DA9872FBD57}"/>
              </a:ext>
            </a:extLst>
          </p:cNvPr>
          <p:cNvSpPr/>
          <p:nvPr/>
        </p:nvSpPr>
        <p:spPr>
          <a:xfrm>
            <a:off x="6328289" y="3838320"/>
            <a:ext cx="914400" cy="914400"/>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EA11ECC-D35C-0443-86B0-8AFA4875A9E0}"/>
              </a:ext>
            </a:extLst>
          </p:cNvPr>
          <p:cNvSpPr/>
          <p:nvPr/>
        </p:nvSpPr>
        <p:spPr>
          <a:xfrm>
            <a:off x="7424349" y="4212206"/>
            <a:ext cx="610645" cy="61064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50E7AED-BB8C-8B4E-A136-A27D7C88DBB0}"/>
              </a:ext>
            </a:extLst>
          </p:cNvPr>
          <p:cNvSpPr/>
          <p:nvPr/>
        </p:nvSpPr>
        <p:spPr>
          <a:xfrm>
            <a:off x="8208495" y="4187065"/>
            <a:ext cx="610645" cy="610645"/>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620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C9BAD-84E4-0941-6211-FC62B137BFA0}"/>
              </a:ext>
            </a:extLst>
          </p:cNvPr>
          <p:cNvSpPr>
            <a:spLocks noGrp="1"/>
          </p:cNvSpPr>
          <p:nvPr>
            <p:ph type="title"/>
          </p:nvPr>
        </p:nvSpPr>
        <p:spPr>
          <a:xfrm>
            <a:off x="628651" y="273844"/>
            <a:ext cx="4387025" cy="994172"/>
          </a:xfrm>
        </p:spPr>
        <p:txBody>
          <a:bodyPr/>
          <a:lstStyle/>
          <a:p>
            <a:r>
              <a:rPr lang="en-GB">
                <a:latin typeface="Century Gothic" panose="020B0502020202020204" pitchFamily="34" charset="0"/>
              </a:rPr>
              <a:t>A race against time</a:t>
            </a:r>
          </a:p>
        </p:txBody>
      </p:sp>
      <p:pic>
        <p:nvPicPr>
          <p:cNvPr id="5" name="Picture 4">
            <a:extLst>
              <a:ext uri="{FF2B5EF4-FFF2-40B4-BE49-F238E27FC236}">
                <a16:creationId xmlns:a16="http://schemas.microsoft.com/office/drawing/2014/main" id="{21F0F3EF-6159-A805-4E06-E36CE58A3B4F}"/>
              </a:ext>
            </a:extLst>
          </p:cNvPr>
          <p:cNvPicPr>
            <a:picLocks noChangeAspect="1"/>
          </p:cNvPicPr>
          <p:nvPr/>
        </p:nvPicPr>
        <p:blipFill rotWithShape="1">
          <a:blip r:embed="rId3">
            <a:extLst>
              <a:ext uri="{28A0092B-C50C-407E-A947-70E740481C1C}">
                <a14:useLocalDpi xmlns:a14="http://schemas.microsoft.com/office/drawing/2010/main" val="0"/>
              </a:ext>
            </a:extLst>
          </a:blip>
          <a:srcRect l="37579" t="23118" r="37632" b="23393"/>
          <a:stretch/>
        </p:blipFill>
        <p:spPr>
          <a:xfrm>
            <a:off x="962612" y="1274690"/>
            <a:ext cx="2266750" cy="2594121"/>
          </a:xfrm>
          <a:prstGeom prst="rect">
            <a:avLst/>
          </a:prstGeom>
        </p:spPr>
      </p:pic>
      <p:pic>
        <p:nvPicPr>
          <p:cNvPr id="7" name="Picture 6">
            <a:extLst>
              <a:ext uri="{FF2B5EF4-FFF2-40B4-BE49-F238E27FC236}">
                <a16:creationId xmlns:a16="http://schemas.microsoft.com/office/drawing/2014/main" id="{1869DE9F-A662-A3F7-0404-6898FFC1F6B0}"/>
              </a:ext>
            </a:extLst>
          </p:cNvPr>
          <p:cNvPicPr>
            <a:picLocks noChangeAspect="1"/>
          </p:cNvPicPr>
          <p:nvPr/>
        </p:nvPicPr>
        <p:blipFill rotWithShape="1">
          <a:blip r:embed="rId4">
            <a:extLst>
              <a:ext uri="{28A0092B-C50C-407E-A947-70E740481C1C}">
                <a14:useLocalDpi xmlns:a14="http://schemas.microsoft.com/office/drawing/2010/main" val="0"/>
              </a:ext>
            </a:extLst>
          </a:blip>
          <a:srcRect t="2984"/>
          <a:stretch/>
        </p:blipFill>
        <p:spPr>
          <a:xfrm>
            <a:off x="5877370" y="2807434"/>
            <a:ext cx="2088497" cy="1617044"/>
          </a:xfrm>
          <a:prstGeom prst="rect">
            <a:avLst/>
          </a:prstGeom>
        </p:spPr>
      </p:pic>
      <p:pic>
        <p:nvPicPr>
          <p:cNvPr id="9" name="Picture 8">
            <a:extLst>
              <a:ext uri="{FF2B5EF4-FFF2-40B4-BE49-F238E27FC236}">
                <a16:creationId xmlns:a16="http://schemas.microsoft.com/office/drawing/2014/main" id="{3AF45B04-17C1-8544-A9F3-B10B496FA1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8842" y="2807434"/>
            <a:ext cx="2234235" cy="1617044"/>
          </a:xfrm>
          <a:prstGeom prst="rect">
            <a:avLst/>
          </a:prstGeom>
        </p:spPr>
      </p:pic>
      <p:pic>
        <p:nvPicPr>
          <p:cNvPr id="17" name="Picture 16">
            <a:extLst>
              <a:ext uri="{FF2B5EF4-FFF2-40B4-BE49-F238E27FC236}">
                <a16:creationId xmlns:a16="http://schemas.microsoft.com/office/drawing/2014/main" id="{CC087A40-8A20-CA63-EA7B-BE42651055EF}"/>
              </a:ext>
            </a:extLst>
          </p:cNvPr>
          <p:cNvPicPr>
            <a:picLocks noChangeAspect="1"/>
          </p:cNvPicPr>
          <p:nvPr/>
        </p:nvPicPr>
        <p:blipFill rotWithShape="1">
          <a:blip r:embed="rId6"/>
          <a:srcRect l="40737" t="27789" r="39210" b="60281"/>
          <a:stretch/>
        </p:blipFill>
        <p:spPr>
          <a:xfrm>
            <a:off x="3578842" y="1291430"/>
            <a:ext cx="4387025" cy="1468098"/>
          </a:xfrm>
          <a:prstGeom prst="rect">
            <a:avLst/>
          </a:prstGeom>
        </p:spPr>
      </p:pic>
      <p:pic>
        <p:nvPicPr>
          <p:cNvPr id="19" name="Picture 18">
            <a:extLst>
              <a:ext uri="{FF2B5EF4-FFF2-40B4-BE49-F238E27FC236}">
                <a16:creationId xmlns:a16="http://schemas.microsoft.com/office/drawing/2014/main" id="{BDC290CF-8FEA-6381-148F-E66D77D99E94}"/>
              </a:ext>
            </a:extLst>
          </p:cNvPr>
          <p:cNvPicPr>
            <a:picLocks noChangeAspect="1"/>
          </p:cNvPicPr>
          <p:nvPr/>
        </p:nvPicPr>
        <p:blipFill rotWithShape="1">
          <a:blip r:embed="rId7"/>
          <a:srcRect l="33319" t="67228" r="51447" b="29403"/>
          <a:stretch/>
        </p:blipFill>
        <p:spPr>
          <a:xfrm>
            <a:off x="962611" y="3970013"/>
            <a:ext cx="2266750" cy="281929"/>
          </a:xfrm>
          <a:prstGeom prst="rect">
            <a:avLst/>
          </a:prstGeom>
        </p:spPr>
      </p:pic>
    </p:spTree>
    <p:extLst>
      <p:ext uri="{BB962C8B-B14F-4D97-AF65-F5344CB8AC3E}">
        <p14:creationId xmlns:p14="http://schemas.microsoft.com/office/powerpoint/2010/main" val="1492030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C9BAD-84E4-0941-6211-FC62B137BFA0}"/>
              </a:ext>
            </a:extLst>
          </p:cNvPr>
          <p:cNvSpPr>
            <a:spLocks noGrp="1"/>
          </p:cNvSpPr>
          <p:nvPr>
            <p:ph type="title"/>
          </p:nvPr>
        </p:nvSpPr>
        <p:spPr>
          <a:xfrm>
            <a:off x="628650" y="273844"/>
            <a:ext cx="4327072" cy="994172"/>
          </a:xfrm>
        </p:spPr>
        <p:txBody>
          <a:bodyPr/>
          <a:lstStyle/>
          <a:p>
            <a:r>
              <a:rPr lang="en-GB">
                <a:latin typeface="Century Gothic" panose="020B0502020202020204" pitchFamily="34" charset="0"/>
              </a:rPr>
              <a:t>As an anti-racist…</a:t>
            </a:r>
          </a:p>
        </p:txBody>
      </p:sp>
      <p:pic>
        <p:nvPicPr>
          <p:cNvPr id="13" name="Picture 12">
            <a:extLst>
              <a:ext uri="{FF2B5EF4-FFF2-40B4-BE49-F238E27FC236}">
                <a16:creationId xmlns:a16="http://schemas.microsoft.com/office/drawing/2014/main" id="{35009333-B563-4D87-6DB5-85CC1994855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35763" t="41303" r="48763" b="39368"/>
          <a:stretch/>
        </p:blipFill>
        <p:spPr>
          <a:xfrm>
            <a:off x="760812" y="1600200"/>
            <a:ext cx="3811188" cy="2677885"/>
          </a:xfrm>
          <a:prstGeom prst="rect">
            <a:avLst/>
          </a:prstGeom>
        </p:spPr>
      </p:pic>
      <p:pic>
        <p:nvPicPr>
          <p:cNvPr id="1026" name="Picture 2" descr="Who Are the NHS and Care Workers Who Died During the Pandemic?">
            <a:extLst>
              <a:ext uri="{FF2B5EF4-FFF2-40B4-BE49-F238E27FC236}">
                <a16:creationId xmlns:a16="http://schemas.microsoft.com/office/drawing/2014/main" id="{28435DEA-1CCC-E887-5E10-9B0EEAE063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8510" y="0"/>
            <a:ext cx="392549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71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E64F9A-E7B5-E4C6-94DF-E55B3AE9E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523647" cy="5143500"/>
          </a:xfrm>
          <a:prstGeom prst="rect">
            <a:avLst/>
          </a:prstGeom>
        </p:spPr>
      </p:pic>
      <p:sp>
        <p:nvSpPr>
          <p:cNvPr id="7" name="TextBox 6">
            <a:extLst>
              <a:ext uri="{FF2B5EF4-FFF2-40B4-BE49-F238E27FC236}">
                <a16:creationId xmlns:a16="http://schemas.microsoft.com/office/drawing/2014/main" id="{6E7EDE28-6187-1E4F-C2CF-8C28FF643830}"/>
              </a:ext>
            </a:extLst>
          </p:cNvPr>
          <p:cNvSpPr txBox="1"/>
          <p:nvPr/>
        </p:nvSpPr>
        <p:spPr>
          <a:xfrm>
            <a:off x="6134366" y="309646"/>
            <a:ext cx="2254139" cy="4708981"/>
          </a:xfrm>
          <a:prstGeom prst="rect">
            <a:avLst/>
          </a:prstGeom>
          <a:noFill/>
        </p:spPr>
        <p:txBody>
          <a:bodyPr wrap="square" rtlCol="0">
            <a:spAutoFit/>
          </a:bodyPr>
          <a:lstStyle/>
          <a:p>
            <a:pPr algn="ctr" defTabSz="685800"/>
            <a:r>
              <a:rPr lang="en-GB" sz="3000">
                <a:solidFill>
                  <a:prstClr val="white"/>
                </a:solidFill>
                <a:latin typeface="Century Gothic" panose="020B0502020202020204" pitchFamily="34" charset="0"/>
              </a:rPr>
              <a:t>“In the end, we only regret the chances we didn’t take” </a:t>
            </a:r>
          </a:p>
          <a:p>
            <a:pPr algn="ctr" defTabSz="685800"/>
            <a:endParaRPr lang="en-GB" sz="3000">
              <a:solidFill>
                <a:prstClr val="white"/>
              </a:solidFill>
              <a:latin typeface="Century Gothic" panose="020B0502020202020204" pitchFamily="34" charset="0"/>
            </a:endParaRPr>
          </a:p>
          <a:p>
            <a:pPr algn="ctr" defTabSz="685800"/>
            <a:r>
              <a:rPr lang="en-GB" sz="3000">
                <a:solidFill>
                  <a:prstClr val="white"/>
                </a:solidFill>
                <a:latin typeface="Bradley Hand ITC" panose="03070402050302030203" pitchFamily="66" charset="0"/>
              </a:rPr>
              <a:t>Lewis Carroll</a:t>
            </a:r>
            <a:endParaRPr lang="en-GB" sz="300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227735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B59DC-CDBE-EBF9-2410-5B51FB88EE8F}"/>
              </a:ext>
            </a:extLst>
          </p:cNvPr>
          <p:cNvSpPr>
            <a:spLocks noGrp="1"/>
          </p:cNvSpPr>
          <p:nvPr>
            <p:ph type="title"/>
          </p:nvPr>
        </p:nvSpPr>
        <p:spPr>
          <a:xfrm>
            <a:off x="862824" y="1577578"/>
            <a:ext cx="6018196" cy="994172"/>
          </a:xfrm>
        </p:spPr>
        <p:txBody>
          <a:bodyPr>
            <a:normAutofit fontScale="90000"/>
          </a:bodyPr>
          <a:lstStyle/>
          <a:p>
            <a:r>
              <a:rPr lang="en-GB">
                <a:latin typeface="Century Gothic" panose="020B0502020202020204" pitchFamily="34" charset="0"/>
              </a:rPr>
              <a:t>What chances will you take to become a better anti-racist?</a:t>
            </a:r>
          </a:p>
        </p:txBody>
      </p:sp>
      <p:sp>
        <p:nvSpPr>
          <p:cNvPr id="4" name="Content Placeholder 2">
            <a:extLst>
              <a:ext uri="{FF2B5EF4-FFF2-40B4-BE49-F238E27FC236}">
                <a16:creationId xmlns:a16="http://schemas.microsoft.com/office/drawing/2014/main" id="{2CC7A227-236C-F9D6-5329-6FB3448A3B1A}"/>
              </a:ext>
            </a:extLst>
          </p:cNvPr>
          <p:cNvSpPr txBox="1">
            <a:spLocks/>
          </p:cNvSpPr>
          <p:nvPr/>
        </p:nvSpPr>
        <p:spPr>
          <a:xfrm>
            <a:off x="2985739" y="3775938"/>
            <a:ext cx="5327495" cy="122538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GB" sz="1500">
                <a:solidFill>
                  <a:prstClr val="black"/>
                </a:solidFill>
                <a:latin typeface="Century Gothic" panose="020B0502020202020204" pitchFamily="34" charset="0"/>
              </a:rPr>
              <a:t>“Injustice anywhere is a threat to justice everywhere” </a:t>
            </a:r>
          </a:p>
          <a:p>
            <a:pPr marL="0" indent="0" algn="r" defTabSz="685800">
              <a:spcBef>
                <a:spcPts val="750"/>
              </a:spcBef>
              <a:buNone/>
            </a:pPr>
            <a:r>
              <a:rPr lang="en-GB" sz="1500">
                <a:solidFill>
                  <a:prstClr val="black"/>
                </a:solidFill>
                <a:latin typeface="Century Gothic" panose="020B0502020202020204" pitchFamily="34" charset="0"/>
              </a:rPr>
              <a:t>MLK</a:t>
            </a:r>
          </a:p>
        </p:txBody>
      </p:sp>
    </p:spTree>
    <p:extLst>
      <p:ext uri="{BB962C8B-B14F-4D97-AF65-F5344CB8AC3E}">
        <p14:creationId xmlns:p14="http://schemas.microsoft.com/office/powerpoint/2010/main" val="3361017546"/>
      </p:ext>
    </p:extLst>
  </p:cSld>
  <p:clrMapOvr>
    <a:masterClrMapping/>
  </p:clrMapOvr>
</p:sld>
</file>

<file path=ppt/theme/theme1.xml><?xml version="1.0" encoding="utf-8"?>
<a:theme xmlns:a="http://schemas.openxmlformats.org/drawingml/2006/main" name="NHSP theme 1a">
  <a:themeElements>
    <a:clrScheme name="Custom 8">
      <a:dk1>
        <a:srgbClr val="000000"/>
      </a:dk1>
      <a:lt1>
        <a:srgbClr val="FFFFFF"/>
      </a:lt1>
      <a:dk2>
        <a:srgbClr val="3E505A"/>
      </a:dk2>
      <a:lt2>
        <a:srgbClr val="CED8DD"/>
      </a:lt2>
      <a:accent1>
        <a:srgbClr val="F0532D"/>
      </a:accent1>
      <a:accent2>
        <a:srgbClr val="29398F"/>
      </a:accent2>
      <a:accent3>
        <a:srgbClr val="C00848"/>
      </a:accent3>
      <a:accent4>
        <a:srgbClr val="F79131"/>
      </a:accent4>
      <a:accent5>
        <a:srgbClr val="00A89C"/>
      </a:accent5>
      <a:accent6>
        <a:srgbClr val="00633F"/>
      </a:accent6>
      <a:hlink>
        <a:srgbClr val="F79131"/>
      </a:hlink>
      <a:folHlink>
        <a:srgbClr val="9DA6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ver slide">
  <a:themeElements>
    <a:clrScheme name="NHS Sussex">
      <a:dk1>
        <a:sysClr val="windowText" lastClr="000000"/>
      </a:dk1>
      <a:lt1>
        <a:sysClr val="window" lastClr="FFFFFF"/>
      </a:lt1>
      <a:dk2>
        <a:srgbClr val="425563"/>
      </a:dk2>
      <a:lt2>
        <a:srgbClr val="E8EDEE"/>
      </a:lt2>
      <a:accent1>
        <a:srgbClr val="0072CE"/>
      </a:accent1>
      <a:accent2>
        <a:srgbClr val="003087"/>
      </a:accent2>
      <a:accent3>
        <a:srgbClr val="41B6E6"/>
      </a:accent3>
      <a:accent4>
        <a:srgbClr val="00A499"/>
      </a:accent4>
      <a:accent5>
        <a:srgbClr val="009639"/>
      </a:accent5>
      <a:accent6>
        <a:srgbClr val="006747"/>
      </a:accent6>
      <a:hlink>
        <a:srgbClr val="0072CE"/>
      </a:hlink>
      <a:folHlink>
        <a:srgbClr val="AE257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xt">
  <a:themeElements>
    <a:clrScheme name="NHS Sussex">
      <a:dk1>
        <a:sysClr val="windowText" lastClr="000000"/>
      </a:dk1>
      <a:lt1>
        <a:sysClr val="window" lastClr="FFFFFF"/>
      </a:lt1>
      <a:dk2>
        <a:srgbClr val="425563"/>
      </a:dk2>
      <a:lt2>
        <a:srgbClr val="E8EDEE"/>
      </a:lt2>
      <a:accent1>
        <a:srgbClr val="0072CE"/>
      </a:accent1>
      <a:accent2>
        <a:srgbClr val="003087"/>
      </a:accent2>
      <a:accent3>
        <a:srgbClr val="41B6E6"/>
      </a:accent3>
      <a:accent4>
        <a:srgbClr val="00A499"/>
      </a:accent4>
      <a:accent5>
        <a:srgbClr val="009639"/>
      </a:accent5>
      <a:accent6>
        <a:srgbClr val="006747"/>
      </a:accent6>
      <a:hlink>
        <a:srgbClr val="0072CE"/>
      </a:hlink>
      <a:folHlink>
        <a:srgbClr val="AE257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361F09B21A804F824D0804817B9451" ma:contentTypeVersion="16" ma:contentTypeDescription="Create a new document." ma:contentTypeScope="" ma:versionID="849e9642288f645911ab88569331696b">
  <xsd:schema xmlns:xsd="http://www.w3.org/2001/XMLSchema" xmlns:xs="http://www.w3.org/2001/XMLSchema" xmlns:p="http://schemas.microsoft.com/office/2006/metadata/properties" xmlns:ns2="47dd78af-cfc5-4e7a-8799-591ad7ced2cf" xmlns:ns3="91879da0-9969-4788-bbb1-7f1899c198fe" targetNamespace="http://schemas.microsoft.com/office/2006/metadata/properties" ma:root="true" ma:fieldsID="eddd31e92899fff87e4962bf49a94a7a" ns2:_="" ns3:_="">
    <xsd:import namespace="47dd78af-cfc5-4e7a-8799-591ad7ced2cf"/>
    <xsd:import namespace="91879da0-9969-4788-bbb1-7f1899c198f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dd78af-cfc5-4e7a-8799-591ad7ced2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beb73b0-c5d4-4c05-b12e-b4108c0f0e2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1879da0-9969-4788-bbb1-7f1899c198f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2e16324-b103-49ce-bb9c-8eb177c64a7c}" ma:internalName="TaxCatchAll" ma:showField="CatchAllData" ma:web="91879da0-9969-4788-bbb1-7f1899c198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7dd78af-cfc5-4e7a-8799-591ad7ced2cf">
      <Terms xmlns="http://schemas.microsoft.com/office/infopath/2007/PartnerControls"/>
    </lcf76f155ced4ddcb4097134ff3c332f>
    <TaxCatchAll xmlns="91879da0-9969-4788-bbb1-7f1899c198fe" xsi:nil="true"/>
    <SharedWithUsers xmlns="91879da0-9969-4788-bbb1-7f1899c198fe">
      <UserInfo>
        <DisplayName/>
        <AccountId xsi:nil="true"/>
        <AccountType/>
      </UserInfo>
    </SharedWithUsers>
  </documentManagement>
</p:properties>
</file>

<file path=customXml/itemProps1.xml><?xml version="1.0" encoding="utf-8"?>
<ds:datastoreItem xmlns:ds="http://schemas.openxmlformats.org/officeDocument/2006/customXml" ds:itemID="{DAFEB7CE-B955-4578-91E8-F7CF5612054C}">
  <ds:schemaRefs>
    <ds:schemaRef ds:uri="47dd78af-cfc5-4e7a-8799-591ad7ced2cf"/>
    <ds:schemaRef ds:uri="91879da0-9969-4788-bbb1-7f1899c198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D9C78B1-A14B-484A-B5E2-F98555744991}">
  <ds:schemaRefs>
    <ds:schemaRef ds:uri="http://schemas.microsoft.com/sharepoint/v3/contenttype/forms"/>
  </ds:schemaRefs>
</ds:datastoreItem>
</file>

<file path=customXml/itemProps3.xml><?xml version="1.0" encoding="utf-8"?>
<ds:datastoreItem xmlns:ds="http://schemas.openxmlformats.org/officeDocument/2006/customXml" ds:itemID="{B175AA0F-A034-4D9E-BDD0-705836D526E7}">
  <ds:schemaRefs>
    <ds:schemaRef ds:uri="47dd78af-cfc5-4e7a-8799-591ad7ced2cf"/>
    <ds:schemaRef ds:uri="91879da0-9969-4788-bbb1-7f1899c198f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NHSP theme 1a.thmx</Template>
  <Application>Microsoft Office PowerPoint</Application>
  <PresentationFormat>On-screen Show (16:9)</PresentationFormat>
  <Slides>38</Slides>
  <Notes>19</Notes>
  <HiddenSlides>0</HiddenSlides>
  <ScaleCrop>false</ScaleCrop>
  <HeadingPairs>
    <vt:vector size="4" baseType="variant">
      <vt:variant>
        <vt:lpstr>Theme</vt:lpstr>
      </vt:variant>
      <vt:variant>
        <vt:i4>4</vt:i4>
      </vt:variant>
      <vt:variant>
        <vt:lpstr>Slide Titles</vt:lpstr>
      </vt:variant>
      <vt:variant>
        <vt:i4>38</vt:i4>
      </vt:variant>
    </vt:vector>
  </HeadingPairs>
  <TitlesOfParts>
    <vt:vector size="42" baseType="lpstr">
      <vt:lpstr>NHSP theme 1a</vt:lpstr>
      <vt:lpstr>Cover slide</vt:lpstr>
      <vt:lpstr>Text</vt:lpstr>
      <vt:lpstr>Office Theme</vt:lpstr>
      <vt:lpstr>PowerPoint Presentation</vt:lpstr>
      <vt:lpstr>PowerPoint Presentation</vt:lpstr>
      <vt:lpstr>PowerPoint Presentation</vt:lpstr>
      <vt:lpstr>PowerPoint Presentation</vt:lpstr>
      <vt:lpstr>PowerPoint Presentation</vt:lpstr>
      <vt:lpstr>A race against time</vt:lpstr>
      <vt:lpstr>As an anti-racist…</vt:lpstr>
      <vt:lpstr>PowerPoint Presentation</vt:lpstr>
      <vt:lpstr>What chances will you take to become a better anti-racist?</vt:lpstr>
      <vt:lpstr>PowerPoint Presentation</vt:lpstr>
      <vt:lpstr>Can we talk about race? NHS Providers Seminar</vt:lpstr>
      <vt:lpstr>About NHS Sussex and our Sussex system</vt:lpstr>
      <vt:lpstr>Acceptance and understanding</vt:lpstr>
      <vt:lpstr>Accountability and action</vt:lpstr>
      <vt:lpstr>The role of leaders</vt:lpstr>
      <vt:lpstr>Our Sussex Anti-Racism Statement</vt:lpstr>
      <vt:lpstr>My own approach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Jimage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dc:creator>
  <cp:revision>2</cp:revision>
  <dcterms:created xsi:type="dcterms:W3CDTF">2014-12-03T15:59:55Z</dcterms:created>
  <dcterms:modified xsi:type="dcterms:W3CDTF">2022-11-30T11:48:16Z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0x01010036361F09B21A804F824D0804817B9451</vt:lpwstr>
  </property>
  <property fmtid="{D5CDD505-2E9C-101B-9397-08002B2CF9AE}" pid="3" name="MediaServiceImageTags">
    <vt:lpwstr/>
  </property>
</Properties>
</file>