
<file path=[Content_Types].xml><?xml version="1.0" encoding="utf-8"?>
<Types xmlns="http://schemas.openxmlformats.org/package/2006/content-types">
  <Default Extension="bmp" ContentType="image/bmp"/>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4"/>
    <p:sldMasterId id="2147483726" r:id="rId5"/>
    <p:sldMasterId id="2147483739" r:id="rId6"/>
  </p:sldMasterIdLst>
  <p:notesMasterIdLst>
    <p:notesMasterId r:id="rId32"/>
  </p:notesMasterIdLst>
  <p:sldIdLst>
    <p:sldId id="258" r:id="rId7"/>
    <p:sldId id="5114" r:id="rId8"/>
    <p:sldId id="2147472154" r:id="rId9"/>
    <p:sldId id="770" r:id="rId10"/>
    <p:sldId id="2147472150" r:id="rId11"/>
    <p:sldId id="2147472159" r:id="rId12"/>
    <p:sldId id="2147472160" r:id="rId13"/>
    <p:sldId id="2147472161" r:id="rId14"/>
    <p:sldId id="2147472162" r:id="rId15"/>
    <p:sldId id="2147472163" r:id="rId16"/>
    <p:sldId id="256" r:id="rId17"/>
    <p:sldId id="2146847056" r:id="rId18"/>
    <p:sldId id="2146847053" r:id="rId19"/>
    <p:sldId id="268" r:id="rId20"/>
    <p:sldId id="2146847055" r:id="rId21"/>
    <p:sldId id="471" r:id="rId22"/>
    <p:sldId id="2146847057" r:id="rId23"/>
    <p:sldId id="267" r:id="rId24"/>
    <p:sldId id="2146847054" r:id="rId25"/>
    <p:sldId id="2146847048" r:id="rId26"/>
    <p:sldId id="2145872715" r:id="rId27"/>
    <p:sldId id="2146847049" r:id="rId28"/>
    <p:sldId id="295" r:id="rId29"/>
    <p:sldId id="262" r:id="rId30"/>
    <p:sldId id="259"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C4041C4-0F68-4BEF-9307-551EDCAE59C3}">
          <p14:sldIdLst>
            <p14:sldId id="258"/>
            <p14:sldId id="5114"/>
            <p14:sldId id="2147472154"/>
            <p14:sldId id="770"/>
            <p14:sldId id="2147472150"/>
            <p14:sldId id="2147472159"/>
            <p14:sldId id="2147472160"/>
            <p14:sldId id="2147472161"/>
            <p14:sldId id="2147472162"/>
            <p14:sldId id="2147472163"/>
          </p14:sldIdLst>
        </p14:section>
        <p14:section name="Default Section" id="{7B282AFF-D450-41CD-BA5E-C58D1CF977B9}">
          <p14:sldIdLst>
            <p14:sldId id="256"/>
            <p14:sldId id="2146847056"/>
            <p14:sldId id="2146847053"/>
            <p14:sldId id="268"/>
            <p14:sldId id="2146847055"/>
            <p14:sldId id="471"/>
            <p14:sldId id="2146847057"/>
            <p14:sldId id="267"/>
            <p14:sldId id="2146847054"/>
            <p14:sldId id="2146847048"/>
            <p14:sldId id="2145872715"/>
            <p14:sldId id="2146847049"/>
            <p14:sldId id="295"/>
            <p14:sldId id="262"/>
            <p14:sldId id="25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9514A"/>
    <a:srgbClr val="E8F3E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57ED67E-C1EC-4635-87AB-561CBA4C7B9C}" v="102" dt="2023-02-08T15:12:20.91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notesMaster" Target="notesMasters/notesMaster1.xml"/><Relationship Id="rId37"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theme" Target="theme/theme1.xml"/><Relationship Id="rId8" Type="http://schemas.openxmlformats.org/officeDocument/2006/relationships/slide" Target="slides/slide2.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ura Wakerley" userId="e409840e-7c3c-4c6d-9837-e08222c1cb8c" providerId="ADAL" clId="{857ED67E-C1EC-4635-87AB-561CBA4C7B9C}"/>
    <pc:docChg chg="delSld modSld">
      <pc:chgData name="Laura Wakerley" userId="e409840e-7c3c-4c6d-9837-e08222c1cb8c" providerId="ADAL" clId="{857ED67E-C1EC-4635-87AB-561CBA4C7B9C}" dt="2023-02-08T15:12:20.914" v="177" actId="1036"/>
      <pc:docMkLst>
        <pc:docMk/>
      </pc:docMkLst>
      <pc:sldChg chg="modSp mod">
        <pc:chgData name="Laura Wakerley" userId="e409840e-7c3c-4c6d-9837-e08222c1cb8c" providerId="ADAL" clId="{857ED67E-C1EC-4635-87AB-561CBA4C7B9C}" dt="2023-02-08T15:12:20.914" v="177" actId="1036"/>
        <pc:sldMkLst>
          <pc:docMk/>
          <pc:sldMk cId="2524733940" sldId="256"/>
        </pc:sldMkLst>
        <pc:grpChg chg="mod ord">
          <ac:chgData name="Laura Wakerley" userId="e409840e-7c3c-4c6d-9837-e08222c1cb8c" providerId="ADAL" clId="{857ED67E-C1EC-4635-87AB-561CBA4C7B9C}" dt="2023-02-08T15:12:20.914" v="177" actId="1036"/>
          <ac:grpSpMkLst>
            <pc:docMk/>
            <pc:sldMk cId="2524733940" sldId="256"/>
            <ac:grpSpMk id="10" creationId="{DC2C1E0C-DCB8-4E1C-867B-04EA3B9C32FC}"/>
          </ac:grpSpMkLst>
        </pc:grpChg>
        <pc:picChg chg="mod">
          <ac:chgData name="Laura Wakerley" userId="e409840e-7c3c-4c6d-9837-e08222c1cb8c" providerId="ADAL" clId="{857ED67E-C1EC-4635-87AB-561CBA4C7B9C}" dt="2023-02-08T15:12:08.155" v="145" actId="1035"/>
          <ac:picMkLst>
            <pc:docMk/>
            <pc:sldMk cId="2524733940" sldId="256"/>
            <ac:picMk id="5" creationId="{5CDA8D7A-A9CA-4588-AEFD-043BE10019DD}"/>
          </ac:picMkLst>
        </pc:picChg>
      </pc:sldChg>
      <pc:sldChg chg="modSp mod">
        <pc:chgData name="Laura Wakerley" userId="e409840e-7c3c-4c6d-9837-e08222c1cb8c" providerId="ADAL" clId="{857ED67E-C1EC-4635-87AB-561CBA4C7B9C}" dt="2023-02-07T12:24:47.223" v="40" actId="20577"/>
        <pc:sldMkLst>
          <pc:docMk/>
          <pc:sldMk cId="2620276772" sldId="258"/>
        </pc:sldMkLst>
        <pc:spChg chg="mod">
          <ac:chgData name="Laura Wakerley" userId="e409840e-7c3c-4c6d-9837-e08222c1cb8c" providerId="ADAL" clId="{857ED67E-C1EC-4635-87AB-561CBA4C7B9C}" dt="2023-02-07T12:24:47.223" v="40" actId="20577"/>
          <ac:spMkLst>
            <pc:docMk/>
            <pc:sldMk cId="2620276772" sldId="258"/>
            <ac:spMk id="6" creationId="{5A04F67F-061A-4A2E-B8AC-CB7313E96269}"/>
          </ac:spMkLst>
        </pc:spChg>
      </pc:sldChg>
      <pc:sldChg chg="addSp modSp mod">
        <pc:chgData name="Laura Wakerley" userId="e409840e-7c3c-4c6d-9837-e08222c1cb8c" providerId="ADAL" clId="{857ED67E-C1EC-4635-87AB-561CBA4C7B9C}" dt="2023-02-07T12:28:57.876" v="90" actId="1036"/>
        <pc:sldMkLst>
          <pc:docMk/>
          <pc:sldMk cId="4245200354" sldId="259"/>
        </pc:sldMkLst>
        <pc:spChg chg="mod">
          <ac:chgData name="Laura Wakerley" userId="e409840e-7c3c-4c6d-9837-e08222c1cb8c" providerId="ADAL" clId="{857ED67E-C1EC-4635-87AB-561CBA4C7B9C}" dt="2023-02-07T12:26:04.988" v="77" actId="20577"/>
          <ac:spMkLst>
            <pc:docMk/>
            <pc:sldMk cId="4245200354" sldId="259"/>
            <ac:spMk id="2" creationId="{F1BC9C3D-5440-4401-B748-8C7E995F1518}"/>
          </ac:spMkLst>
        </pc:spChg>
        <pc:picChg chg="add mod">
          <ac:chgData name="Laura Wakerley" userId="e409840e-7c3c-4c6d-9837-e08222c1cb8c" providerId="ADAL" clId="{857ED67E-C1EC-4635-87AB-561CBA4C7B9C}" dt="2023-02-07T12:28:57.876" v="90" actId="1036"/>
          <ac:picMkLst>
            <pc:docMk/>
            <pc:sldMk cId="4245200354" sldId="259"/>
            <ac:picMk id="1026" creationId="{271A1AA4-E9C2-493F-2566-487D7DBD40B6}"/>
          </ac:picMkLst>
        </pc:picChg>
      </pc:sldChg>
      <pc:sldChg chg="del">
        <pc:chgData name="Laura Wakerley" userId="e409840e-7c3c-4c6d-9837-e08222c1cb8c" providerId="ADAL" clId="{857ED67E-C1EC-4635-87AB-561CBA4C7B9C}" dt="2023-02-07T12:22:07.186" v="0" actId="2696"/>
        <pc:sldMkLst>
          <pc:docMk/>
          <pc:sldMk cId="754665198" sldId="260"/>
        </pc:sldMkLst>
      </pc:sldChg>
    </pc:docChg>
  </pc:docChgLst>
  <pc:docChgLst>
    <pc:chgData name="Laura Wakerley" userId="e409840e-7c3c-4c6d-9837-e08222c1cb8c" providerId="ADAL" clId="{9DA1DDC2-43F6-4BFE-9169-FBDBE4C4AF87}"/>
    <pc:docChg chg="addSld modSld">
      <pc:chgData name="Laura Wakerley" userId="e409840e-7c3c-4c6d-9837-e08222c1cb8c" providerId="ADAL" clId="{9DA1DDC2-43F6-4BFE-9169-FBDBE4C4AF87}" dt="2022-12-07T12:32:33.128" v="284" actId="20577"/>
      <pc:docMkLst>
        <pc:docMk/>
      </pc:docMkLst>
      <pc:sldChg chg="modSp mod">
        <pc:chgData name="Laura Wakerley" userId="e409840e-7c3c-4c6d-9837-e08222c1cb8c" providerId="ADAL" clId="{9DA1DDC2-43F6-4BFE-9169-FBDBE4C4AF87}" dt="2022-12-07T12:32:24.358" v="279" actId="1076"/>
        <pc:sldMkLst>
          <pc:docMk/>
          <pc:sldMk cId="2620276772" sldId="258"/>
        </pc:sldMkLst>
        <pc:spChg chg="mod">
          <ac:chgData name="Laura Wakerley" userId="e409840e-7c3c-4c6d-9837-e08222c1cb8c" providerId="ADAL" clId="{9DA1DDC2-43F6-4BFE-9169-FBDBE4C4AF87}" dt="2022-12-07T12:32:24.358" v="279" actId="1076"/>
          <ac:spMkLst>
            <pc:docMk/>
            <pc:sldMk cId="2620276772" sldId="258"/>
            <ac:spMk id="2" creationId="{280A0AAA-2606-4467-8F96-F0D5ACB18FBE}"/>
          </ac:spMkLst>
        </pc:spChg>
        <pc:spChg chg="mod">
          <ac:chgData name="Laura Wakerley" userId="e409840e-7c3c-4c6d-9837-e08222c1cb8c" providerId="ADAL" clId="{9DA1DDC2-43F6-4BFE-9169-FBDBE4C4AF87}" dt="2022-12-07T12:32:20.455" v="278" actId="20577"/>
          <ac:spMkLst>
            <pc:docMk/>
            <pc:sldMk cId="2620276772" sldId="258"/>
            <ac:spMk id="6" creationId="{5A04F67F-061A-4A2E-B8AC-CB7313E96269}"/>
          </ac:spMkLst>
        </pc:spChg>
      </pc:sldChg>
      <pc:sldChg chg="modSp mod">
        <pc:chgData name="Laura Wakerley" userId="e409840e-7c3c-4c6d-9837-e08222c1cb8c" providerId="ADAL" clId="{9DA1DDC2-43F6-4BFE-9169-FBDBE4C4AF87}" dt="2022-12-07T12:30:25.891" v="69" actId="13926"/>
        <pc:sldMkLst>
          <pc:docMk/>
          <pc:sldMk cId="4245200354" sldId="259"/>
        </pc:sldMkLst>
        <pc:spChg chg="mod">
          <ac:chgData name="Laura Wakerley" userId="e409840e-7c3c-4c6d-9837-e08222c1cb8c" providerId="ADAL" clId="{9DA1DDC2-43F6-4BFE-9169-FBDBE4C4AF87}" dt="2022-12-07T12:30:25.891" v="69" actId="13926"/>
          <ac:spMkLst>
            <pc:docMk/>
            <pc:sldMk cId="4245200354" sldId="259"/>
            <ac:spMk id="2" creationId="{F1BC9C3D-5440-4401-B748-8C7E995F1518}"/>
          </ac:spMkLst>
        </pc:spChg>
        <pc:spChg chg="mod">
          <ac:chgData name="Laura Wakerley" userId="e409840e-7c3c-4c6d-9837-e08222c1cb8c" providerId="ADAL" clId="{9DA1DDC2-43F6-4BFE-9169-FBDBE4C4AF87}" dt="2022-12-07T12:29:56.558" v="6" actId="20577"/>
          <ac:spMkLst>
            <pc:docMk/>
            <pc:sldMk cId="4245200354" sldId="259"/>
            <ac:spMk id="6" creationId="{5A04F67F-061A-4A2E-B8AC-CB7313E96269}"/>
          </ac:spMkLst>
        </pc:spChg>
      </pc:sldChg>
      <pc:sldChg chg="modSp add mod">
        <pc:chgData name="Laura Wakerley" userId="e409840e-7c3c-4c6d-9837-e08222c1cb8c" providerId="ADAL" clId="{9DA1DDC2-43F6-4BFE-9169-FBDBE4C4AF87}" dt="2022-12-07T12:32:33.128" v="284" actId="20577"/>
        <pc:sldMkLst>
          <pc:docMk/>
          <pc:sldMk cId="754665198" sldId="260"/>
        </pc:sldMkLst>
        <pc:spChg chg="mod">
          <ac:chgData name="Laura Wakerley" userId="e409840e-7c3c-4c6d-9837-e08222c1cb8c" providerId="ADAL" clId="{9DA1DDC2-43F6-4BFE-9169-FBDBE4C4AF87}" dt="2022-12-07T12:32:33.128" v="284" actId="20577"/>
          <ac:spMkLst>
            <pc:docMk/>
            <pc:sldMk cId="754665198" sldId="260"/>
            <ac:spMk id="2" creationId="{280A0AAA-2606-4467-8F96-F0D5ACB18FBE}"/>
          </ac:spMkLst>
        </pc:spChg>
        <pc:spChg chg="mod">
          <ac:chgData name="Laura Wakerley" userId="e409840e-7c3c-4c6d-9837-e08222c1cb8c" providerId="ADAL" clId="{9DA1DDC2-43F6-4BFE-9169-FBDBE4C4AF87}" dt="2022-12-07T12:31:27.795" v="143" actId="13926"/>
          <ac:spMkLst>
            <pc:docMk/>
            <pc:sldMk cId="754665198" sldId="260"/>
            <ac:spMk id="6" creationId="{5A04F67F-061A-4A2E-B8AC-CB7313E96269}"/>
          </ac:spMkLst>
        </pc:sp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42.svg"/><Relationship Id="rId13" Type="http://schemas.openxmlformats.org/officeDocument/2006/relationships/image" Target="../media/image47.png"/><Relationship Id="rId3" Type="http://schemas.openxmlformats.org/officeDocument/2006/relationships/image" Target="../media/image37.png"/><Relationship Id="rId7" Type="http://schemas.openxmlformats.org/officeDocument/2006/relationships/image" Target="../media/image41.png"/><Relationship Id="rId12" Type="http://schemas.openxmlformats.org/officeDocument/2006/relationships/image" Target="../media/image46.svg"/><Relationship Id="rId2" Type="http://schemas.openxmlformats.org/officeDocument/2006/relationships/image" Target="../media/image36.svg"/><Relationship Id="rId1" Type="http://schemas.openxmlformats.org/officeDocument/2006/relationships/image" Target="../media/image35.png"/><Relationship Id="rId6" Type="http://schemas.openxmlformats.org/officeDocument/2006/relationships/image" Target="../media/image40.svg"/><Relationship Id="rId11" Type="http://schemas.openxmlformats.org/officeDocument/2006/relationships/image" Target="../media/image45.png"/><Relationship Id="rId5" Type="http://schemas.openxmlformats.org/officeDocument/2006/relationships/image" Target="../media/image39.png"/><Relationship Id="rId10" Type="http://schemas.openxmlformats.org/officeDocument/2006/relationships/image" Target="../media/image44.svg"/><Relationship Id="rId4" Type="http://schemas.openxmlformats.org/officeDocument/2006/relationships/image" Target="../media/image38.svg"/><Relationship Id="rId9" Type="http://schemas.openxmlformats.org/officeDocument/2006/relationships/image" Target="../media/image43.png"/><Relationship Id="rId14" Type="http://schemas.openxmlformats.org/officeDocument/2006/relationships/image" Target="../media/image48.svg"/></Relationships>
</file>

<file path=ppt/diagrams/_rels/drawing1.xml.rels><?xml version="1.0" encoding="UTF-8" standalone="yes"?>
<Relationships xmlns="http://schemas.openxmlformats.org/package/2006/relationships"><Relationship Id="rId8" Type="http://schemas.openxmlformats.org/officeDocument/2006/relationships/image" Target="../media/image42.svg"/><Relationship Id="rId13" Type="http://schemas.openxmlformats.org/officeDocument/2006/relationships/image" Target="../media/image47.png"/><Relationship Id="rId3" Type="http://schemas.openxmlformats.org/officeDocument/2006/relationships/image" Target="../media/image37.png"/><Relationship Id="rId7" Type="http://schemas.openxmlformats.org/officeDocument/2006/relationships/image" Target="../media/image41.png"/><Relationship Id="rId12" Type="http://schemas.openxmlformats.org/officeDocument/2006/relationships/image" Target="../media/image46.svg"/><Relationship Id="rId2" Type="http://schemas.openxmlformats.org/officeDocument/2006/relationships/image" Target="../media/image36.svg"/><Relationship Id="rId1" Type="http://schemas.openxmlformats.org/officeDocument/2006/relationships/image" Target="../media/image35.png"/><Relationship Id="rId6" Type="http://schemas.openxmlformats.org/officeDocument/2006/relationships/image" Target="../media/image40.svg"/><Relationship Id="rId11" Type="http://schemas.openxmlformats.org/officeDocument/2006/relationships/image" Target="../media/image45.png"/><Relationship Id="rId5" Type="http://schemas.openxmlformats.org/officeDocument/2006/relationships/image" Target="../media/image39.png"/><Relationship Id="rId10" Type="http://schemas.openxmlformats.org/officeDocument/2006/relationships/image" Target="../media/image44.svg"/><Relationship Id="rId4" Type="http://schemas.openxmlformats.org/officeDocument/2006/relationships/image" Target="../media/image38.svg"/><Relationship Id="rId9" Type="http://schemas.openxmlformats.org/officeDocument/2006/relationships/image" Target="../media/image43.png"/><Relationship Id="rId14" Type="http://schemas.openxmlformats.org/officeDocument/2006/relationships/image" Target="../media/image48.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07C8692-923B-4336-812D-FDB87A561527}" type="doc">
      <dgm:prSet loTypeId="urn:microsoft.com/office/officeart/2005/8/layout/hList7" loCatId="list" qsTypeId="urn:microsoft.com/office/officeart/2005/8/quickstyle/simple1" qsCatId="simple" csTypeId="urn:microsoft.com/office/officeart/2005/8/colors/accent1_2" csCatId="accent1" phldr="1"/>
      <dgm:spPr/>
      <dgm:t>
        <a:bodyPr/>
        <a:lstStyle/>
        <a:p>
          <a:endParaRPr lang="en-GB"/>
        </a:p>
      </dgm:t>
    </dgm:pt>
    <dgm:pt modelId="{050B9D2D-DD51-4E53-8E4C-DE2F25F35E27}">
      <dgm:prSet/>
      <dgm:spPr/>
      <dgm:t>
        <a:bodyPr/>
        <a:lstStyle/>
        <a:p>
          <a:endParaRPr lang="en-GB"/>
        </a:p>
      </dgm:t>
    </dgm:pt>
    <dgm:pt modelId="{A884C470-55BF-4A8F-8D46-9751AAE0FB64}" type="parTrans" cxnId="{FA0AE58A-FFAF-4D47-A2B8-492AE5713E35}">
      <dgm:prSet/>
      <dgm:spPr/>
      <dgm:t>
        <a:bodyPr/>
        <a:lstStyle/>
        <a:p>
          <a:endParaRPr lang="en-GB"/>
        </a:p>
      </dgm:t>
    </dgm:pt>
    <dgm:pt modelId="{F4075C5D-D409-420B-A74F-CEE8B8BE4823}" type="sibTrans" cxnId="{FA0AE58A-FFAF-4D47-A2B8-492AE5713E35}">
      <dgm:prSet/>
      <dgm:spPr/>
      <dgm:t>
        <a:bodyPr/>
        <a:lstStyle/>
        <a:p>
          <a:endParaRPr lang="en-GB"/>
        </a:p>
      </dgm:t>
    </dgm:pt>
    <dgm:pt modelId="{0156D618-6E4C-4109-9829-9D0307718E89}">
      <dgm:prSet/>
      <dgm:spPr/>
      <dgm:t>
        <a:bodyPr/>
        <a:lstStyle/>
        <a:p>
          <a:endParaRPr lang="en-GB"/>
        </a:p>
      </dgm:t>
    </dgm:pt>
    <dgm:pt modelId="{DD167B44-21E1-4F0F-B656-7C6FA6981F87}" type="parTrans" cxnId="{3203BFD6-9E3B-45C6-9548-36A77EB5D8AA}">
      <dgm:prSet/>
      <dgm:spPr/>
      <dgm:t>
        <a:bodyPr/>
        <a:lstStyle/>
        <a:p>
          <a:endParaRPr lang="en-GB"/>
        </a:p>
      </dgm:t>
    </dgm:pt>
    <dgm:pt modelId="{269BE2B4-415B-4C9D-A1ED-E8F06DF2D9DE}" type="sibTrans" cxnId="{3203BFD6-9E3B-45C6-9548-36A77EB5D8AA}">
      <dgm:prSet/>
      <dgm:spPr/>
      <dgm:t>
        <a:bodyPr/>
        <a:lstStyle/>
        <a:p>
          <a:endParaRPr lang="en-GB"/>
        </a:p>
      </dgm:t>
    </dgm:pt>
    <dgm:pt modelId="{AF707415-F6A9-40D0-B867-1C5216661752}">
      <dgm:prSet/>
      <dgm:spPr/>
      <dgm:t>
        <a:bodyPr/>
        <a:lstStyle/>
        <a:p>
          <a:endParaRPr lang="en-GB"/>
        </a:p>
      </dgm:t>
    </dgm:pt>
    <dgm:pt modelId="{D18ACDAD-C882-4DC0-ADE2-20F2847056A4}" type="parTrans" cxnId="{7841199E-6A07-4ABC-B1D3-DC6F55B26B43}">
      <dgm:prSet/>
      <dgm:spPr/>
      <dgm:t>
        <a:bodyPr/>
        <a:lstStyle/>
        <a:p>
          <a:endParaRPr lang="en-GB"/>
        </a:p>
      </dgm:t>
    </dgm:pt>
    <dgm:pt modelId="{6DCE48D8-D983-4F33-B8AF-0CEE6744D0D4}" type="sibTrans" cxnId="{7841199E-6A07-4ABC-B1D3-DC6F55B26B43}">
      <dgm:prSet/>
      <dgm:spPr/>
      <dgm:t>
        <a:bodyPr/>
        <a:lstStyle/>
        <a:p>
          <a:endParaRPr lang="en-GB"/>
        </a:p>
      </dgm:t>
    </dgm:pt>
    <dgm:pt modelId="{5F6187A8-A56C-4AD7-BFC9-6980B25E9DF4}">
      <dgm:prSet/>
      <dgm:spPr/>
      <dgm:t>
        <a:bodyPr/>
        <a:lstStyle/>
        <a:p>
          <a:endParaRPr lang="en-GB"/>
        </a:p>
      </dgm:t>
    </dgm:pt>
    <dgm:pt modelId="{FCEECD66-1F9E-429C-8B77-7E190047F1DB}" type="parTrans" cxnId="{EADD759D-B997-49A1-BA44-C415653DA022}">
      <dgm:prSet/>
      <dgm:spPr/>
      <dgm:t>
        <a:bodyPr/>
        <a:lstStyle/>
        <a:p>
          <a:endParaRPr lang="en-GB"/>
        </a:p>
      </dgm:t>
    </dgm:pt>
    <dgm:pt modelId="{934AC412-A358-47A7-9F28-A12354ACE66B}" type="sibTrans" cxnId="{EADD759D-B997-49A1-BA44-C415653DA022}">
      <dgm:prSet/>
      <dgm:spPr/>
      <dgm:t>
        <a:bodyPr/>
        <a:lstStyle/>
        <a:p>
          <a:endParaRPr lang="en-GB"/>
        </a:p>
      </dgm:t>
    </dgm:pt>
    <dgm:pt modelId="{5FA377A9-3F49-4868-A21B-4F811317EC3F}">
      <dgm:prSet/>
      <dgm:spPr/>
      <dgm:t>
        <a:bodyPr/>
        <a:lstStyle/>
        <a:p>
          <a:endParaRPr lang="en-GB"/>
        </a:p>
      </dgm:t>
    </dgm:pt>
    <dgm:pt modelId="{FD6E7995-AD03-4646-8D2E-2EA8B025BEF7}" type="parTrans" cxnId="{EC812860-6A4C-404D-AB64-8EC331B8D736}">
      <dgm:prSet/>
      <dgm:spPr/>
      <dgm:t>
        <a:bodyPr/>
        <a:lstStyle/>
        <a:p>
          <a:endParaRPr lang="en-GB"/>
        </a:p>
      </dgm:t>
    </dgm:pt>
    <dgm:pt modelId="{2F4749BA-8559-4044-9C46-87FE69864684}" type="sibTrans" cxnId="{EC812860-6A4C-404D-AB64-8EC331B8D736}">
      <dgm:prSet/>
      <dgm:spPr/>
      <dgm:t>
        <a:bodyPr/>
        <a:lstStyle/>
        <a:p>
          <a:endParaRPr lang="en-GB"/>
        </a:p>
      </dgm:t>
    </dgm:pt>
    <dgm:pt modelId="{24E97DDE-3011-4D90-AACB-5F136EC15416}">
      <dgm:prSet/>
      <dgm:spPr/>
      <dgm:t>
        <a:bodyPr/>
        <a:lstStyle/>
        <a:p>
          <a:endParaRPr lang="en-GB"/>
        </a:p>
      </dgm:t>
    </dgm:pt>
    <dgm:pt modelId="{4BB30570-DCF4-4621-9119-53B4A6FA5646}" type="parTrans" cxnId="{8B824FDB-685E-4DE9-8E2E-5105FFE753AC}">
      <dgm:prSet/>
      <dgm:spPr/>
      <dgm:t>
        <a:bodyPr/>
        <a:lstStyle/>
        <a:p>
          <a:endParaRPr lang="en-GB"/>
        </a:p>
      </dgm:t>
    </dgm:pt>
    <dgm:pt modelId="{C6FD9752-3EA3-4C25-9B23-804723154490}" type="sibTrans" cxnId="{8B824FDB-685E-4DE9-8E2E-5105FFE753AC}">
      <dgm:prSet/>
      <dgm:spPr/>
      <dgm:t>
        <a:bodyPr/>
        <a:lstStyle/>
        <a:p>
          <a:endParaRPr lang="en-GB"/>
        </a:p>
      </dgm:t>
    </dgm:pt>
    <dgm:pt modelId="{356BC375-2E99-4747-B52D-E51628C66F5B}">
      <dgm:prSet/>
      <dgm:spPr/>
      <dgm:t>
        <a:bodyPr/>
        <a:lstStyle/>
        <a:p>
          <a:endParaRPr lang="en-GB"/>
        </a:p>
      </dgm:t>
    </dgm:pt>
    <dgm:pt modelId="{70426106-4771-4999-9FA7-F7C14ED55B84}" type="parTrans" cxnId="{6CFE53D8-B008-48F9-BD7B-C6DB65913B7C}">
      <dgm:prSet/>
      <dgm:spPr/>
      <dgm:t>
        <a:bodyPr/>
        <a:lstStyle/>
        <a:p>
          <a:endParaRPr lang="en-GB"/>
        </a:p>
      </dgm:t>
    </dgm:pt>
    <dgm:pt modelId="{F1474B44-A596-4905-AECC-77754F34A1AB}" type="sibTrans" cxnId="{6CFE53D8-B008-48F9-BD7B-C6DB65913B7C}">
      <dgm:prSet/>
      <dgm:spPr/>
      <dgm:t>
        <a:bodyPr/>
        <a:lstStyle/>
        <a:p>
          <a:endParaRPr lang="en-GB"/>
        </a:p>
      </dgm:t>
    </dgm:pt>
    <dgm:pt modelId="{919536BC-EA3E-4188-BA03-382294CA8249}" type="pres">
      <dgm:prSet presAssocID="{407C8692-923B-4336-812D-FDB87A561527}" presName="Name0" presStyleCnt="0">
        <dgm:presLayoutVars>
          <dgm:dir/>
          <dgm:resizeHandles val="exact"/>
        </dgm:presLayoutVars>
      </dgm:prSet>
      <dgm:spPr/>
    </dgm:pt>
    <dgm:pt modelId="{86AE4B35-4A7E-44DE-8870-C50D2D3C1C1E}" type="pres">
      <dgm:prSet presAssocID="{407C8692-923B-4336-812D-FDB87A561527}" presName="fgShape" presStyleLbl="fgShp" presStyleIdx="0" presStyleCnt="1" custLinFactNeighborX="-19" custLinFactNeighborY="6943"/>
      <dgm:spPr/>
    </dgm:pt>
    <dgm:pt modelId="{42C99F1D-6A61-490D-BFE0-3CDA6EA838DA}" type="pres">
      <dgm:prSet presAssocID="{407C8692-923B-4336-812D-FDB87A561527}" presName="linComp" presStyleCnt="0"/>
      <dgm:spPr/>
    </dgm:pt>
    <dgm:pt modelId="{6FA64741-8E6B-4405-A92F-04C338B1B443}" type="pres">
      <dgm:prSet presAssocID="{356BC375-2E99-4747-B52D-E51628C66F5B}" presName="compNode" presStyleCnt="0"/>
      <dgm:spPr/>
    </dgm:pt>
    <dgm:pt modelId="{2A622EBA-1F8C-43F6-BEDE-623DD83ECB4A}" type="pres">
      <dgm:prSet presAssocID="{356BC375-2E99-4747-B52D-E51628C66F5B}" presName="bkgdShape" presStyleLbl="node1" presStyleIdx="0" presStyleCnt="7" custLinFactNeighborX="1321"/>
      <dgm:spPr/>
    </dgm:pt>
    <dgm:pt modelId="{667ED38D-5852-49DB-A919-5A10E46C8B8E}" type="pres">
      <dgm:prSet presAssocID="{356BC375-2E99-4747-B52D-E51628C66F5B}" presName="nodeTx" presStyleLbl="node1" presStyleIdx="0" presStyleCnt="7">
        <dgm:presLayoutVars>
          <dgm:bulletEnabled val="1"/>
        </dgm:presLayoutVars>
      </dgm:prSet>
      <dgm:spPr/>
    </dgm:pt>
    <dgm:pt modelId="{E287DF05-7F13-4583-BF7C-C686418AE99C}" type="pres">
      <dgm:prSet presAssocID="{356BC375-2E99-4747-B52D-E51628C66F5B}" presName="invisiNode" presStyleLbl="node1" presStyleIdx="0" presStyleCnt="7"/>
      <dgm:spPr/>
    </dgm:pt>
    <dgm:pt modelId="{FD61CA7A-273B-4DF4-BB9A-E5B1B9934937}" type="pres">
      <dgm:prSet presAssocID="{356BC375-2E99-4747-B52D-E51628C66F5B}" presName="imagNode" presStyleLbl="fgImgPlac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Group of people with solid fill"/>
        </a:ext>
      </dgm:extLst>
    </dgm:pt>
    <dgm:pt modelId="{68F76F58-796A-43BE-8E89-C218AB34143F}" type="pres">
      <dgm:prSet presAssocID="{F1474B44-A596-4905-AECC-77754F34A1AB}" presName="sibTrans" presStyleLbl="sibTrans2D1" presStyleIdx="0" presStyleCnt="0"/>
      <dgm:spPr/>
    </dgm:pt>
    <dgm:pt modelId="{5995F437-9FA4-462F-82A8-D5FFDA771B38}" type="pres">
      <dgm:prSet presAssocID="{5F6187A8-A56C-4AD7-BFC9-6980B25E9DF4}" presName="compNode" presStyleCnt="0"/>
      <dgm:spPr/>
    </dgm:pt>
    <dgm:pt modelId="{0C4DBFF7-AEF6-45C6-857E-6AAE7014A450}" type="pres">
      <dgm:prSet presAssocID="{5F6187A8-A56C-4AD7-BFC9-6980B25E9DF4}" presName="bkgdShape" presStyleLbl="node1" presStyleIdx="1" presStyleCnt="7" custLinFactNeighborX="-130" custLinFactNeighborY="-3283"/>
      <dgm:spPr/>
    </dgm:pt>
    <dgm:pt modelId="{B51D8693-A14C-4525-A3F0-B30C15AA8851}" type="pres">
      <dgm:prSet presAssocID="{5F6187A8-A56C-4AD7-BFC9-6980B25E9DF4}" presName="nodeTx" presStyleLbl="node1" presStyleIdx="1" presStyleCnt="7">
        <dgm:presLayoutVars>
          <dgm:bulletEnabled val="1"/>
        </dgm:presLayoutVars>
      </dgm:prSet>
      <dgm:spPr/>
    </dgm:pt>
    <dgm:pt modelId="{A65DCEF3-2277-4D86-BD35-C1CDFAF14BA7}" type="pres">
      <dgm:prSet presAssocID="{5F6187A8-A56C-4AD7-BFC9-6980B25E9DF4}" presName="invisiNode" presStyleLbl="node1" presStyleIdx="1" presStyleCnt="7"/>
      <dgm:spPr/>
    </dgm:pt>
    <dgm:pt modelId="{E60F90E9-5B08-4911-9D38-AD2A03E757EB}" type="pres">
      <dgm:prSet presAssocID="{5F6187A8-A56C-4AD7-BFC9-6980B25E9DF4}" presName="imagNode" presStyleLbl="fgImgPlace1" presStyleIdx="1" presStyleCnt="7" custLinFactNeighborX="-956" custLinFactNeighborY="5331"/>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Connections outline"/>
        </a:ext>
      </dgm:extLst>
    </dgm:pt>
    <dgm:pt modelId="{C90E5C04-6944-4951-9ACF-5DED3E7053FD}" type="pres">
      <dgm:prSet presAssocID="{934AC412-A358-47A7-9F28-A12354ACE66B}" presName="sibTrans" presStyleLbl="sibTrans2D1" presStyleIdx="0" presStyleCnt="0"/>
      <dgm:spPr/>
    </dgm:pt>
    <dgm:pt modelId="{6A9D4285-E7E6-4A99-81BE-5E4DDB2F4944}" type="pres">
      <dgm:prSet presAssocID="{AF707415-F6A9-40D0-B867-1C5216661752}" presName="compNode" presStyleCnt="0"/>
      <dgm:spPr/>
    </dgm:pt>
    <dgm:pt modelId="{C996D5EF-1C29-4C15-B014-FC2188CDEECE}" type="pres">
      <dgm:prSet presAssocID="{AF707415-F6A9-40D0-B867-1C5216661752}" presName="bkgdShape" presStyleLbl="node1" presStyleIdx="2" presStyleCnt="7" custLinFactNeighborX="1012" custLinFactNeighborY="18466"/>
      <dgm:spPr/>
    </dgm:pt>
    <dgm:pt modelId="{432FF7C0-2FED-43AE-A889-05A5685FE1C9}" type="pres">
      <dgm:prSet presAssocID="{AF707415-F6A9-40D0-B867-1C5216661752}" presName="nodeTx" presStyleLbl="node1" presStyleIdx="2" presStyleCnt="7">
        <dgm:presLayoutVars>
          <dgm:bulletEnabled val="1"/>
        </dgm:presLayoutVars>
      </dgm:prSet>
      <dgm:spPr/>
    </dgm:pt>
    <dgm:pt modelId="{C094B5A5-FD80-4DA3-9BF6-B785D8041EB1}" type="pres">
      <dgm:prSet presAssocID="{AF707415-F6A9-40D0-B867-1C5216661752}" presName="invisiNode" presStyleLbl="node1" presStyleIdx="2" presStyleCnt="7"/>
      <dgm:spPr/>
    </dgm:pt>
    <dgm:pt modelId="{29CB102F-58F1-4983-9848-AA17A7A40D8F}" type="pres">
      <dgm:prSet presAssocID="{AF707415-F6A9-40D0-B867-1C5216661752}" presName="imagNode" presStyleLbl="fgImgPlac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Teacher outline"/>
        </a:ext>
      </dgm:extLst>
    </dgm:pt>
    <dgm:pt modelId="{4FFDA1F8-56C6-44CB-A01C-886AF09135A7}" type="pres">
      <dgm:prSet presAssocID="{6DCE48D8-D983-4F33-B8AF-0CEE6744D0D4}" presName="sibTrans" presStyleLbl="sibTrans2D1" presStyleIdx="0" presStyleCnt="0"/>
      <dgm:spPr/>
    </dgm:pt>
    <dgm:pt modelId="{2454BD31-1A26-4D48-BBC2-E5CFA7B729F4}" type="pres">
      <dgm:prSet presAssocID="{0156D618-6E4C-4109-9829-9D0307718E89}" presName="compNode" presStyleCnt="0"/>
      <dgm:spPr/>
    </dgm:pt>
    <dgm:pt modelId="{84B459CD-8CF7-4ED8-897F-622E7001B0CF}" type="pres">
      <dgm:prSet presAssocID="{0156D618-6E4C-4109-9829-9D0307718E89}" presName="bkgdShape" presStyleLbl="node1" presStyleIdx="3" presStyleCnt="7" custLinFactNeighborX="771" custLinFactNeighborY="0"/>
      <dgm:spPr/>
    </dgm:pt>
    <dgm:pt modelId="{AF1892D4-7D7A-4E5E-AEC8-55EB7BAEE2E4}" type="pres">
      <dgm:prSet presAssocID="{0156D618-6E4C-4109-9829-9D0307718E89}" presName="nodeTx" presStyleLbl="node1" presStyleIdx="3" presStyleCnt="7">
        <dgm:presLayoutVars>
          <dgm:bulletEnabled val="1"/>
        </dgm:presLayoutVars>
      </dgm:prSet>
      <dgm:spPr/>
    </dgm:pt>
    <dgm:pt modelId="{C143971A-607A-48DB-8DD5-E6539FB1E85A}" type="pres">
      <dgm:prSet presAssocID="{0156D618-6E4C-4109-9829-9D0307718E89}" presName="invisiNode" presStyleLbl="node1" presStyleIdx="3" presStyleCnt="7"/>
      <dgm:spPr/>
    </dgm:pt>
    <dgm:pt modelId="{4E45DCAD-1CC7-4579-8FF2-69CA344DB772}" type="pres">
      <dgm:prSet presAssocID="{0156D618-6E4C-4109-9829-9D0307718E89}" presName="imagNode" presStyleLbl="fgImgPlac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Presentation with bar chart outline"/>
        </a:ext>
      </dgm:extLst>
    </dgm:pt>
    <dgm:pt modelId="{94DCE1C7-F6D5-47BC-8093-C8B48DBC9F12}" type="pres">
      <dgm:prSet presAssocID="{269BE2B4-415B-4C9D-A1ED-E8F06DF2D9DE}" presName="sibTrans" presStyleLbl="sibTrans2D1" presStyleIdx="0" presStyleCnt="0"/>
      <dgm:spPr/>
    </dgm:pt>
    <dgm:pt modelId="{F463F0F7-3116-47A7-BF9B-EF702144583A}" type="pres">
      <dgm:prSet presAssocID="{5FA377A9-3F49-4868-A21B-4F811317EC3F}" presName="compNode" presStyleCnt="0"/>
      <dgm:spPr/>
    </dgm:pt>
    <dgm:pt modelId="{393D0C14-B5D1-41BA-BFAE-7A2AF9FEC18A}" type="pres">
      <dgm:prSet presAssocID="{5FA377A9-3F49-4868-A21B-4F811317EC3F}" presName="bkgdShape" presStyleLbl="node1" presStyleIdx="4" presStyleCnt="7" custLinFactNeighborX="819" custLinFactNeighborY="0"/>
      <dgm:spPr/>
    </dgm:pt>
    <dgm:pt modelId="{E906E872-FD20-4D14-8071-1781932DD4C5}" type="pres">
      <dgm:prSet presAssocID="{5FA377A9-3F49-4868-A21B-4F811317EC3F}" presName="nodeTx" presStyleLbl="node1" presStyleIdx="4" presStyleCnt="7">
        <dgm:presLayoutVars>
          <dgm:bulletEnabled val="1"/>
        </dgm:presLayoutVars>
      </dgm:prSet>
      <dgm:spPr/>
    </dgm:pt>
    <dgm:pt modelId="{C3BB2B6E-A2D4-438D-89FC-69BA27B2D706}" type="pres">
      <dgm:prSet presAssocID="{5FA377A9-3F49-4868-A21B-4F811317EC3F}" presName="invisiNode" presStyleLbl="node1" presStyleIdx="4" presStyleCnt="7"/>
      <dgm:spPr/>
    </dgm:pt>
    <dgm:pt modelId="{1040227F-68D7-4E55-A647-D91CD51830A6}" type="pres">
      <dgm:prSet presAssocID="{5FA377A9-3F49-4868-A21B-4F811317EC3F}" presName="imagNode" presStyleLbl="fgImgPlac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Universal access outline"/>
        </a:ext>
      </dgm:extLst>
    </dgm:pt>
    <dgm:pt modelId="{C398D396-D1B7-4586-A4E3-86618AE1AE81}" type="pres">
      <dgm:prSet presAssocID="{2F4749BA-8559-4044-9C46-87FE69864684}" presName="sibTrans" presStyleLbl="sibTrans2D1" presStyleIdx="0" presStyleCnt="0"/>
      <dgm:spPr/>
    </dgm:pt>
    <dgm:pt modelId="{DB9E0103-0501-4F76-B0A2-A00489F6413A}" type="pres">
      <dgm:prSet presAssocID="{24E97DDE-3011-4D90-AACB-5F136EC15416}" presName="compNode" presStyleCnt="0"/>
      <dgm:spPr/>
    </dgm:pt>
    <dgm:pt modelId="{62EBEC29-9EFF-4EA7-8BF8-7BCC3EE226D3}" type="pres">
      <dgm:prSet presAssocID="{24E97DDE-3011-4D90-AACB-5F136EC15416}" presName="bkgdShape" presStyleLbl="node1" presStyleIdx="5" presStyleCnt="7" custLinFactNeighborX="1845" custLinFactNeighborY="3232"/>
      <dgm:spPr/>
    </dgm:pt>
    <dgm:pt modelId="{2FEFE49E-74A7-4B27-B2D2-2EB65068AC2F}" type="pres">
      <dgm:prSet presAssocID="{24E97DDE-3011-4D90-AACB-5F136EC15416}" presName="nodeTx" presStyleLbl="node1" presStyleIdx="5" presStyleCnt="7">
        <dgm:presLayoutVars>
          <dgm:bulletEnabled val="1"/>
        </dgm:presLayoutVars>
      </dgm:prSet>
      <dgm:spPr/>
    </dgm:pt>
    <dgm:pt modelId="{585777CA-7988-4BAB-B0A4-EA8ED441BA41}" type="pres">
      <dgm:prSet presAssocID="{24E97DDE-3011-4D90-AACB-5F136EC15416}" presName="invisiNode" presStyleLbl="node1" presStyleIdx="5" presStyleCnt="7"/>
      <dgm:spPr/>
    </dgm:pt>
    <dgm:pt modelId="{BA65072A-3B78-4785-88C2-0BCA11FC0523}" type="pres">
      <dgm:prSet presAssocID="{24E97DDE-3011-4D90-AACB-5F136EC15416}" presName="imagNode" presStyleLbl="fgImgPlac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dgm:spPr>
      <dgm:extLst>
        <a:ext uri="{E40237B7-FDA0-4F09-8148-C483321AD2D9}">
          <dgm14:cNvPr xmlns:dgm14="http://schemas.microsoft.com/office/drawing/2010/diagram" id="0" name="" descr="Group success outline"/>
        </a:ext>
      </dgm:extLst>
    </dgm:pt>
    <dgm:pt modelId="{584F79B3-1D0E-4EAC-90A4-9C5A420AE218}" type="pres">
      <dgm:prSet presAssocID="{C6FD9752-3EA3-4C25-9B23-804723154490}" presName="sibTrans" presStyleLbl="sibTrans2D1" presStyleIdx="0" presStyleCnt="0"/>
      <dgm:spPr/>
    </dgm:pt>
    <dgm:pt modelId="{EDA13A24-1409-439A-B773-B90CD72094F0}" type="pres">
      <dgm:prSet presAssocID="{050B9D2D-DD51-4E53-8E4C-DE2F25F35E27}" presName="compNode" presStyleCnt="0"/>
      <dgm:spPr/>
    </dgm:pt>
    <dgm:pt modelId="{CAA34CC0-D255-4B91-A23A-F1D397A87DB5}" type="pres">
      <dgm:prSet presAssocID="{050B9D2D-DD51-4E53-8E4C-DE2F25F35E27}" presName="bkgdShape" presStyleLbl="node1" presStyleIdx="6" presStyleCnt="7" custLinFactNeighborX="6081" custLinFactNeighborY="0"/>
      <dgm:spPr/>
    </dgm:pt>
    <dgm:pt modelId="{A5082F14-4316-4A4D-AED2-B653523599F6}" type="pres">
      <dgm:prSet presAssocID="{050B9D2D-DD51-4E53-8E4C-DE2F25F35E27}" presName="nodeTx" presStyleLbl="node1" presStyleIdx="6" presStyleCnt="7">
        <dgm:presLayoutVars>
          <dgm:bulletEnabled val="1"/>
        </dgm:presLayoutVars>
      </dgm:prSet>
      <dgm:spPr/>
    </dgm:pt>
    <dgm:pt modelId="{9D2CF47B-6F1E-4BFD-8C3A-31A3D8DBA07D}" type="pres">
      <dgm:prSet presAssocID="{050B9D2D-DD51-4E53-8E4C-DE2F25F35E27}" presName="invisiNode" presStyleLbl="node1" presStyleIdx="6" presStyleCnt="7"/>
      <dgm:spPr/>
    </dgm:pt>
    <dgm:pt modelId="{0A82D17E-690D-4F7A-8794-04A25FAC6734}" type="pres">
      <dgm:prSet presAssocID="{050B9D2D-DD51-4E53-8E4C-DE2F25F35E27}" presName="imagNode" presStyleLbl="fgImgPlac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a:blipFill>
      </dgm:spPr>
      <dgm:extLst>
        <a:ext uri="{E40237B7-FDA0-4F09-8148-C483321AD2D9}">
          <dgm14:cNvPr xmlns:dgm14="http://schemas.microsoft.com/office/drawing/2010/diagram" id="0" name="" descr="Person with idea outline"/>
        </a:ext>
      </dgm:extLst>
    </dgm:pt>
  </dgm:ptLst>
  <dgm:cxnLst>
    <dgm:cxn modelId="{30FC1B02-FC7B-4D6C-BDA5-84D01BB4FA77}" type="presOf" srcId="{0156D618-6E4C-4109-9829-9D0307718E89}" destId="{AF1892D4-7D7A-4E5E-AEC8-55EB7BAEE2E4}" srcOrd="1" destOrd="0" presId="urn:microsoft.com/office/officeart/2005/8/layout/hList7"/>
    <dgm:cxn modelId="{88B05F05-848E-420E-A963-8CB79437AE49}" type="presOf" srcId="{C6FD9752-3EA3-4C25-9B23-804723154490}" destId="{584F79B3-1D0E-4EAC-90A4-9C5A420AE218}" srcOrd="0" destOrd="0" presId="urn:microsoft.com/office/officeart/2005/8/layout/hList7"/>
    <dgm:cxn modelId="{227B680C-E42E-47AD-B204-169AD8F94882}" type="presOf" srcId="{F1474B44-A596-4905-AECC-77754F34A1AB}" destId="{68F76F58-796A-43BE-8E89-C218AB34143F}" srcOrd="0" destOrd="0" presId="urn:microsoft.com/office/officeart/2005/8/layout/hList7"/>
    <dgm:cxn modelId="{046F3E17-D0DC-4D2F-90DC-D4D464EBBB0C}" type="presOf" srcId="{5FA377A9-3F49-4868-A21B-4F811317EC3F}" destId="{E906E872-FD20-4D14-8071-1781932DD4C5}" srcOrd="1" destOrd="0" presId="urn:microsoft.com/office/officeart/2005/8/layout/hList7"/>
    <dgm:cxn modelId="{96C73F3C-FBFF-45A9-B3DF-675AB79F0D58}" type="presOf" srcId="{2F4749BA-8559-4044-9C46-87FE69864684}" destId="{C398D396-D1B7-4586-A4E3-86618AE1AE81}" srcOrd="0" destOrd="0" presId="urn:microsoft.com/office/officeart/2005/8/layout/hList7"/>
    <dgm:cxn modelId="{9315303D-A2D7-4749-AD3B-8F8D7944740D}" type="presOf" srcId="{AF707415-F6A9-40D0-B867-1C5216661752}" destId="{432FF7C0-2FED-43AE-A889-05A5685FE1C9}" srcOrd="1" destOrd="0" presId="urn:microsoft.com/office/officeart/2005/8/layout/hList7"/>
    <dgm:cxn modelId="{2F47CF5D-7E66-476D-9B27-4086C4C2F61F}" type="presOf" srcId="{24E97DDE-3011-4D90-AACB-5F136EC15416}" destId="{62EBEC29-9EFF-4EA7-8BF8-7BCC3EE226D3}" srcOrd="0" destOrd="0" presId="urn:microsoft.com/office/officeart/2005/8/layout/hList7"/>
    <dgm:cxn modelId="{EC812860-6A4C-404D-AB64-8EC331B8D736}" srcId="{407C8692-923B-4336-812D-FDB87A561527}" destId="{5FA377A9-3F49-4868-A21B-4F811317EC3F}" srcOrd="4" destOrd="0" parTransId="{FD6E7995-AD03-4646-8D2E-2EA8B025BEF7}" sibTransId="{2F4749BA-8559-4044-9C46-87FE69864684}"/>
    <dgm:cxn modelId="{3EE0AB64-2B5E-45A9-9A17-1B1826E6A385}" type="presOf" srcId="{407C8692-923B-4336-812D-FDB87A561527}" destId="{919536BC-EA3E-4188-BA03-382294CA8249}" srcOrd="0" destOrd="0" presId="urn:microsoft.com/office/officeart/2005/8/layout/hList7"/>
    <dgm:cxn modelId="{63C0774B-9EC8-4AF1-B7BF-D9470E14A985}" type="presOf" srcId="{5F6187A8-A56C-4AD7-BFC9-6980B25E9DF4}" destId="{0C4DBFF7-AEF6-45C6-857E-6AAE7014A450}" srcOrd="0" destOrd="0" presId="urn:microsoft.com/office/officeart/2005/8/layout/hList7"/>
    <dgm:cxn modelId="{8AD3E470-ECCA-47F5-85DA-4F9202406E72}" type="presOf" srcId="{6DCE48D8-D983-4F33-B8AF-0CEE6744D0D4}" destId="{4FFDA1F8-56C6-44CB-A01C-886AF09135A7}" srcOrd="0" destOrd="0" presId="urn:microsoft.com/office/officeart/2005/8/layout/hList7"/>
    <dgm:cxn modelId="{3149B456-5211-48D2-9F62-E8A9FA2268B7}" type="presOf" srcId="{24E97DDE-3011-4D90-AACB-5F136EC15416}" destId="{2FEFE49E-74A7-4B27-B2D2-2EB65068AC2F}" srcOrd="1" destOrd="0" presId="urn:microsoft.com/office/officeart/2005/8/layout/hList7"/>
    <dgm:cxn modelId="{B2BD747D-293D-4231-A8D0-1B03D97E1355}" type="presOf" srcId="{050B9D2D-DD51-4E53-8E4C-DE2F25F35E27}" destId="{A5082F14-4316-4A4D-AED2-B653523599F6}" srcOrd="1" destOrd="0" presId="urn:microsoft.com/office/officeart/2005/8/layout/hList7"/>
    <dgm:cxn modelId="{456D4580-A99A-4036-8205-C23796CA6B5D}" type="presOf" srcId="{5FA377A9-3F49-4868-A21B-4F811317EC3F}" destId="{393D0C14-B5D1-41BA-BFAE-7A2AF9FEC18A}" srcOrd="0" destOrd="0" presId="urn:microsoft.com/office/officeart/2005/8/layout/hList7"/>
    <dgm:cxn modelId="{91B8828A-FCF4-49A1-992C-274E92AF15D6}" type="presOf" srcId="{356BC375-2E99-4747-B52D-E51628C66F5B}" destId="{2A622EBA-1F8C-43F6-BEDE-623DD83ECB4A}" srcOrd="0" destOrd="0" presId="urn:microsoft.com/office/officeart/2005/8/layout/hList7"/>
    <dgm:cxn modelId="{FA0AE58A-FFAF-4D47-A2B8-492AE5713E35}" srcId="{407C8692-923B-4336-812D-FDB87A561527}" destId="{050B9D2D-DD51-4E53-8E4C-DE2F25F35E27}" srcOrd="6" destOrd="0" parTransId="{A884C470-55BF-4A8F-8D46-9751AAE0FB64}" sibTransId="{F4075C5D-D409-420B-A74F-CEE8B8BE4823}"/>
    <dgm:cxn modelId="{E31B089C-5B21-4C02-BA9F-5E229D3BF398}" type="presOf" srcId="{5F6187A8-A56C-4AD7-BFC9-6980B25E9DF4}" destId="{B51D8693-A14C-4525-A3F0-B30C15AA8851}" srcOrd="1" destOrd="0" presId="urn:microsoft.com/office/officeart/2005/8/layout/hList7"/>
    <dgm:cxn modelId="{EADD759D-B997-49A1-BA44-C415653DA022}" srcId="{407C8692-923B-4336-812D-FDB87A561527}" destId="{5F6187A8-A56C-4AD7-BFC9-6980B25E9DF4}" srcOrd="1" destOrd="0" parTransId="{FCEECD66-1F9E-429C-8B77-7E190047F1DB}" sibTransId="{934AC412-A358-47A7-9F28-A12354ACE66B}"/>
    <dgm:cxn modelId="{7841199E-6A07-4ABC-B1D3-DC6F55B26B43}" srcId="{407C8692-923B-4336-812D-FDB87A561527}" destId="{AF707415-F6A9-40D0-B867-1C5216661752}" srcOrd="2" destOrd="0" parTransId="{D18ACDAD-C882-4DC0-ADE2-20F2847056A4}" sibTransId="{6DCE48D8-D983-4F33-B8AF-0CEE6744D0D4}"/>
    <dgm:cxn modelId="{38826EA8-2F08-48C2-B7B8-6AC6E611E34E}" type="presOf" srcId="{356BC375-2E99-4747-B52D-E51628C66F5B}" destId="{667ED38D-5852-49DB-A919-5A10E46C8B8E}" srcOrd="1" destOrd="0" presId="urn:microsoft.com/office/officeart/2005/8/layout/hList7"/>
    <dgm:cxn modelId="{EBB732C3-647C-4CB3-BEE8-962F125EBFF3}" type="presOf" srcId="{050B9D2D-DD51-4E53-8E4C-DE2F25F35E27}" destId="{CAA34CC0-D255-4B91-A23A-F1D397A87DB5}" srcOrd="0" destOrd="0" presId="urn:microsoft.com/office/officeart/2005/8/layout/hList7"/>
    <dgm:cxn modelId="{E171DBD0-ABAA-4B2F-A656-D69454B7D536}" type="presOf" srcId="{AF707415-F6A9-40D0-B867-1C5216661752}" destId="{C996D5EF-1C29-4C15-B014-FC2188CDEECE}" srcOrd="0" destOrd="0" presId="urn:microsoft.com/office/officeart/2005/8/layout/hList7"/>
    <dgm:cxn modelId="{3203BFD6-9E3B-45C6-9548-36A77EB5D8AA}" srcId="{407C8692-923B-4336-812D-FDB87A561527}" destId="{0156D618-6E4C-4109-9829-9D0307718E89}" srcOrd="3" destOrd="0" parTransId="{DD167B44-21E1-4F0F-B656-7C6FA6981F87}" sibTransId="{269BE2B4-415B-4C9D-A1ED-E8F06DF2D9DE}"/>
    <dgm:cxn modelId="{6CFE53D8-B008-48F9-BD7B-C6DB65913B7C}" srcId="{407C8692-923B-4336-812D-FDB87A561527}" destId="{356BC375-2E99-4747-B52D-E51628C66F5B}" srcOrd="0" destOrd="0" parTransId="{70426106-4771-4999-9FA7-F7C14ED55B84}" sibTransId="{F1474B44-A596-4905-AECC-77754F34A1AB}"/>
    <dgm:cxn modelId="{8B824FDB-685E-4DE9-8E2E-5105FFE753AC}" srcId="{407C8692-923B-4336-812D-FDB87A561527}" destId="{24E97DDE-3011-4D90-AACB-5F136EC15416}" srcOrd="5" destOrd="0" parTransId="{4BB30570-DCF4-4621-9119-53B4A6FA5646}" sibTransId="{C6FD9752-3EA3-4C25-9B23-804723154490}"/>
    <dgm:cxn modelId="{5C2557DE-C9F6-422E-AFC8-0194A8A6587D}" type="presOf" srcId="{934AC412-A358-47A7-9F28-A12354ACE66B}" destId="{C90E5C04-6944-4951-9ACF-5DED3E7053FD}" srcOrd="0" destOrd="0" presId="urn:microsoft.com/office/officeart/2005/8/layout/hList7"/>
    <dgm:cxn modelId="{19CBCBE5-EEA0-4581-A3E5-F9B5AFAFA2CD}" type="presOf" srcId="{0156D618-6E4C-4109-9829-9D0307718E89}" destId="{84B459CD-8CF7-4ED8-897F-622E7001B0CF}" srcOrd="0" destOrd="0" presId="urn:microsoft.com/office/officeart/2005/8/layout/hList7"/>
    <dgm:cxn modelId="{E435D2EB-022A-449D-9FFE-69C2D1982856}" type="presOf" srcId="{269BE2B4-415B-4C9D-A1ED-E8F06DF2D9DE}" destId="{94DCE1C7-F6D5-47BC-8093-C8B48DBC9F12}" srcOrd="0" destOrd="0" presId="urn:microsoft.com/office/officeart/2005/8/layout/hList7"/>
    <dgm:cxn modelId="{C11EFEFA-38CC-4C96-8208-F99AD742713B}" type="presParOf" srcId="{919536BC-EA3E-4188-BA03-382294CA8249}" destId="{86AE4B35-4A7E-44DE-8870-C50D2D3C1C1E}" srcOrd="0" destOrd="0" presId="urn:microsoft.com/office/officeart/2005/8/layout/hList7"/>
    <dgm:cxn modelId="{21BB4E90-2D31-4005-8E05-FA30D27F742B}" type="presParOf" srcId="{919536BC-EA3E-4188-BA03-382294CA8249}" destId="{42C99F1D-6A61-490D-BFE0-3CDA6EA838DA}" srcOrd="1" destOrd="0" presId="urn:microsoft.com/office/officeart/2005/8/layout/hList7"/>
    <dgm:cxn modelId="{EF1BEE25-BD64-426F-9FE2-D62341DD705F}" type="presParOf" srcId="{42C99F1D-6A61-490D-BFE0-3CDA6EA838DA}" destId="{6FA64741-8E6B-4405-A92F-04C338B1B443}" srcOrd="0" destOrd="0" presId="urn:microsoft.com/office/officeart/2005/8/layout/hList7"/>
    <dgm:cxn modelId="{84ED4BA8-0FD8-4835-B337-FA0210F9A05B}" type="presParOf" srcId="{6FA64741-8E6B-4405-A92F-04C338B1B443}" destId="{2A622EBA-1F8C-43F6-BEDE-623DD83ECB4A}" srcOrd="0" destOrd="0" presId="urn:microsoft.com/office/officeart/2005/8/layout/hList7"/>
    <dgm:cxn modelId="{53788D1D-808C-4D6C-A4CA-3F1CD300B819}" type="presParOf" srcId="{6FA64741-8E6B-4405-A92F-04C338B1B443}" destId="{667ED38D-5852-49DB-A919-5A10E46C8B8E}" srcOrd="1" destOrd="0" presId="urn:microsoft.com/office/officeart/2005/8/layout/hList7"/>
    <dgm:cxn modelId="{809C4CFC-C0FC-4800-8F7F-ACFC04548C96}" type="presParOf" srcId="{6FA64741-8E6B-4405-A92F-04C338B1B443}" destId="{E287DF05-7F13-4583-BF7C-C686418AE99C}" srcOrd="2" destOrd="0" presId="urn:microsoft.com/office/officeart/2005/8/layout/hList7"/>
    <dgm:cxn modelId="{70320F1F-00A0-4BF8-9D55-75E277438087}" type="presParOf" srcId="{6FA64741-8E6B-4405-A92F-04C338B1B443}" destId="{FD61CA7A-273B-4DF4-BB9A-E5B1B9934937}" srcOrd="3" destOrd="0" presId="urn:microsoft.com/office/officeart/2005/8/layout/hList7"/>
    <dgm:cxn modelId="{F52B402F-2747-48F3-AACB-07DBDD478F95}" type="presParOf" srcId="{42C99F1D-6A61-490D-BFE0-3CDA6EA838DA}" destId="{68F76F58-796A-43BE-8E89-C218AB34143F}" srcOrd="1" destOrd="0" presId="urn:microsoft.com/office/officeart/2005/8/layout/hList7"/>
    <dgm:cxn modelId="{341C971F-B454-40E9-B445-6D698A997AB6}" type="presParOf" srcId="{42C99F1D-6A61-490D-BFE0-3CDA6EA838DA}" destId="{5995F437-9FA4-462F-82A8-D5FFDA771B38}" srcOrd="2" destOrd="0" presId="urn:microsoft.com/office/officeart/2005/8/layout/hList7"/>
    <dgm:cxn modelId="{F807B601-EFAB-4433-A152-6C045817390A}" type="presParOf" srcId="{5995F437-9FA4-462F-82A8-D5FFDA771B38}" destId="{0C4DBFF7-AEF6-45C6-857E-6AAE7014A450}" srcOrd="0" destOrd="0" presId="urn:microsoft.com/office/officeart/2005/8/layout/hList7"/>
    <dgm:cxn modelId="{DB080F27-0126-4057-BF11-E5C2A11930A3}" type="presParOf" srcId="{5995F437-9FA4-462F-82A8-D5FFDA771B38}" destId="{B51D8693-A14C-4525-A3F0-B30C15AA8851}" srcOrd="1" destOrd="0" presId="urn:microsoft.com/office/officeart/2005/8/layout/hList7"/>
    <dgm:cxn modelId="{759FAB3E-34CB-44B9-ADC6-282BA7FE70CD}" type="presParOf" srcId="{5995F437-9FA4-462F-82A8-D5FFDA771B38}" destId="{A65DCEF3-2277-4D86-BD35-C1CDFAF14BA7}" srcOrd="2" destOrd="0" presId="urn:microsoft.com/office/officeart/2005/8/layout/hList7"/>
    <dgm:cxn modelId="{4C92FA8A-1768-4FBF-A0CA-0CAC0CDD0139}" type="presParOf" srcId="{5995F437-9FA4-462F-82A8-D5FFDA771B38}" destId="{E60F90E9-5B08-4911-9D38-AD2A03E757EB}" srcOrd="3" destOrd="0" presId="urn:microsoft.com/office/officeart/2005/8/layout/hList7"/>
    <dgm:cxn modelId="{22910205-9D6B-4190-B1BB-D020FF344383}" type="presParOf" srcId="{42C99F1D-6A61-490D-BFE0-3CDA6EA838DA}" destId="{C90E5C04-6944-4951-9ACF-5DED3E7053FD}" srcOrd="3" destOrd="0" presId="urn:microsoft.com/office/officeart/2005/8/layout/hList7"/>
    <dgm:cxn modelId="{4CCB8794-AB54-4EE1-BF20-4EDD9E4E2335}" type="presParOf" srcId="{42C99F1D-6A61-490D-BFE0-3CDA6EA838DA}" destId="{6A9D4285-E7E6-4A99-81BE-5E4DDB2F4944}" srcOrd="4" destOrd="0" presId="urn:microsoft.com/office/officeart/2005/8/layout/hList7"/>
    <dgm:cxn modelId="{245CBFA9-A556-4D13-8E35-7A28B1568785}" type="presParOf" srcId="{6A9D4285-E7E6-4A99-81BE-5E4DDB2F4944}" destId="{C996D5EF-1C29-4C15-B014-FC2188CDEECE}" srcOrd="0" destOrd="0" presId="urn:microsoft.com/office/officeart/2005/8/layout/hList7"/>
    <dgm:cxn modelId="{8E36F307-E25C-40AC-BC90-38972B645B39}" type="presParOf" srcId="{6A9D4285-E7E6-4A99-81BE-5E4DDB2F4944}" destId="{432FF7C0-2FED-43AE-A889-05A5685FE1C9}" srcOrd="1" destOrd="0" presId="urn:microsoft.com/office/officeart/2005/8/layout/hList7"/>
    <dgm:cxn modelId="{A87C0FA5-D7E9-41DA-8153-6EE2ECE873AC}" type="presParOf" srcId="{6A9D4285-E7E6-4A99-81BE-5E4DDB2F4944}" destId="{C094B5A5-FD80-4DA3-9BF6-B785D8041EB1}" srcOrd="2" destOrd="0" presId="urn:microsoft.com/office/officeart/2005/8/layout/hList7"/>
    <dgm:cxn modelId="{F7A2E2A9-D59D-479E-803E-98FD0191E12B}" type="presParOf" srcId="{6A9D4285-E7E6-4A99-81BE-5E4DDB2F4944}" destId="{29CB102F-58F1-4983-9848-AA17A7A40D8F}" srcOrd="3" destOrd="0" presId="urn:microsoft.com/office/officeart/2005/8/layout/hList7"/>
    <dgm:cxn modelId="{3682E42E-C0DD-4128-9748-D786077D7441}" type="presParOf" srcId="{42C99F1D-6A61-490D-BFE0-3CDA6EA838DA}" destId="{4FFDA1F8-56C6-44CB-A01C-886AF09135A7}" srcOrd="5" destOrd="0" presId="urn:microsoft.com/office/officeart/2005/8/layout/hList7"/>
    <dgm:cxn modelId="{665E3A1D-CF54-4281-8B1D-E18731D07D99}" type="presParOf" srcId="{42C99F1D-6A61-490D-BFE0-3CDA6EA838DA}" destId="{2454BD31-1A26-4D48-BBC2-E5CFA7B729F4}" srcOrd="6" destOrd="0" presId="urn:microsoft.com/office/officeart/2005/8/layout/hList7"/>
    <dgm:cxn modelId="{39AC3166-AC09-47AF-89D3-A2F17B21ECA7}" type="presParOf" srcId="{2454BD31-1A26-4D48-BBC2-E5CFA7B729F4}" destId="{84B459CD-8CF7-4ED8-897F-622E7001B0CF}" srcOrd="0" destOrd="0" presId="urn:microsoft.com/office/officeart/2005/8/layout/hList7"/>
    <dgm:cxn modelId="{09E42114-4266-4082-973F-2813B7F1D423}" type="presParOf" srcId="{2454BD31-1A26-4D48-BBC2-E5CFA7B729F4}" destId="{AF1892D4-7D7A-4E5E-AEC8-55EB7BAEE2E4}" srcOrd="1" destOrd="0" presId="urn:microsoft.com/office/officeart/2005/8/layout/hList7"/>
    <dgm:cxn modelId="{DF3A775B-FADC-4854-BB43-40FD896FDD18}" type="presParOf" srcId="{2454BD31-1A26-4D48-BBC2-E5CFA7B729F4}" destId="{C143971A-607A-48DB-8DD5-E6539FB1E85A}" srcOrd="2" destOrd="0" presId="urn:microsoft.com/office/officeart/2005/8/layout/hList7"/>
    <dgm:cxn modelId="{797C25C0-8EFE-4670-BDBE-1D210A14C589}" type="presParOf" srcId="{2454BD31-1A26-4D48-BBC2-E5CFA7B729F4}" destId="{4E45DCAD-1CC7-4579-8FF2-69CA344DB772}" srcOrd="3" destOrd="0" presId="urn:microsoft.com/office/officeart/2005/8/layout/hList7"/>
    <dgm:cxn modelId="{71DBF0BC-E50D-4371-975F-84FD5E2B9011}" type="presParOf" srcId="{42C99F1D-6A61-490D-BFE0-3CDA6EA838DA}" destId="{94DCE1C7-F6D5-47BC-8093-C8B48DBC9F12}" srcOrd="7" destOrd="0" presId="urn:microsoft.com/office/officeart/2005/8/layout/hList7"/>
    <dgm:cxn modelId="{E438C398-A700-4A97-96CE-4069551A46EE}" type="presParOf" srcId="{42C99F1D-6A61-490D-BFE0-3CDA6EA838DA}" destId="{F463F0F7-3116-47A7-BF9B-EF702144583A}" srcOrd="8" destOrd="0" presId="urn:microsoft.com/office/officeart/2005/8/layout/hList7"/>
    <dgm:cxn modelId="{8B90E157-E12E-4CF3-BFBC-2B2269ECEBF7}" type="presParOf" srcId="{F463F0F7-3116-47A7-BF9B-EF702144583A}" destId="{393D0C14-B5D1-41BA-BFAE-7A2AF9FEC18A}" srcOrd="0" destOrd="0" presId="urn:microsoft.com/office/officeart/2005/8/layout/hList7"/>
    <dgm:cxn modelId="{B719B56A-D764-47A6-AFE1-D1DD079A1DDB}" type="presParOf" srcId="{F463F0F7-3116-47A7-BF9B-EF702144583A}" destId="{E906E872-FD20-4D14-8071-1781932DD4C5}" srcOrd="1" destOrd="0" presId="urn:microsoft.com/office/officeart/2005/8/layout/hList7"/>
    <dgm:cxn modelId="{DD18F07A-D871-4829-AFA7-6A7DDFD52BEA}" type="presParOf" srcId="{F463F0F7-3116-47A7-BF9B-EF702144583A}" destId="{C3BB2B6E-A2D4-438D-89FC-69BA27B2D706}" srcOrd="2" destOrd="0" presId="urn:microsoft.com/office/officeart/2005/8/layout/hList7"/>
    <dgm:cxn modelId="{54B90F0B-DEEC-4AD0-8B70-95ADD10869C6}" type="presParOf" srcId="{F463F0F7-3116-47A7-BF9B-EF702144583A}" destId="{1040227F-68D7-4E55-A647-D91CD51830A6}" srcOrd="3" destOrd="0" presId="urn:microsoft.com/office/officeart/2005/8/layout/hList7"/>
    <dgm:cxn modelId="{B4BA80F1-EF87-494F-A0F1-EF13A708484F}" type="presParOf" srcId="{42C99F1D-6A61-490D-BFE0-3CDA6EA838DA}" destId="{C398D396-D1B7-4586-A4E3-86618AE1AE81}" srcOrd="9" destOrd="0" presId="urn:microsoft.com/office/officeart/2005/8/layout/hList7"/>
    <dgm:cxn modelId="{F2B75599-B65E-4FAB-852A-66CC28F82944}" type="presParOf" srcId="{42C99F1D-6A61-490D-BFE0-3CDA6EA838DA}" destId="{DB9E0103-0501-4F76-B0A2-A00489F6413A}" srcOrd="10" destOrd="0" presId="urn:microsoft.com/office/officeart/2005/8/layout/hList7"/>
    <dgm:cxn modelId="{20F811EA-199C-484F-8710-61B1A6F1CA54}" type="presParOf" srcId="{DB9E0103-0501-4F76-B0A2-A00489F6413A}" destId="{62EBEC29-9EFF-4EA7-8BF8-7BCC3EE226D3}" srcOrd="0" destOrd="0" presId="urn:microsoft.com/office/officeart/2005/8/layout/hList7"/>
    <dgm:cxn modelId="{0E22751B-BCAC-4E24-A1B7-553945411BD0}" type="presParOf" srcId="{DB9E0103-0501-4F76-B0A2-A00489F6413A}" destId="{2FEFE49E-74A7-4B27-B2D2-2EB65068AC2F}" srcOrd="1" destOrd="0" presId="urn:microsoft.com/office/officeart/2005/8/layout/hList7"/>
    <dgm:cxn modelId="{E9043FF3-ABB6-4BBE-9569-AEDD8CC1471E}" type="presParOf" srcId="{DB9E0103-0501-4F76-B0A2-A00489F6413A}" destId="{585777CA-7988-4BAB-B0A4-EA8ED441BA41}" srcOrd="2" destOrd="0" presId="urn:microsoft.com/office/officeart/2005/8/layout/hList7"/>
    <dgm:cxn modelId="{E6BEAA68-B94A-46DC-A3AD-65BAC722A077}" type="presParOf" srcId="{DB9E0103-0501-4F76-B0A2-A00489F6413A}" destId="{BA65072A-3B78-4785-88C2-0BCA11FC0523}" srcOrd="3" destOrd="0" presId="urn:microsoft.com/office/officeart/2005/8/layout/hList7"/>
    <dgm:cxn modelId="{CA7F4C7E-6EEB-4848-A06E-A5161A02D5D6}" type="presParOf" srcId="{42C99F1D-6A61-490D-BFE0-3CDA6EA838DA}" destId="{584F79B3-1D0E-4EAC-90A4-9C5A420AE218}" srcOrd="11" destOrd="0" presId="urn:microsoft.com/office/officeart/2005/8/layout/hList7"/>
    <dgm:cxn modelId="{BCB0441A-0C18-4416-8C27-5665A1C35D2B}" type="presParOf" srcId="{42C99F1D-6A61-490D-BFE0-3CDA6EA838DA}" destId="{EDA13A24-1409-439A-B773-B90CD72094F0}" srcOrd="12" destOrd="0" presId="urn:microsoft.com/office/officeart/2005/8/layout/hList7"/>
    <dgm:cxn modelId="{29546EE7-FF63-440A-8E7A-95E5E363A639}" type="presParOf" srcId="{EDA13A24-1409-439A-B773-B90CD72094F0}" destId="{CAA34CC0-D255-4B91-A23A-F1D397A87DB5}" srcOrd="0" destOrd="0" presId="urn:microsoft.com/office/officeart/2005/8/layout/hList7"/>
    <dgm:cxn modelId="{47490D1C-4E0C-470E-81C6-52A547EE76FD}" type="presParOf" srcId="{EDA13A24-1409-439A-B773-B90CD72094F0}" destId="{A5082F14-4316-4A4D-AED2-B653523599F6}" srcOrd="1" destOrd="0" presId="urn:microsoft.com/office/officeart/2005/8/layout/hList7"/>
    <dgm:cxn modelId="{8F09F585-51A5-4011-ADE6-307B00D39A82}" type="presParOf" srcId="{EDA13A24-1409-439A-B773-B90CD72094F0}" destId="{9D2CF47B-6F1E-4BFD-8C3A-31A3D8DBA07D}" srcOrd="2" destOrd="0" presId="urn:microsoft.com/office/officeart/2005/8/layout/hList7"/>
    <dgm:cxn modelId="{7AEB0E74-9F3D-4817-A619-BE7D22167C73}" type="presParOf" srcId="{EDA13A24-1409-439A-B773-B90CD72094F0}" destId="{0A82D17E-690D-4F7A-8794-04A25FAC6734}"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BE063F9-4B09-40BD-8645-0A9BD330F6FE}"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2CFF1889-3431-459A-9125-6B1680B2EB60}">
      <dgm:prSet phldrT="[Text]"/>
      <dgm:spPr/>
      <dgm:t>
        <a:bodyPr/>
        <a:lstStyle/>
        <a:p>
          <a:r>
            <a:rPr lang="en-GB">
              <a:solidFill>
                <a:schemeClr val="bg1">
                  <a:lumMod val="75000"/>
                </a:schemeClr>
              </a:solidFill>
            </a:rPr>
            <a:t>Develop a collaborative recruitment and resourcing hub.</a:t>
          </a:r>
        </a:p>
      </dgm:t>
    </dgm:pt>
    <dgm:pt modelId="{EBE20DE3-37B2-4C8F-8734-D74336E08868}" type="parTrans" cxnId="{D768157B-152C-4E0E-99DE-49A34B506702}">
      <dgm:prSet/>
      <dgm:spPr/>
      <dgm:t>
        <a:bodyPr/>
        <a:lstStyle/>
        <a:p>
          <a:endParaRPr lang="en-GB"/>
        </a:p>
      </dgm:t>
    </dgm:pt>
    <dgm:pt modelId="{85529310-CE04-44EB-A49C-99EBE1F3B68E}" type="sibTrans" cxnId="{D768157B-152C-4E0E-99DE-49A34B506702}">
      <dgm:prSet/>
      <dgm:spPr/>
      <dgm:t>
        <a:bodyPr/>
        <a:lstStyle/>
        <a:p>
          <a:endParaRPr lang="en-GB"/>
        </a:p>
      </dgm:t>
    </dgm:pt>
    <dgm:pt modelId="{433C5529-8298-44DF-9EC3-2DBEDE32D4A5}">
      <dgm:prSet phldrT="[Text]"/>
      <dgm:spPr/>
      <dgm:t>
        <a:bodyPr/>
        <a:lstStyle/>
        <a:p>
          <a:r>
            <a:rPr lang="en-GB">
              <a:solidFill>
                <a:schemeClr val="bg1">
                  <a:lumMod val="75000"/>
                </a:schemeClr>
              </a:solidFill>
            </a:rPr>
            <a:t>Develop a JUCD Induction programme – local organisational inductions to continue.</a:t>
          </a:r>
        </a:p>
      </dgm:t>
    </dgm:pt>
    <dgm:pt modelId="{51D933DA-CEF7-4F52-B6C8-16D55607FBAE}" type="parTrans" cxnId="{5B1A13EA-7CB6-4F40-8663-0C26CE4D7BFF}">
      <dgm:prSet/>
      <dgm:spPr/>
      <dgm:t>
        <a:bodyPr/>
        <a:lstStyle/>
        <a:p>
          <a:endParaRPr lang="en-GB"/>
        </a:p>
      </dgm:t>
    </dgm:pt>
    <dgm:pt modelId="{C1700E52-5DA3-4BAD-8F16-DF26643303CB}" type="sibTrans" cxnId="{5B1A13EA-7CB6-4F40-8663-0C26CE4D7BFF}">
      <dgm:prSet/>
      <dgm:spPr/>
      <dgm:t>
        <a:bodyPr/>
        <a:lstStyle/>
        <a:p>
          <a:endParaRPr lang="en-GB"/>
        </a:p>
      </dgm:t>
    </dgm:pt>
    <dgm:pt modelId="{5469D79F-2ECA-4FA2-AA46-1B84D0AB6961}">
      <dgm:prSet phldrT="[Text]"/>
      <dgm:spPr/>
      <dgm:t>
        <a:bodyPr/>
        <a:lstStyle/>
        <a:p>
          <a:r>
            <a:rPr lang="en-GB">
              <a:solidFill>
                <a:schemeClr val="bg1">
                  <a:lumMod val="75000"/>
                </a:schemeClr>
              </a:solidFill>
            </a:rPr>
            <a:t>System wide aligned mandatory training (embedded into passport) include the training required for the care sector.</a:t>
          </a:r>
        </a:p>
      </dgm:t>
    </dgm:pt>
    <dgm:pt modelId="{7E925BF0-6565-4CCA-920F-70549DE05719}" type="parTrans" cxnId="{0051D162-79E9-4006-AAA2-4D2C24D75809}">
      <dgm:prSet/>
      <dgm:spPr/>
      <dgm:t>
        <a:bodyPr/>
        <a:lstStyle/>
        <a:p>
          <a:endParaRPr lang="en-GB"/>
        </a:p>
      </dgm:t>
    </dgm:pt>
    <dgm:pt modelId="{3696722C-E16F-4E14-98E1-0E7D25CC83BA}" type="sibTrans" cxnId="{0051D162-79E9-4006-AAA2-4D2C24D75809}">
      <dgm:prSet/>
      <dgm:spPr/>
      <dgm:t>
        <a:bodyPr/>
        <a:lstStyle/>
        <a:p>
          <a:endParaRPr lang="en-GB"/>
        </a:p>
      </dgm:t>
    </dgm:pt>
    <dgm:pt modelId="{D2D63021-1AB4-4206-B961-B9E40488C8A4}">
      <dgm:prSet phldrT="[Text]"/>
      <dgm:spPr/>
      <dgm:t>
        <a:bodyPr/>
        <a:lstStyle/>
        <a:p>
          <a:r>
            <a:rPr lang="en-GB">
              <a:solidFill>
                <a:schemeClr val="bg1">
                  <a:lumMod val="75000"/>
                </a:schemeClr>
              </a:solidFill>
            </a:rPr>
            <a:t>Commence Human Resource/people management policy alignment.</a:t>
          </a:r>
        </a:p>
      </dgm:t>
    </dgm:pt>
    <dgm:pt modelId="{26D2B7D4-F535-4984-A086-D33DDE9EAFCE}" type="parTrans" cxnId="{26E64461-DF4E-4CAF-B23B-9FD73CF01879}">
      <dgm:prSet/>
      <dgm:spPr/>
      <dgm:t>
        <a:bodyPr/>
        <a:lstStyle/>
        <a:p>
          <a:endParaRPr lang="en-GB"/>
        </a:p>
      </dgm:t>
    </dgm:pt>
    <dgm:pt modelId="{1222D3A1-8B9E-46C1-A0E2-8754F78F2ACE}" type="sibTrans" cxnId="{26E64461-DF4E-4CAF-B23B-9FD73CF01879}">
      <dgm:prSet/>
      <dgm:spPr/>
      <dgm:t>
        <a:bodyPr/>
        <a:lstStyle/>
        <a:p>
          <a:endParaRPr lang="en-GB"/>
        </a:p>
      </dgm:t>
    </dgm:pt>
    <dgm:pt modelId="{D9D3D428-9068-4BD4-9DCA-ADC2D2BB32EF}">
      <dgm:prSet phldrT="[Text]"/>
      <dgm:spPr/>
      <dgm:t>
        <a:bodyPr/>
        <a:lstStyle/>
        <a:p>
          <a:r>
            <a:rPr lang="en-GB">
              <a:solidFill>
                <a:schemeClr val="bg1">
                  <a:lumMod val="75000"/>
                </a:schemeClr>
              </a:solidFill>
            </a:rPr>
            <a:t>Evolve our MOU to enable effective movement of people across the system.</a:t>
          </a:r>
        </a:p>
      </dgm:t>
    </dgm:pt>
    <dgm:pt modelId="{7C9BCE58-6E65-4293-BC05-5B638D1581A0}" type="parTrans" cxnId="{877521E6-AB03-4F80-AC50-FEE96816E1F2}">
      <dgm:prSet/>
      <dgm:spPr/>
      <dgm:t>
        <a:bodyPr/>
        <a:lstStyle/>
        <a:p>
          <a:endParaRPr lang="en-GB"/>
        </a:p>
      </dgm:t>
    </dgm:pt>
    <dgm:pt modelId="{9940FACE-D9DB-4903-B003-9EB4536F6DCC}" type="sibTrans" cxnId="{877521E6-AB03-4F80-AC50-FEE96816E1F2}">
      <dgm:prSet/>
      <dgm:spPr/>
      <dgm:t>
        <a:bodyPr/>
        <a:lstStyle/>
        <a:p>
          <a:endParaRPr lang="en-GB"/>
        </a:p>
      </dgm:t>
    </dgm:pt>
    <dgm:pt modelId="{8BC10B65-2777-49A2-A031-211DDC841DBC}" type="pres">
      <dgm:prSet presAssocID="{2BE063F9-4B09-40BD-8645-0A9BD330F6FE}" presName="diagram" presStyleCnt="0">
        <dgm:presLayoutVars>
          <dgm:dir/>
          <dgm:resizeHandles val="exact"/>
        </dgm:presLayoutVars>
      </dgm:prSet>
      <dgm:spPr/>
    </dgm:pt>
    <dgm:pt modelId="{DEFDBE2C-0BE6-4884-B944-B1F1F7380B65}" type="pres">
      <dgm:prSet presAssocID="{2CFF1889-3431-459A-9125-6B1680B2EB60}" presName="node" presStyleLbl="node1" presStyleIdx="0" presStyleCnt="5">
        <dgm:presLayoutVars>
          <dgm:bulletEnabled val="1"/>
        </dgm:presLayoutVars>
      </dgm:prSet>
      <dgm:spPr/>
    </dgm:pt>
    <dgm:pt modelId="{6DE4C8CD-2136-4A27-AB21-103EA760BD65}" type="pres">
      <dgm:prSet presAssocID="{85529310-CE04-44EB-A49C-99EBE1F3B68E}" presName="sibTrans" presStyleCnt="0"/>
      <dgm:spPr/>
    </dgm:pt>
    <dgm:pt modelId="{314AF6BF-8531-4AF3-9D5B-301DDB37E2D8}" type="pres">
      <dgm:prSet presAssocID="{433C5529-8298-44DF-9EC3-2DBEDE32D4A5}" presName="node" presStyleLbl="node1" presStyleIdx="1" presStyleCnt="5">
        <dgm:presLayoutVars>
          <dgm:bulletEnabled val="1"/>
        </dgm:presLayoutVars>
      </dgm:prSet>
      <dgm:spPr/>
    </dgm:pt>
    <dgm:pt modelId="{AA0C009E-ECDE-4088-A9CA-0F85AAD039B1}" type="pres">
      <dgm:prSet presAssocID="{C1700E52-5DA3-4BAD-8F16-DF26643303CB}" presName="sibTrans" presStyleCnt="0"/>
      <dgm:spPr/>
    </dgm:pt>
    <dgm:pt modelId="{15D52383-9672-446C-A024-D3954738626C}" type="pres">
      <dgm:prSet presAssocID="{5469D79F-2ECA-4FA2-AA46-1B84D0AB6961}" presName="node" presStyleLbl="node1" presStyleIdx="2" presStyleCnt="5">
        <dgm:presLayoutVars>
          <dgm:bulletEnabled val="1"/>
        </dgm:presLayoutVars>
      </dgm:prSet>
      <dgm:spPr/>
    </dgm:pt>
    <dgm:pt modelId="{6E60FA7E-A14C-41B3-A3C3-60A3877914C5}" type="pres">
      <dgm:prSet presAssocID="{3696722C-E16F-4E14-98E1-0E7D25CC83BA}" presName="sibTrans" presStyleCnt="0"/>
      <dgm:spPr/>
    </dgm:pt>
    <dgm:pt modelId="{DAD813D5-46B1-4AA2-B089-CFCD059A63F8}" type="pres">
      <dgm:prSet presAssocID="{D2D63021-1AB4-4206-B961-B9E40488C8A4}" presName="node" presStyleLbl="node1" presStyleIdx="3" presStyleCnt="5">
        <dgm:presLayoutVars>
          <dgm:bulletEnabled val="1"/>
        </dgm:presLayoutVars>
      </dgm:prSet>
      <dgm:spPr/>
    </dgm:pt>
    <dgm:pt modelId="{CB587CEB-16BC-43FC-A3BF-165CA763E084}" type="pres">
      <dgm:prSet presAssocID="{1222D3A1-8B9E-46C1-A0E2-8754F78F2ACE}" presName="sibTrans" presStyleCnt="0"/>
      <dgm:spPr/>
    </dgm:pt>
    <dgm:pt modelId="{C48B328B-ACCC-41A2-A22E-F01C1A06BB3C}" type="pres">
      <dgm:prSet presAssocID="{D9D3D428-9068-4BD4-9DCA-ADC2D2BB32EF}" presName="node" presStyleLbl="node1" presStyleIdx="4" presStyleCnt="5">
        <dgm:presLayoutVars>
          <dgm:bulletEnabled val="1"/>
        </dgm:presLayoutVars>
      </dgm:prSet>
      <dgm:spPr/>
    </dgm:pt>
  </dgm:ptLst>
  <dgm:cxnLst>
    <dgm:cxn modelId="{96C8941A-16AD-4900-B548-A802001484C1}" type="presOf" srcId="{2BE063F9-4B09-40BD-8645-0A9BD330F6FE}" destId="{8BC10B65-2777-49A2-A031-211DDC841DBC}" srcOrd="0" destOrd="0" presId="urn:microsoft.com/office/officeart/2005/8/layout/default"/>
    <dgm:cxn modelId="{AAA62A32-7AB6-42F1-A3EA-AC410AEF34D8}" type="presOf" srcId="{5469D79F-2ECA-4FA2-AA46-1B84D0AB6961}" destId="{15D52383-9672-446C-A024-D3954738626C}" srcOrd="0" destOrd="0" presId="urn:microsoft.com/office/officeart/2005/8/layout/default"/>
    <dgm:cxn modelId="{26E64461-DF4E-4CAF-B23B-9FD73CF01879}" srcId="{2BE063F9-4B09-40BD-8645-0A9BD330F6FE}" destId="{D2D63021-1AB4-4206-B961-B9E40488C8A4}" srcOrd="3" destOrd="0" parTransId="{26D2B7D4-F535-4984-A086-D33DDE9EAFCE}" sibTransId="{1222D3A1-8B9E-46C1-A0E2-8754F78F2ACE}"/>
    <dgm:cxn modelId="{0051D162-79E9-4006-AAA2-4D2C24D75809}" srcId="{2BE063F9-4B09-40BD-8645-0A9BD330F6FE}" destId="{5469D79F-2ECA-4FA2-AA46-1B84D0AB6961}" srcOrd="2" destOrd="0" parTransId="{7E925BF0-6565-4CCA-920F-70549DE05719}" sibTransId="{3696722C-E16F-4E14-98E1-0E7D25CC83BA}"/>
    <dgm:cxn modelId="{2F24176A-48E0-434D-B729-93FFCEF3E199}" type="presOf" srcId="{D2D63021-1AB4-4206-B961-B9E40488C8A4}" destId="{DAD813D5-46B1-4AA2-B089-CFCD059A63F8}" srcOrd="0" destOrd="0" presId="urn:microsoft.com/office/officeart/2005/8/layout/default"/>
    <dgm:cxn modelId="{8A68016B-F7BC-44FC-BEB8-C8ACB6728F3B}" type="presOf" srcId="{2CFF1889-3431-459A-9125-6B1680B2EB60}" destId="{DEFDBE2C-0BE6-4884-B944-B1F1F7380B65}" srcOrd="0" destOrd="0" presId="urn:microsoft.com/office/officeart/2005/8/layout/default"/>
    <dgm:cxn modelId="{EA81C370-2BCD-4411-A423-B1BA7AEAEA02}" type="presOf" srcId="{D9D3D428-9068-4BD4-9DCA-ADC2D2BB32EF}" destId="{C48B328B-ACCC-41A2-A22E-F01C1A06BB3C}" srcOrd="0" destOrd="0" presId="urn:microsoft.com/office/officeart/2005/8/layout/default"/>
    <dgm:cxn modelId="{D768157B-152C-4E0E-99DE-49A34B506702}" srcId="{2BE063F9-4B09-40BD-8645-0A9BD330F6FE}" destId="{2CFF1889-3431-459A-9125-6B1680B2EB60}" srcOrd="0" destOrd="0" parTransId="{EBE20DE3-37B2-4C8F-8734-D74336E08868}" sibTransId="{85529310-CE04-44EB-A49C-99EBE1F3B68E}"/>
    <dgm:cxn modelId="{423F628B-7F5F-4744-AEC5-AA8DC5EF1030}" type="presOf" srcId="{433C5529-8298-44DF-9EC3-2DBEDE32D4A5}" destId="{314AF6BF-8531-4AF3-9D5B-301DDB37E2D8}" srcOrd="0" destOrd="0" presId="urn:microsoft.com/office/officeart/2005/8/layout/default"/>
    <dgm:cxn modelId="{877521E6-AB03-4F80-AC50-FEE96816E1F2}" srcId="{2BE063F9-4B09-40BD-8645-0A9BD330F6FE}" destId="{D9D3D428-9068-4BD4-9DCA-ADC2D2BB32EF}" srcOrd="4" destOrd="0" parTransId="{7C9BCE58-6E65-4293-BC05-5B638D1581A0}" sibTransId="{9940FACE-D9DB-4903-B003-9EB4536F6DCC}"/>
    <dgm:cxn modelId="{5B1A13EA-7CB6-4F40-8663-0C26CE4D7BFF}" srcId="{2BE063F9-4B09-40BD-8645-0A9BD330F6FE}" destId="{433C5529-8298-44DF-9EC3-2DBEDE32D4A5}" srcOrd="1" destOrd="0" parTransId="{51D933DA-CEF7-4F52-B6C8-16D55607FBAE}" sibTransId="{C1700E52-5DA3-4BAD-8F16-DF26643303CB}"/>
    <dgm:cxn modelId="{5C882BB6-EE92-4DFC-BFAA-E5E3FC58D694}" type="presParOf" srcId="{8BC10B65-2777-49A2-A031-211DDC841DBC}" destId="{DEFDBE2C-0BE6-4884-B944-B1F1F7380B65}" srcOrd="0" destOrd="0" presId="urn:microsoft.com/office/officeart/2005/8/layout/default"/>
    <dgm:cxn modelId="{5ADFE79B-D554-410C-A050-DA6772056531}" type="presParOf" srcId="{8BC10B65-2777-49A2-A031-211DDC841DBC}" destId="{6DE4C8CD-2136-4A27-AB21-103EA760BD65}" srcOrd="1" destOrd="0" presId="urn:microsoft.com/office/officeart/2005/8/layout/default"/>
    <dgm:cxn modelId="{7782CCBC-575A-4EB4-B072-19A75DF04EF1}" type="presParOf" srcId="{8BC10B65-2777-49A2-A031-211DDC841DBC}" destId="{314AF6BF-8531-4AF3-9D5B-301DDB37E2D8}" srcOrd="2" destOrd="0" presId="urn:microsoft.com/office/officeart/2005/8/layout/default"/>
    <dgm:cxn modelId="{FAD6101A-0E31-41E4-826D-8F7E81B5ABCF}" type="presParOf" srcId="{8BC10B65-2777-49A2-A031-211DDC841DBC}" destId="{AA0C009E-ECDE-4088-A9CA-0F85AAD039B1}" srcOrd="3" destOrd="0" presId="urn:microsoft.com/office/officeart/2005/8/layout/default"/>
    <dgm:cxn modelId="{F174FD42-07E7-4D8B-B5D4-4D0660AAA95C}" type="presParOf" srcId="{8BC10B65-2777-49A2-A031-211DDC841DBC}" destId="{15D52383-9672-446C-A024-D3954738626C}" srcOrd="4" destOrd="0" presId="urn:microsoft.com/office/officeart/2005/8/layout/default"/>
    <dgm:cxn modelId="{D1A046E4-FD26-4317-9E6E-9062698012BF}" type="presParOf" srcId="{8BC10B65-2777-49A2-A031-211DDC841DBC}" destId="{6E60FA7E-A14C-41B3-A3C3-60A3877914C5}" srcOrd="5" destOrd="0" presId="urn:microsoft.com/office/officeart/2005/8/layout/default"/>
    <dgm:cxn modelId="{C38AB107-6A07-4EE2-8B99-4E1A9B44475A}" type="presParOf" srcId="{8BC10B65-2777-49A2-A031-211DDC841DBC}" destId="{DAD813D5-46B1-4AA2-B089-CFCD059A63F8}" srcOrd="6" destOrd="0" presId="urn:microsoft.com/office/officeart/2005/8/layout/default"/>
    <dgm:cxn modelId="{8881D9D8-DD80-4695-9809-5D51FE79C348}" type="presParOf" srcId="{8BC10B65-2777-49A2-A031-211DDC841DBC}" destId="{CB587CEB-16BC-43FC-A3BF-165CA763E084}" srcOrd="7" destOrd="0" presId="urn:microsoft.com/office/officeart/2005/8/layout/default"/>
    <dgm:cxn modelId="{FA5D5861-8F1B-4C5D-A1A6-3D94C4D5229D}" type="presParOf" srcId="{8BC10B65-2777-49A2-A031-211DDC841DBC}" destId="{C48B328B-ACCC-41A2-A22E-F01C1A06BB3C}"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622EBA-1F8C-43F6-BEDE-623DD83ECB4A}">
      <dsp:nvSpPr>
        <dsp:cNvPr id="0" name=""/>
        <dsp:cNvSpPr/>
      </dsp:nvSpPr>
      <dsp:spPr>
        <a:xfrm>
          <a:off x="23695" y="0"/>
          <a:ext cx="1463352" cy="263525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3144" tIns="263144" rIns="263144" bIns="263144" numCol="1" spcCol="1270" anchor="ctr" anchorCtr="0">
          <a:noAutofit/>
        </a:bodyPr>
        <a:lstStyle/>
        <a:p>
          <a:pPr marL="0" lvl="0" indent="0" algn="ctr" defTabSz="1644650">
            <a:lnSpc>
              <a:spcPct val="90000"/>
            </a:lnSpc>
            <a:spcBef>
              <a:spcPct val="0"/>
            </a:spcBef>
            <a:spcAft>
              <a:spcPct val="35000"/>
            </a:spcAft>
            <a:buNone/>
          </a:pPr>
          <a:endParaRPr lang="en-GB" sz="3700" kern="1200"/>
        </a:p>
      </dsp:txBody>
      <dsp:txXfrm>
        <a:off x="23695" y="1054099"/>
        <a:ext cx="1463352" cy="1054100"/>
      </dsp:txXfrm>
    </dsp:sp>
    <dsp:sp modelId="{FD61CA7A-273B-4DF4-BB9A-E5B1B9934937}">
      <dsp:nvSpPr>
        <dsp:cNvPr id="0" name=""/>
        <dsp:cNvSpPr/>
      </dsp:nvSpPr>
      <dsp:spPr>
        <a:xfrm>
          <a:off x="297271" y="158114"/>
          <a:ext cx="877538" cy="877538"/>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C4DBFF7-AEF6-45C6-857E-6AAE7014A450}">
      <dsp:nvSpPr>
        <dsp:cNvPr id="0" name=""/>
        <dsp:cNvSpPr/>
      </dsp:nvSpPr>
      <dsp:spPr>
        <a:xfrm>
          <a:off x="1509715" y="0"/>
          <a:ext cx="1463352" cy="263525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3144" tIns="263144" rIns="263144" bIns="263144" numCol="1" spcCol="1270" anchor="ctr" anchorCtr="0">
          <a:noAutofit/>
        </a:bodyPr>
        <a:lstStyle/>
        <a:p>
          <a:pPr marL="0" lvl="0" indent="0" algn="ctr" defTabSz="1644650">
            <a:lnSpc>
              <a:spcPct val="90000"/>
            </a:lnSpc>
            <a:spcBef>
              <a:spcPct val="0"/>
            </a:spcBef>
            <a:spcAft>
              <a:spcPct val="35000"/>
            </a:spcAft>
            <a:buNone/>
          </a:pPr>
          <a:endParaRPr lang="en-GB" sz="3700" kern="1200"/>
        </a:p>
      </dsp:txBody>
      <dsp:txXfrm>
        <a:off x="1509715" y="1054099"/>
        <a:ext cx="1463352" cy="1054100"/>
      </dsp:txXfrm>
    </dsp:sp>
    <dsp:sp modelId="{E60F90E9-5B08-4911-9D38-AD2A03E757EB}">
      <dsp:nvSpPr>
        <dsp:cNvPr id="0" name=""/>
        <dsp:cNvSpPr/>
      </dsp:nvSpPr>
      <dsp:spPr>
        <a:xfrm>
          <a:off x="1796135" y="204896"/>
          <a:ext cx="877538" cy="877538"/>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996D5EF-1C29-4C15-B014-FC2188CDEECE}">
      <dsp:nvSpPr>
        <dsp:cNvPr id="0" name=""/>
        <dsp:cNvSpPr/>
      </dsp:nvSpPr>
      <dsp:spPr>
        <a:xfrm>
          <a:off x="3033679" y="0"/>
          <a:ext cx="1463352" cy="263525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3144" tIns="263144" rIns="263144" bIns="263144" numCol="1" spcCol="1270" anchor="ctr" anchorCtr="0">
          <a:noAutofit/>
        </a:bodyPr>
        <a:lstStyle/>
        <a:p>
          <a:pPr marL="0" lvl="0" indent="0" algn="ctr" defTabSz="1644650">
            <a:lnSpc>
              <a:spcPct val="90000"/>
            </a:lnSpc>
            <a:spcBef>
              <a:spcPct val="0"/>
            </a:spcBef>
            <a:spcAft>
              <a:spcPct val="35000"/>
            </a:spcAft>
            <a:buNone/>
          </a:pPr>
          <a:endParaRPr lang="en-GB" sz="3700" kern="1200"/>
        </a:p>
      </dsp:txBody>
      <dsp:txXfrm>
        <a:off x="3033679" y="1054099"/>
        <a:ext cx="1463352" cy="1054100"/>
      </dsp:txXfrm>
    </dsp:sp>
    <dsp:sp modelId="{29CB102F-58F1-4983-9848-AA17A7A40D8F}">
      <dsp:nvSpPr>
        <dsp:cNvPr id="0" name=""/>
        <dsp:cNvSpPr/>
      </dsp:nvSpPr>
      <dsp:spPr>
        <a:xfrm>
          <a:off x="3311777" y="158114"/>
          <a:ext cx="877538" cy="877538"/>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4B459CD-8CF7-4ED8-897F-622E7001B0CF}">
      <dsp:nvSpPr>
        <dsp:cNvPr id="0" name=""/>
        <dsp:cNvSpPr/>
      </dsp:nvSpPr>
      <dsp:spPr>
        <a:xfrm>
          <a:off x="4537406" y="0"/>
          <a:ext cx="1463352" cy="263525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3144" tIns="263144" rIns="263144" bIns="263144" numCol="1" spcCol="1270" anchor="ctr" anchorCtr="0">
          <a:noAutofit/>
        </a:bodyPr>
        <a:lstStyle/>
        <a:p>
          <a:pPr marL="0" lvl="0" indent="0" algn="ctr" defTabSz="1644650">
            <a:lnSpc>
              <a:spcPct val="90000"/>
            </a:lnSpc>
            <a:spcBef>
              <a:spcPct val="0"/>
            </a:spcBef>
            <a:spcAft>
              <a:spcPct val="35000"/>
            </a:spcAft>
            <a:buNone/>
          </a:pPr>
          <a:endParaRPr lang="en-GB" sz="3700" kern="1200"/>
        </a:p>
      </dsp:txBody>
      <dsp:txXfrm>
        <a:off x="4537406" y="1054099"/>
        <a:ext cx="1463352" cy="1054100"/>
      </dsp:txXfrm>
    </dsp:sp>
    <dsp:sp modelId="{4E45DCAD-1CC7-4579-8FF2-69CA344DB772}">
      <dsp:nvSpPr>
        <dsp:cNvPr id="0" name=""/>
        <dsp:cNvSpPr/>
      </dsp:nvSpPr>
      <dsp:spPr>
        <a:xfrm>
          <a:off x="4819030" y="158114"/>
          <a:ext cx="877538" cy="877538"/>
        </a:xfrm>
        <a:prstGeom prst="ellipse">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93D0C14-B5D1-41BA-BFAE-7A2AF9FEC18A}">
      <dsp:nvSpPr>
        <dsp:cNvPr id="0" name=""/>
        <dsp:cNvSpPr/>
      </dsp:nvSpPr>
      <dsp:spPr>
        <a:xfrm>
          <a:off x="6045361" y="0"/>
          <a:ext cx="1463352" cy="263525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3144" tIns="263144" rIns="263144" bIns="263144" numCol="1" spcCol="1270" anchor="ctr" anchorCtr="0">
          <a:noAutofit/>
        </a:bodyPr>
        <a:lstStyle/>
        <a:p>
          <a:pPr marL="0" lvl="0" indent="0" algn="ctr" defTabSz="1644650">
            <a:lnSpc>
              <a:spcPct val="90000"/>
            </a:lnSpc>
            <a:spcBef>
              <a:spcPct val="0"/>
            </a:spcBef>
            <a:spcAft>
              <a:spcPct val="35000"/>
            </a:spcAft>
            <a:buNone/>
          </a:pPr>
          <a:endParaRPr lang="en-GB" sz="3700" kern="1200"/>
        </a:p>
      </dsp:txBody>
      <dsp:txXfrm>
        <a:off x="6045361" y="1054099"/>
        <a:ext cx="1463352" cy="1054100"/>
      </dsp:txXfrm>
    </dsp:sp>
    <dsp:sp modelId="{1040227F-68D7-4E55-A647-D91CD51830A6}">
      <dsp:nvSpPr>
        <dsp:cNvPr id="0" name=""/>
        <dsp:cNvSpPr/>
      </dsp:nvSpPr>
      <dsp:spPr>
        <a:xfrm>
          <a:off x="6326283" y="158114"/>
          <a:ext cx="877538" cy="877538"/>
        </a:xfrm>
        <a:prstGeom prst="ellipse">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2EBEC29-9EFF-4EA7-8BF8-7BCC3EE226D3}">
      <dsp:nvSpPr>
        <dsp:cNvPr id="0" name=""/>
        <dsp:cNvSpPr/>
      </dsp:nvSpPr>
      <dsp:spPr>
        <a:xfrm>
          <a:off x="7567628" y="0"/>
          <a:ext cx="1463352" cy="263525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3144" tIns="263144" rIns="263144" bIns="263144" numCol="1" spcCol="1270" anchor="ctr" anchorCtr="0">
          <a:noAutofit/>
        </a:bodyPr>
        <a:lstStyle/>
        <a:p>
          <a:pPr marL="0" lvl="0" indent="0" algn="ctr" defTabSz="1644650">
            <a:lnSpc>
              <a:spcPct val="90000"/>
            </a:lnSpc>
            <a:spcBef>
              <a:spcPct val="0"/>
            </a:spcBef>
            <a:spcAft>
              <a:spcPct val="35000"/>
            </a:spcAft>
            <a:buNone/>
          </a:pPr>
          <a:endParaRPr lang="en-GB" sz="3700" kern="1200"/>
        </a:p>
      </dsp:txBody>
      <dsp:txXfrm>
        <a:off x="7567628" y="1054099"/>
        <a:ext cx="1463352" cy="1054100"/>
      </dsp:txXfrm>
    </dsp:sp>
    <dsp:sp modelId="{BA65072A-3B78-4785-88C2-0BCA11FC0523}">
      <dsp:nvSpPr>
        <dsp:cNvPr id="0" name=""/>
        <dsp:cNvSpPr/>
      </dsp:nvSpPr>
      <dsp:spPr>
        <a:xfrm>
          <a:off x="7833537" y="158114"/>
          <a:ext cx="877538" cy="877538"/>
        </a:xfrm>
        <a:prstGeom prst="ellipse">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AA34CC0-D255-4B91-A23A-F1D397A87DB5}">
      <dsp:nvSpPr>
        <dsp:cNvPr id="0" name=""/>
        <dsp:cNvSpPr/>
      </dsp:nvSpPr>
      <dsp:spPr>
        <a:xfrm>
          <a:off x="9052247" y="0"/>
          <a:ext cx="1463352" cy="263525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3144" tIns="263144" rIns="263144" bIns="263144" numCol="1" spcCol="1270" anchor="ctr" anchorCtr="0">
          <a:noAutofit/>
        </a:bodyPr>
        <a:lstStyle/>
        <a:p>
          <a:pPr marL="0" lvl="0" indent="0" algn="ctr" defTabSz="1644650">
            <a:lnSpc>
              <a:spcPct val="90000"/>
            </a:lnSpc>
            <a:spcBef>
              <a:spcPct val="0"/>
            </a:spcBef>
            <a:spcAft>
              <a:spcPct val="35000"/>
            </a:spcAft>
            <a:buNone/>
          </a:pPr>
          <a:endParaRPr lang="en-GB" sz="3700" kern="1200"/>
        </a:p>
      </dsp:txBody>
      <dsp:txXfrm>
        <a:off x="9052247" y="1054099"/>
        <a:ext cx="1463352" cy="1054100"/>
      </dsp:txXfrm>
    </dsp:sp>
    <dsp:sp modelId="{0A82D17E-690D-4F7A-8794-04A25FAC6734}">
      <dsp:nvSpPr>
        <dsp:cNvPr id="0" name=""/>
        <dsp:cNvSpPr/>
      </dsp:nvSpPr>
      <dsp:spPr>
        <a:xfrm>
          <a:off x="9340790" y="158114"/>
          <a:ext cx="877538" cy="877538"/>
        </a:xfrm>
        <a:prstGeom prst="ellipse">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6AE4B35-4A7E-44DE-8870-C50D2D3C1C1E}">
      <dsp:nvSpPr>
        <dsp:cNvPr id="0" name=""/>
        <dsp:cNvSpPr/>
      </dsp:nvSpPr>
      <dsp:spPr>
        <a:xfrm>
          <a:off x="418785" y="2135644"/>
          <a:ext cx="9674352" cy="395287"/>
        </a:xfrm>
        <a:prstGeom prst="leftRight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FDBE2C-0BE6-4884-B944-B1F1F7380B65}">
      <dsp:nvSpPr>
        <dsp:cNvPr id="0" name=""/>
        <dsp:cNvSpPr/>
      </dsp:nvSpPr>
      <dsp:spPr>
        <a:xfrm>
          <a:off x="0" y="805473"/>
          <a:ext cx="2648148" cy="158888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a:solidFill>
                <a:schemeClr val="bg1">
                  <a:lumMod val="75000"/>
                </a:schemeClr>
              </a:solidFill>
            </a:rPr>
            <a:t>Develop a collaborative recruitment and resourcing hub.</a:t>
          </a:r>
        </a:p>
      </dsp:txBody>
      <dsp:txXfrm>
        <a:off x="0" y="805473"/>
        <a:ext cx="2648148" cy="1588889"/>
      </dsp:txXfrm>
    </dsp:sp>
    <dsp:sp modelId="{314AF6BF-8531-4AF3-9D5B-301DDB37E2D8}">
      <dsp:nvSpPr>
        <dsp:cNvPr id="0" name=""/>
        <dsp:cNvSpPr/>
      </dsp:nvSpPr>
      <dsp:spPr>
        <a:xfrm>
          <a:off x="2912963" y="805473"/>
          <a:ext cx="2648148" cy="158888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a:solidFill>
                <a:schemeClr val="bg1">
                  <a:lumMod val="75000"/>
                </a:schemeClr>
              </a:solidFill>
            </a:rPr>
            <a:t>Develop a JUCD Induction programme – local organisational inductions to continue.</a:t>
          </a:r>
        </a:p>
      </dsp:txBody>
      <dsp:txXfrm>
        <a:off x="2912963" y="805473"/>
        <a:ext cx="2648148" cy="1588889"/>
      </dsp:txXfrm>
    </dsp:sp>
    <dsp:sp modelId="{15D52383-9672-446C-A024-D3954738626C}">
      <dsp:nvSpPr>
        <dsp:cNvPr id="0" name=""/>
        <dsp:cNvSpPr/>
      </dsp:nvSpPr>
      <dsp:spPr>
        <a:xfrm>
          <a:off x="5825926" y="805473"/>
          <a:ext cx="2648148" cy="158888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a:solidFill>
                <a:schemeClr val="bg1">
                  <a:lumMod val="75000"/>
                </a:schemeClr>
              </a:solidFill>
            </a:rPr>
            <a:t>System wide aligned mandatory training (embedded into passport) include the training required for the care sector.</a:t>
          </a:r>
        </a:p>
      </dsp:txBody>
      <dsp:txXfrm>
        <a:off x="5825926" y="805473"/>
        <a:ext cx="2648148" cy="1588889"/>
      </dsp:txXfrm>
    </dsp:sp>
    <dsp:sp modelId="{DAD813D5-46B1-4AA2-B089-CFCD059A63F8}">
      <dsp:nvSpPr>
        <dsp:cNvPr id="0" name=""/>
        <dsp:cNvSpPr/>
      </dsp:nvSpPr>
      <dsp:spPr>
        <a:xfrm>
          <a:off x="1456481" y="2659177"/>
          <a:ext cx="2648148" cy="158888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a:solidFill>
                <a:schemeClr val="bg1">
                  <a:lumMod val="75000"/>
                </a:schemeClr>
              </a:solidFill>
            </a:rPr>
            <a:t>Commence Human Resource/people management policy alignment.</a:t>
          </a:r>
        </a:p>
      </dsp:txBody>
      <dsp:txXfrm>
        <a:off x="1456481" y="2659177"/>
        <a:ext cx="2648148" cy="1588889"/>
      </dsp:txXfrm>
    </dsp:sp>
    <dsp:sp modelId="{C48B328B-ACCC-41A2-A22E-F01C1A06BB3C}">
      <dsp:nvSpPr>
        <dsp:cNvPr id="0" name=""/>
        <dsp:cNvSpPr/>
      </dsp:nvSpPr>
      <dsp:spPr>
        <a:xfrm>
          <a:off x="4369444" y="2659177"/>
          <a:ext cx="2648148" cy="158888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a:solidFill>
                <a:schemeClr val="bg1">
                  <a:lumMod val="75000"/>
                </a:schemeClr>
              </a:solidFill>
            </a:rPr>
            <a:t>Evolve our MOU to enable effective movement of people across the system.</a:t>
          </a:r>
        </a:p>
      </dsp:txBody>
      <dsp:txXfrm>
        <a:off x="4369444" y="2659177"/>
        <a:ext cx="2648148" cy="1588889"/>
      </dsp:txXfrm>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EFC53C-7A16-4000-A07A-BA2C24F7C407}" type="datetimeFigureOut">
              <a:rPr lang="en-GB" smtClean="0"/>
              <a:t>08/02/2023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7CE353-0511-41B0-8F6A-C3A4F5F97356}" type="slidenum">
              <a:rPr lang="en-GB" smtClean="0"/>
              <a:t>‹#›</a:t>
            </a:fld>
            <a:endParaRPr lang="en-GB"/>
          </a:p>
        </p:txBody>
      </p:sp>
    </p:spTree>
    <p:extLst>
      <p:ext uri="{BB962C8B-B14F-4D97-AF65-F5344CB8AC3E}">
        <p14:creationId xmlns:p14="http://schemas.microsoft.com/office/powerpoint/2010/main" val="13139179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 y="742950"/>
            <a:ext cx="6604000" cy="3714750"/>
          </a:xfrm>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6748517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 y="742950"/>
            <a:ext cx="6604000" cy="3714750"/>
          </a:xfrm>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6289828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 y="742950"/>
            <a:ext cx="6604000" cy="3714750"/>
          </a:xfrm>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6536777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 y="742950"/>
            <a:ext cx="6604000" cy="3714750"/>
          </a:xfrm>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7657410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 y="742950"/>
            <a:ext cx="6604000" cy="3714750"/>
          </a:xfrm>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3221002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 y="742950"/>
            <a:ext cx="6604000" cy="3714750"/>
          </a:xfrm>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1646471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 y="742950"/>
            <a:ext cx="6604000" cy="3714750"/>
          </a:xfrm>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9814055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t>EMLA colour pallet</a:t>
            </a:r>
            <a:r>
              <a:rPr lang="en-US" baseline="0"/>
              <a:t> found under font colour button.</a:t>
            </a:r>
            <a:br>
              <a:rPr lang="en-US" baseline="0"/>
            </a:br>
            <a:r>
              <a:rPr lang="en-US" baseline="0"/>
              <a:t>Titles, sub titles and copy sizes can be changes to suit presentation / wording size.</a:t>
            </a:r>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CC4587-BDB6-744B-9441-97270053111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21/03/2017</a:t>
            </a:r>
          </a:p>
        </p:txBody>
      </p:sp>
    </p:spTree>
    <p:extLst>
      <p:ext uri="{BB962C8B-B14F-4D97-AF65-F5344CB8AC3E}">
        <p14:creationId xmlns:p14="http://schemas.microsoft.com/office/powerpoint/2010/main" val="20033397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png"/><Relationship Id="rId7" Type="http://schemas.openxmlformats.org/officeDocument/2006/relationships/image" Target="../media/image7.bmp"/><Relationship Id="rId2" Type="http://schemas.openxmlformats.org/officeDocument/2006/relationships/image" Target="../media/image3.png"/><Relationship Id="rId1" Type="http://schemas.openxmlformats.org/officeDocument/2006/relationships/slideMaster" Target="../slideMasters/slideMaster3.xml"/><Relationship Id="rId6" Type="http://schemas.openxmlformats.org/officeDocument/2006/relationships/image" Target="../media/image6.jpeg"/><Relationship Id="rId11" Type="http://schemas.openxmlformats.org/officeDocument/2006/relationships/image" Target="../media/image11.sv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png"/><Relationship Id="rId9" Type="http://schemas.openxmlformats.org/officeDocument/2006/relationships/image" Target="../media/image9.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09BDD-1EC5-450A-AEFD-00711812E5C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6024280-78F3-4857-AEB8-9F8032DE8C3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46E4791-387B-4E72-A41E-296E0ECEF547}"/>
              </a:ext>
            </a:extLst>
          </p:cNvPr>
          <p:cNvSpPr>
            <a:spLocks noGrp="1"/>
          </p:cNvSpPr>
          <p:nvPr>
            <p:ph type="dt" sz="half" idx="10"/>
          </p:nvPr>
        </p:nvSpPr>
        <p:spPr/>
        <p:txBody>
          <a:bodyPr/>
          <a:lstStyle/>
          <a:p>
            <a:fld id="{72EA7947-E287-4738-8C82-07CE4F01EF03}" type="datetime2">
              <a:rPr lang="en-US" smtClean="0"/>
              <a:t>Wednesday, February 8, 2023</a:t>
            </a:fld>
            <a:endParaRPr lang="en-US"/>
          </a:p>
        </p:txBody>
      </p:sp>
      <p:sp>
        <p:nvSpPr>
          <p:cNvPr id="5" name="Footer Placeholder 4">
            <a:extLst>
              <a:ext uri="{FF2B5EF4-FFF2-40B4-BE49-F238E27FC236}">
                <a16:creationId xmlns:a16="http://schemas.microsoft.com/office/drawing/2014/main" id="{D08E411E-21BF-408D-88FD-F37A7C2B795E}"/>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4FA95075-8849-47C5-923F-FEE6441E08E6}"/>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18052938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55471-E722-42A0-BE0D-FF76792FC00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354D64B-35B1-4B8E-BC59-FADD61E36A4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670F2AE-ECFD-41BC-923B-26C8C645BE85}"/>
              </a:ext>
            </a:extLst>
          </p:cNvPr>
          <p:cNvSpPr>
            <a:spLocks noGrp="1"/>
          </p:cNvSpPr>
          <p:nvPr>
            <p:ph type="dt" sz="half" idx="10"/>
          </p:nvPr>
        </p:nvSpPr>
        <p:spPr/>
        <p:txBody>
          <a:bodyPr/>
          <a:lstStyle/>
          <a:p>
            <a:fld id="{EE2EBD84-71F4-4271-8C46-0D47C0A9B12E}" type="datetime2">
              <a:rPr lang="en-US" smtClean="0"/>
              <a:t>Wednesday, February 8, 2023</a:t>
            </a:fld>
            <a:endParaRPr lang="en-US"/>
          </a:p>
        </p:txBody>
      </p:sp>
      <p:sp>
        <p:nvSpPr>
          <p:cNvPr id="5" name="Footer Placeholder 4">
            <a:extLst>
              <a:ext uri="{FF2B5EF4-FFF2-40B4-BE49-F238E27FC236}">
                <a16:creationId xmlns:a16="http://schemas.microsoft.com/office/drawing/2014/main" id="{A738C00E-A049-4763-9FF6-A9CC5013BFAB}"/>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02CD44AD-C276-482D-9EE3-762FEF0F8B9E}"/>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32804340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8C1700A-55DD-4ACB-9C54-35B6DED87D9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E5564AD-55D3-4388-9637-BCB9E9154A1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3198025-84D2-4046-849B-A6A9D7B8B08E}"/>
              </a:ext>
            </a:extLst>
          </p:cNvPr>
          <p:cNvSpPr>
            <a:spLocks noGrp="1"/>
          </p:cNvSpPr>
          <p:nvPr>
            <p:ph type="dt" sz="half" idx="10"/>
          </p:nvPr>
        </p:nvSpPr>
        <p:spPr/>
        <p:txBody>
          <a:bodyPr/>
          <a:lstStyle/>
          <a:p>
            <a:fld id="{ABAE0CE1-F450-4107-B2CB-17B18F8A3F4A}" type="datetime2">
              <a:rPr lang="en-US" smtClean="0"/>
              <a:t>Wednesday, February 8, 2023</a:t>
            </a:fld>
            <a:endParaRPr lang="en-US"/>
          </a:p>
        </p:txBody>
      </p:sp>
      <p:sp>
        <p:nvSpPr>
          <p:cNvPr id="5" name="Footer Placeholder 4">
            <a:extLst>
              <a:ext uri="{FF2B5EF4-FFF2-40B4-BE49-F238E27FC236}">
                <a16:creationId xmlns:a16="http://schemas.microsoft.com/office/drawing/2014/main" id="{A8832D25-08CC-43A0-82C8-4DE31D8F48FE}"/>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84315CE3-2ED5-41A5-9741-71F28C9631FE}"/>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12281616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DB5AEF-B6E2-4C55-A5CA-86C3A73540AA}"/>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112697A-C7B3-4103-B540-DD3AA50D5822}"/>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D6F2B92-0624-4701-8C7D-1E1CD785FC07}"/>
              </a:ext>
            </a:extLst>
          </p:cNvPr>
          <p:cNvSpPr>
            <a:spLocks noGrp="1"/>
          </p:cNvSpPr>
          <p:nvPr>
            <p:ph type="dt" sz="half" idx="10"/>
          </p:nvPr>
        </p:nvSpPr>
        <p:spPr>
          <a:xfrm>
            <a:off x="838200" y="6356350"/>
            <a:ext cx="2743200" cy="365125"/>
          </a:xfrm>
          <a:prstGeom prst="rect">
            <a:avLst/>
          </a:prstGeom>
        </p:spPr>
        <p:txBody>
          <a:bodyPr/>
          <a:lstStyle/>
          <a:p>
            <a:fld id="{3CF97135-707D-41E1-AF4F-D43A11E12FA9}" type="datetimeFigureOut">
              <a:rPr lang="en-GB" smtClean="0"/>
              <a:t>08/02/2023</a:t>
            </a:fld>
            <a:endParaRPr lang="en-GB"/>
          </a:p>
        </p:txBody>
      </p:sp>
      <p:sp>
        <p:nvSpPr>
          <p:cNvPr id="5" name="Footer Placeholder 4">
            <a:extLst>
              <a:ext uri="{FF2B5EF4-FFF2-40B4-BE49-F238E27FC236}">
                <a16:creationId xmlns:a16="http://schemas.microsoft.com/office/drawing/2014/main" id="{EE75FD62-414B-49A2-A06B-781D48A036B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C975446-3002-41B8-AF12-79BE07990205}"/>
              </a:ext>
            </a:extLst>
          </p:cNvPr>
          <p:cNvSpPr>
            <a:spLocks noGrp="1"/>
          </p:cNvSpPr>
          <p:nvPr>
            <p:ph type="sldNum" sz="quarter" idx="12"/>
          </p:nvPr>
        </p:nvSpPr>
        <p:spPr>
          <a:xfrm>
            <a:off x="8610600" y="6356350"/>
            <a:ext cx="2743200" cy="365125"/>
          </a:xfrm>
          <a:prstGeom prst="rect">
            <a:avLst/>
          </a:prstGeom>
        </p:spPr>
        <p:txBody>
          <a:bodyPr/>
          <a:lstStyle/>
          <a:p>
            <a:fld id="{06AC590E-5E06-45DD-9CD0-8021651856D2}" type="slidenum">
              <a:rPr lang="en-GB" smtClean="0"/>
              <a:t>‹#›</a:t>
            </a:fld>
            <a:endParaRPr lang="en-GB"/>
          </a:p>
        </p:txBody>
      </p:sp>
    </p:spTree>
    <p:extLst>
      <p:ext uri="{BB962C8B-B14F-4D97-AF65-F5344CB8AC3E}">
        <p14:creationId xmlns:p14="http://schemas.microsoft.com/office/powerpoint/2010/main" val="8560126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D3F10-42F8-436E-B0FF-8ADD05E498C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9AFA2F4-1F26-4DEE-90D9-E05791AA014E}"/>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B8865AD-FA39-4CD6-B315-104B91DFA673}"/>
              </a:ext>
            </a:extLst>
          </p:cNvPr>
          <p:cNvSpPr>
            <a:spLocks noGrp="1"/>
          </p:cNvSpPr>
          <p:nvPr>
            <p:ph type="dt" sz="half" idx="10"/>
          </p:nvPr>
        </p:nvSpPr>
        <p:spPr>
          <a:xfrm>
            <a:off x="838200" y="6356350"/>
            <a:ext cx="2743200" cy="365125"/>
          </a:xfrm>
          <a:prstGeom prst="rect">
            <a:avLst/>
          </a:prstGeom>
        </p:spPr>
        <p:txBody>
          <a:bodyPr/>
          <a:lstStyle/>
          <a:p>
            <a:fld id="{3CF97135-707D-41E1-AF4F-D43A11E12FA9}" type="datetimeFigureOut">
              <a:rPr lang="en-GB" smtClean="0"/>
              <a:t>08/02/2023</a:t>
            </a:fld>
            <a:endParaRPr lang="en-GB"/>
          </a:p>
        </p:txBody>
      </p:sp>
      <p:sp>
        <p:nvSpPr>
          <p:cNvPr id="5" name="Footer Placeholder 4">
            <a:extLst>
              <a:ext uri="{FF2B5EF4-FFF2-40B4-BE49-F238E27FC236}">
                <a16:creationId xmlns:a16="http://schemas.microsoft.com/office/drawing/2014/main" id="{5DD9B4DC-5284-416E-9985-6D24F05A010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2B00D34-47E2-41F3-94A4-13846F78A933}"/>
              </a:ext>
            </a:extLst>
          </p:cNvPr>
          <p:cNvSpPr>
            <a:spLocks noGrp="1"/>
          </p:cNvSpPr>
          <p:nvPr>
            <p:ph type="sldNum" sz="quarter" idx="12"/>
          </p:nvPr>
        </p:nvSpPr>
        <p:spPr>
          <a:xfrm>
            <a:off x="8610600" y="6356350"/>
            <a:ext cx="2743200" cy="365125"/>
          </a:xfrm>
          <a:prstGeom prst="rect">
            <a:avLst/>
          </a:prstGeom>
        </p:spPr>
        <p:txBody>
          <a:bodyPr/>
          <a:lstStyle/>
          <a:p>
            <a:fld id="{06AC590E-5E06-45DD-9CD0-8021651856D2}" type="slidenum">
              <a:rPr lang="en-GB" smtClean="0"/>
              <a:t>‹#›</a:t>
            </a:fld>
            <a:endParaRPr lang="en-GB"/>
          </a:p>
        </p:txBody>
      </p:sp>
    </p:spTree>
    <p:extLst>
      <p:ext uri="{BB962C8B-B14F-4D97-AF65-F5344CB8AC3E}">
        <p14:creationId xmlns:p14="http://schemas.microsoft.com/office/powerpoint/2010/main" val="25240825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7E7A6-D65F-4A12-9B1C-F101FCBB76D2}"/>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F63E7D7-DCF7-4058-9F9A-1712CD52B050}"/>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BAB8C77-3AA3-4A1D-9E6E-11543A9C9A2D}"/>
              </a:ext>
            </a:extLst>
          </p:cNvPr>
          <p:cNvSpPr>
            <a:spLocks noGrp="1"/>
          </p:cNvSpPr>
          <p:nvPr>
            <p:ph type="dt" sz="half" idx="10"/>
          </p:nvPr>
        </p:nvSpPr>
        <p:spPr>
          <a:xfrm>
            <a:off x="838200" y="6356350"/>
            <a:ext cx="2743200" cy="365125"/>
          </a:xfrm>
          <a:prstGeom prst="rect">
            <a:avLst/>
          </a:prstGeom>
        </p:spPr>
        <p:txBody>
          <a:bodyPr/>
          <a:lstStyle/>
          <a:p>
            <a:fld id="{3CF97135-707D-41E1-AF4F-D43A11E12FA9}" type="datetimeFigureOut">
              <a:rPr lang="en-GB" smtClean="0"/>
              <a:t>08/02/2023</a:t>
            </a:fld>
            <a:endParaRPr lang="en-GB"/>
          </a:p>
        </p:txBody>
      </p:sp>
      <p:sp>
        <p:nvSpPr>
          <p:cNvPr id="5" name="Footer Placeholder 4">
            <a:extLst>
              <a:ext uri="{FF2B5EF4-FFF2-40B4-BE49-F238E27FC236}">
                <a16:creationId xmlns:a16="http://schemas.microsoft.com/office/drawing/2014/main" id="{38189E8A-57AC-4BBF-B49C-81A0F4E8EC6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76F7A76-86D3-48D2-969C-B1EDD70366FC}"/>
              </a:ext>
            </a:extLst>
          </p:cNvPr>
          <p:cNvSpPr>
            <a:spLocks noGrp="1"/>
          </p:cNvSpPr>
          <p:nvPr>
            <p:ph type="sldNum" sz="quarter" idx="12"/>
          </p:nvPr>
        </p:nvSpPr>
        <p:spPr>
          <a:xfrm>
            <a:off x="8610600" y="6356350"/>
            <a:ext cx="2743200" cy="365125"/>
          </a:xfrm>
          <a:prstGeom prst="rect">
            <a:avLst/>
          </a:prstGeom>
        </p:spPr>
        <p:txBody>
          <a:bodyPr/>
          <a:lstStyle/>
          <a:p>
            <a:fld id="{06AC590E-5E06-45DD-9CD0-8021651856D2}" type="slidenum">
              <a:rPr lang="en-GB" smtClean="0"/>
              <a:t>‹#›</a:t>
            </a:fld>
            <a:endParaRPr lang="en-GB"/>
          </a:p>
        </p:txBody>
      </p:sp>
    </p:spTree>
    <p:extLst>
      <p:ext uri="{BB962C8B-B14F-4D97-AF65-F5344CB8AC3E}">
        <p14:creationId xmlns:p14="http://schemas.microsoft.com/office/powerpoint/2010/main" val="36730100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56EFA-5262-488D-9E03-76D6F61BB0E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5883497-7644-4E1A-8493-CE644C992529}"/>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EBB7265-4627-48C6-A6FE-BAAFF71B6AD1}"/>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096E025-3F4D-4DED-9C2D-B3FB4AB11EB3}"/>
              </a:ext>
            </a:extLst>
          </p:cNvPr>
          <p:cNvSpPr>
            <a:spLocks noGrp="1"/>
          </p:cNvSpPr>
          <p:nvPr>
            <p:ph type="dt" sz="half" idx="10"/>
          </p:nvPr>
        </p:nvSpPr>
        <p:spPr>
          <a:xfrm>
            <a:off x="838200" y="6356350"/>
            <a:ext cx="2743200" cy="365125"/>
          </a:xfrm>
          <a:prstGeom prst="rect">
            <a:avLst/>
          </a:prstGeom>
        </p:spPr>
        <p:txBody>
          <a:bodyPr/>
          <a:lstStyle/>
          <a:p>
            <a:fld id="{3CF97135-707D-41E1-AF4F-D43A11E12FA9}" type="datetimeFigureOut">
              <a:rPr lang="en-GB" smtClean="0"/>
              <a:t>08/02/2023</a:t>
            </a:fld>
            <a:endParaRPr lang="en-GB"/>
          </a:p>
        </p:txBody>
      </p:sp>
      <p:sp>
        <p:nvSpPr>
          <p:cNvPr id="6" name="Footer Placeholder 5">
            <a:extLst>
              <a:ext uri="{FF2B5EF4-FFF2-40B4-BE49-F238E27FC236}">
                <a16:creationId xmlns:a16="http://schemas.microsoft.com/office/drawing/2014/main" id="{4642C53F-4826-480F-80BA-21872A7F9EA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D964540-5059-47F7-9C37-CA41EF94A44D}"/>
              </a:ext>
            </a:extLst>
          </p:cNvPr>
          <p:cNvSpPr>
            <a:spLocks noGrp="1"/>
          </p:cNvSpPr>
          <p:nvPr>
            <p:ph type="sldNum" sz="quarter" idx="12"/>
          </p:nvPr>
        </p:nvSpPr>
        <p:spPr>
          <a:xfrm>
            <a:off x="8610600" y="6356350"/>
            <a:ext cx="2743200" cy="365125"/>
          </a:xfrm>
          <a:prstGeom prst="rect">
            <a:avLst/>
          </a:prstGeom>
        </p:spPr>
        <p:txBody>
          <a:bodyPr/>
          <a:lstStyle/>
          <a:p>
            <a:fld id="{06AC590E-5E06-45DD-9CD0-8021651856D2}" type="slidenum">
              <a:rPr lang="en-GB" smtClean="0"/>
              <a:t>‹#›</a:t>
            </a:fld>
            <a:endParaRPr lang="en-GB"/>
          </a:p>
        </p:txBody>
      </p:sp>
    </p:spTree>
    <p:extLst>
      <p:ext uri="{BB962C8B-B14F-4D97-AF65-F5344CB8AC3E}">
        <p14:creationId xmlns:p14="http://schemas.microsoft.com/office/powerpoint/2010/main" val="38797660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45085-7EFD-4F82-B3C2-667956CA51F3}"/>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080A1BD-8656-4300-9D3C-C64806047F80}"/>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59B375A-3610-460A-BDC0-5FA1FA573164}"/>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BC46873-B37C-4D93-ACF9-2295C9D8BCD8}"/>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9BB782F-1367-43DC-B0ED-D32C32B886EA}"/>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C83B4FA-18B8-4489-8DAB-47776D7708C9}"/>
              </a:ext>
            </a:extLst>
          </p:cNvPr>
          <p:cNvSpPr>
            <a:spLocks noGrp="1"/>
          </p:cNvSpPr>
          <p:nvPr>
            <p:ph type="dt" sz="half" idx="10"/>
          </p:nvPr>
        </p:nvSpPr>
        <p:spPr>
          <a:xfrm>
            <a:off x="838200" y="6356350"/>
            <a:ext cx="2743200" cy="365125"/>
          </a:xfrm>
          <a:prstGeom prst="rect">
            <a:avLst/>
          </a:prstGeom>
        </p:spPr>
        <p:txBody>
          <a:bodyPr/>
          <a:lstStyle/>
          <a:p>
            <a:fld id="{3CF97135-707D-41E1-AF4F-D43A11E12FA9}" type="datetimeFigureOut">
              <a:rPr lang="en-GB" smtClean="0"/>
              <a:t>08/02/2023</a:t>
            </a:fld>
            <a:endParaRPr lang="en-GB"/>
          </a:p>
        </p:txBody>
      </p:sp>
      <p:sp>
        <p:nvSpPr>
          <p:cNvPr id="8" name="Footer Placeholder 7">
            <a:extLst>
              <a:ext uri="{FF2B5EF4-FFF2-40B4-BE49-F238E27FC236}">
                <a16:creationId xmlns:a16="http://schemas.microsoft.com/office/drawing/2014/main" id="{32B79650-E106-43A3-A584-448144D5DEE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91FC51A-49E9-4525-9E82-583EF286ABDE}"/>
              </a:ext>
            </a:extLst>
          </p:cNvPr>
          <p:cNvSpPr>
            <a:spLocks noGrp="1"/>
          </p:cNvSpPr>
          <p:nvPr>
            <p:ph type="sldNum" sz="quarter" idx="12"/>
          </p:nvPr>
        </p:nvSpPr>
        <p:spPr>
          <a:xfrm>
            <a:off x="8610600" y="6356350"/>
            <a:ext cx="2743200" cy="365125"/>
          </a:xfrm>
          <a:prstGeom prst="rect">
            <a:avLst/>
          </a:prstGeom>
        </p:spPr>
        <p:txBody>
          <a:bodyPr/>
          <a:lstStyle/>
          <a:p>
            <a:fld id="{06AC590E-5E06-45DD-9CD0-8021651856D2}" type="slidenum">
              <a:rPr lang="en-GB" smtClean="0"/>
              <a:t>‹#›</a:t>
            </a:fld>
            <a:endParaRPr lang="en-GB"/>
          </a:p>
        </p:txBody>
      </p:sp>
    </p:spTree>
    <p:extLst>
      <p:ext uri="{BB962C8B-B14F-4D97-AF65-F5344CB8AC3E}">
        <p14:creationId xmlns:p14="http://schemas.microsoft.com/office/powerpoint/2010/main" val="5324566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D419D-2C44-4C60-916D-9507D90538E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4BE59C3-DABB-48C5-9B22-B803D8599145}"/>
              </a:ext>
            </a:extLst>
          </p:cNvPr>
          <p:cNvSpPr>
            <a:spLocks noGrp="1"/>
          </p:cNvSpPr>
          <p:nvPr>
            <p:ph type="dt" sz="half" idx="10"/>
          </p:nvPr>
        </p:nvSpPr>
        <p:spPr>
          <a:xfrm>
            <a:off x="838200" y="6356350"/>
            <a:ext cx="2743200" cy="365125"/>
          </a:xfrm>
          <a:prstGeom prst="rect">
            <a:avLst/>
          </a:prstGeom>
        </p:spPr>
        <p:txBody>
          <a:bodyPr/>
          <a:lstStyle/>
          <a:p>
            <a:fld id="{3CF97135-707D-41E1-AF4F-D43A11E12FA9}" type="datetimeFigureOut">
              <a:rPr lang="en-GB" smtClean="0"/>
              <a:t>08/02/2023</a:t>
            </a:fld>
            <a:endParaRPr lang="en-GB"/>
          </a:p>
        </p:txBody>
      </p:sp>
      <p:sp>
        <p:nvSpPr>
          <p:cNvPr id="4" name="Footer Placeholder 3">
            <a:extLst>
              <a:ext uri="{FF2B5EF4-FFF2-40B4-BE49-F238E27FC236}">
                <a16:creationId xmlns:a16="http://schemas.microsoft.com/office/drawing/2014/main" id="{45B64389-70B3-475E-B38F-85C6CB6BEA6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F4FD133-EE21-4CD7-A541-BB7B948F6675}"/>
              </a:ext>
            </a:extLst>
          </p:cNvPr>
          <p:cNvSpPr>
            <a:spLocks noGrp="1"/>
          </p:cNvSpPr>
          <p:nvPr>
            <p:ph type="sldNum" sz="quarter" idx="12"/>
          </p:nvPr>
        </p:nvSpPr>
        <p:spPr>
          <a:xfrm>
            <a:off x="8610600" y="6356350"/>
            <a:ext cx="2743200" cy="365125"/>
          </a:xfrm>
          <a:prstGeom prst="rect">
            <a:avLst/>
          </a:prstGeom>
        </p:spPr>
        <p:txBody>
          <a:bodyPr/>
          <a:lstStyle/>
          <a:p>
            <a:fld id="{06AC590E-5E06-45DD-9CD0-8021651856D2}" type="slidenum">
              <a:rPr lang="en-GB" smtClean="0"/>
              <a:t>‹#›</a:t>
            </a:fld>
            <a:endParaRPr lang="en-GB"/>
          </a:p>
        </p:txBody>
      </p:sp>
    </p:spTree>
    <p:extLst>
      <p:ext uri="{BB962C8B-B14F-4D97-AF65-F5344CB8AC3E}">
        <p14:creationId xmlns:p14="http://schemas.microsoft.com/office/powerpoint/2010/main" val="16866774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E8BC443-45E9-4222-BFA4-88E9F9E90A69}"/>
              </a:ext>
            </a:extLst>
          </p:cNvPr>
          <p:cNvSpPr>
            <a:spLocks noGrp="1"/>
          </p:cNvSpPr>
          <p:nvPr>
            <p:ph type="dt" sz="half" idx="10"/>
          </p:nvPr>
        </p:nvSpPr>
        <p:spPr>
          <a:xfrm>
            <a:off x="838200" y="6356350"/>
            <a:ext cx="2743200" cy="365125"/>
          </a:xfrm>
          <a:prstGeom prst="rect">
            <a:avLst/>
          </a:prstGeom>
        </p:spPr>
        <p:txBody>
          <a:bodyPr/>
          <a:lstStyle/>
          <a:p>
            <a:fld id="{3CF97135-707D-41E1-AF4F-D43A11E12FA9}" type="datetimeFigureOut">
              <a:rPr lang="en-GB" smtClean="0"/>
              <a:t>08/02/2023</a:t>
            </a:fld>
            <a:endParaRPr lang="en-GB"/>
          </a:p>
        </p:txBody>
      </p:sp>
      <p:sp>
        <p:nvSpPr>
          <p:cNvPr id="3" name="Footer Placeholder 2">
            <a:extLst>
              <a:ext uri="{FF2B5EF4-FFF2-40B4-BE49-F238E27FC236}">
                <a16:creationId xmlns:a16="http://schemas.microsoft.com/office/drawing/2014/main" id="{F0737DD8-B12A-4EA0-86A2-CE33983F41A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A8399A4-0CD4-45A6-8048-6FA30E1241B9}"/>
              </a:ext>
            </a:extLst>
          </p:cNvPr>
          <p:cNvSpPr>
            <a:spLocks noGrp="1"/>
          </p:cNvSpPr>
          <p:nvPr>
            <p:ph type="sldNum" sz="quarter" idx="12"/>
          </p:nvPr>
        </p:nvSpPr>
        <p:spPr>
          <a:xfrm>
            <a:off x="8610600" y="6356350"/>
            <a:ext cx="2743200" cy="365125"/>
          </a:xfrm>
          <a:prstGeom prst="rect">
            <a:avLst/>
          </a:prstGeom>
        </p:spPr>
        <p:txBody>
          <a:bodyPr/>
          <a:lstStyle/>
          <a:p>
            <a:fld id="{06AC590E-5E06-45DD-9CD0-8021651856D2}" type="slidenum">
              <a:rPr lang="en-GB" smtClean="0"/>
              <a:t>‹#›</a:t>
            </a:fld>
            <a:endParaRPr lang="en-GB"/>
          </a:p>
        </p:txBody>
      </p:sp>
    </p:spTree>
    <p:extLst>
      <p:ext uri="{BB962C8B-B14F-4D97-AF65-F5344CB8AC3E}">
        <p14:creationId xmlns:p14="http://schemas.microsoft.com/office/powerpoint/2010/main" val="34231056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DC485-F8BE-4685-8A5E-9D0D8E511CC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13B970B-FCC1-4AD0-BF68-E625BA3B5370}"/>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103ADF7-70F5-487F-BB95-3663CA175BB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3239490-8A31-41D2-B1BA-45EB1C55B796}"/>
              </a:ext>
            </a:extLst>
          </p:cNvPr>
          <p:cNvSpPr>
            <a:spLocks noGrp="1"/>
          </p:cNvSpPr>
          <p:nvPr>
            <p:ph type="dt" sz="half" idx="10"/>
          </p:nvPr>
        </p:nvSpPr>
        <p:spPr>
          <a:xfrm>
            <a:off x="838200" y="6356350"/>
            <a:ext cx="2743200" cy="365125"/>
          </a:xfrm>
          <a:prstGeom prst="rect">
            <a:avLst/>
          </a:prstGeom>
        </p:spPr>
        <p:txBody>
          <a:bodyPr/>
          <a:lstStyle/>
          <a:p>
            <a:fld id="{3CF97135-707D-41E1-AF4F-D43A11E12FA9}" type="datetimeFigureOut">
              <a:rPr lang="en-GB" smtClean="0"/>
              <a:t>08/02/2023</a:t>
            </a:fld>
            <a:endParaRPr lang="en-GB"/>
          </a:p>
        </p:txBody>
      </p:sp>
      <p:sp>
        <p:nvSpPr>
          <p:cNvPr id="6" name="Footer Placeholder 5">
            <a:extLst>
              <a:ext uri="{FF2B5EF4-FFF2-40B4-BE49-F238E27FC236}">
                <a16:creationId xmlns:a16="http://schemas.microsoft.com/office/drawing/2014/main" id="{46134523-63A4-4BB8-B913-2C3E71EFA7F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BBE0175-46AD-41D6-9A37-BB86D6BF11CA}"/>
              </a:ext>
            </a:extLst>
          </p:cNvPr>
          <p:cNvSpPr>
            <a:spLocks noGrp="1"/>
          </p:cNvSpPr>
          <p:nvPr>
            <p:ph type="sldNum" sz="quarter" idx="12"/>
          </p:nvPr>
        </p:nvSpPr>
        <p:spPr>
          <a:xfrm>
            <a:off x="8610600" y="6356350"/>
            <a:ext cx="2743200" cy="365125"/>
          </a:xfrm>
          <a:prstGeom prst="rect">
            <a:avLst/>
          </a:prstGeom>
        </p:spPr>
        <p:txBody>
          <a:bodyPr/>
          <a:lstStyle/>
          <a:p>
            <a:fld id="{06AC590E-5E06-45DD-9CD0-8021651856D2}" type="slidenum">
              <a:rPr lang="en-GB" smtClean="0"/>
              <a:t>‹#›</a:t>
            </a:fld>
            <a:endParaRPr lang="en-GB"/>
          </a:p>
        </p:txBody>
      </p:sp>
    </p:spTree>
    <p:extLst>
      <p:ext uri="{BB962C8B-B14F-4D97-AF65-F5344CB8AC3E}">
        <p14:creationId xmlns:p14="http://schemas.microsoft.com/office/powerpoint/2010/main" val="147459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70C26-4B22-4616-A1FC-2602D409602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4354D73-CFF3-4572-8C77-86C20051C19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49A59E7-4EEC-415B-BDDE-F32F1A4FDE75}"/>
              </a:ext>
            </a:extLst>
          </p:cNvPr>
          <p:cNvSpPr>
            <a:spLocks noGrp="1"/>
          </p:cNvSpPr>
          <p:nvPr>
            <p:ph type="dt" sz="half" idx="10"/>
          </p:nvPr>
        </p:nvSpPr>
        <p:spPr/>
        <p:txBody>
          <a:bodyPr/>
          <a:lstStyle/>
          <a:p>
            <a:fld id="{6FE8C025-CD7A-4966-867E-81CF82B15267}" type="datetime2">
              <a:rPr lang="en-US" smtClean="0"/>
              <a:t>Wednesday, February 8, 2023</a:t>
            </a:fld>
            <a:endParaRPr lang="en-US"/>
          </a:p>
        </p:txBody>
      </p:sp>
      <p:sp>
        <p:nvSpPr>
          <p:cNvPr id="5" name="Footer Placeholder 4">
            <a:extLst>
              <a:ext uri="{FF2B5EF4-FFF2-40B4-BE49-F238E27FC236}">
                <a16:creationId xmlns:a16="http://schemas.microsoft.com/office/drawing/2014/main" id="{1665D138-E8FC-44C9-92DB-9EFB14D7F245}"/>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866697FE-EDD2-48A3-A596-9F43C1842BB2}"/>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12735689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F7BB6-B2E9-4DF6-9C1E-ABA974D2DD2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6E9AF04-CFF5-45C8-BC97-1A8A475EEAA4}"/>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F27DA5D-3FFE-432C-8CDC-331F4EC2D56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16151EF-446F-470C-A16E-781A61BF6A88}"/>
              </a:ext>
            </a:extLst>
          </p:cNvPr>
          <p:cNvSpPr>
            <a:spLocks noGrp="1"/>
          </p:cNvSpPr>
          <p:nvPr>
            <p:ph type="dt" sz="half" idx="10"/>
          </p:nvPr>
        </p:nvSpPr>
        <p:spPr>
          <a:xfrm>
            <a:off x="838200" y="6356350"/>
            <a:ext cx="2743200" cy="365125"/>
          </a:xfrm>
          <a:prstGeom prst="rect">
            <a:avLst/>
          </a:prstGeom>
        </p:spPr>
        <p:txBody>
          <a:bodyPr/>
          <a:lstStyle/>
          <a:p>
            <a:fld id="{3CF97135-707D-41E1-AF4F-D43A11E12FA9}" type="datetimeFigureOut">
              <a:rPr lang="en-GB" smtClean="0"/>
              <a:t>08/02/2023</a:t>
            </a:fld>
            <a:endParaRPr lang="en-GB"/>
          </a:p>
        </p:txBody>
      </p:sp>
      <p:sp>
        <p:nvSpPr>
          <p:cNvPr id="6" name="Footer Placeholder 5">
            <a:extLst>
              <a:ext uri="{FF2B5EF4-FFF2-40B4-BE49-F238E27FC236}">
                <a16:creationId xmlns:a16="http://schemas.microsoft.com/office/drawing/2014/main" id="{4C405AF9-4264-4E55-9F1A-3D7165CF5B2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17A0C58-140E-4383-B62F-66443F2EC38F}"/>
              </a:ext>
            </a:extLst>
          </p:cNvPr>
          <p:cNvSpPr>
            <a:spLocks noGrp="1"/>
          </p:cNvSpPr>
          <p:nvPr>
            <p:ph type="sldNum" sz="quarter" idx="12"/>
          </p:nvPr>
        </p:nvSpPr>
        <p:spPr>
          <a:xfrm>
            <a:off x="8610600" y="6356350"/>
            <a:ext cx="2743200" cy="365125"/>
          </a:xfrm>
          <a:prstGeom prst="rect">
            <a:avLst/>
          </a:prstGeom>
        </p:spPr>
        <p:txBody>
          <a:bodyPr/>
          <a:lstStyle/>
          <a:p>
            <a:fld id="{06AC590E-5E06-45DD-9CD0-8021651856D2}" type="slidenum">
              <a:rPr lang="en-GB" smtClean="0"/>
              <a:t>‹#›</a:t>
            </a:fld>
            <a:endParaRPr lang="en-GB"/>
          </a:p>
        </p:txBody>
      </p:sp>
    </p:spTree>
    <p:extLst>
      <p:ext uri="{BB962C8B-B14F-4D97-AF65-F5344CB8AC3E}">
        <p14:creationId xmlns:p14="http://schemas.microsoft.com/office/powerpoint/2010/main" val="3387284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DF6EE-BDEF-4C05-BF8E-3DEA418D15B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5826368-C261-4E0C-B6C9-0279AB85FA8F}"/>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6E535F0-65D0-4E7D-815A-737ADD6D19AE}"/>
              </a:ext>
            </a:extLst>
          </p:cNvPr>
          <p:cNvSpPr>
            <a:spLocks noGrp="1"/>
          </p:cNvSpPr>
          <p:nvPr>
            <p:ph type="dt" sz="half" idx="10"/>
          </p:nvPr>
        </p:nvSpPr>
        <p:spPr>
          <a:xfrm>
            <a:off x="838200" y="6356350"/>
            <a:ext cx="2743200" cy="365125"/>
          </a:xfrm>
          <a:prstGeom prst="rect">
            <a:avLst/>
          </a:prstGeom>
        </p:spPr>
        <p:txBody>
          <a:bodyPr/>
          <a:lstStyle/>
          <a:p>
            <a:fld id="{3CF97135-707D-41E1-AF4F-D43A11E12FA9}" type="datetimeFigureOut">
              <a:rPr lang="en-GB" smtClean="0"/>
              <a:t>08/02/2023</a:t>
            </a:fld>
            <a:endParaRPr lang="en-GB"/>
          </a:p>
        </p:txBody>
      </p:sp>
      <p:sp>
        <p:nvSpPr>
          <p:cNvPr id="5" name="Footer Placeholder 4">
            <a:extLst>
              <a:ext uri="{FF2B5EF4-FFF2-40B4-BE49-F238E27FC236}">
                <a16:creationId xmlns:a16="http://schemas.microsoft.com/office/drawing/2014/main" id="{6548E45F-A0F9-4C89-86AE-64FABE5C122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00FBBB3-9A8C-4049-9312-E2D6BD5E8EBC}"/>
              </a:ext>
            </a:extLst>
          </p:cNvPr>
          <p:cNvSpPr>
            <a:spLocks noGrp="1"/>
          </p:cNvSpPr>
          <p:nvPr>
            <p:ph type="sldNum" sz="quarter" idx="12"/>
          </p:nvPr>
        </p:nvSpPr>
        <p:spPr>
          <a:xfrm>
            <a:off x="8610600" y="6356350"/>
            <a:ext cx="2743200" cy="365125"/>
          </a:xfrm>
          <a:prstGeom prst="rect">
            <a:avLst/>
          </a:prstGeom>
        </p:spPr>
        <p:txBody>
          <a:bodyPr/>
          <a:lstStyle/>
          <a:p>
            <a:fld id="{06AC590E-5E06-45DD-9CD0-8021651856D2}" type="slidenum">
              <a:rPr lang="en-GB" smtClean="0"/>
              <a:t>‹#›</a:t>
            </a:fld>
            <a:endParaRPr lang="en-GB"/>
          </a:p>
        </p:txBody>
      </p:sp>
    </p:spTree>
    <p:extLst>
      <p:ext uri="{BB962C8B-B14F-4D97-AF65-F5344CB8AC3E}">
        <p14:creationId xmlns:p14="http://schemas.microsoft.com/office/powerpoint/2010/main" val="40208234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3FF0FC-698E-46B8-BBFE-36EBD406C89F}"/>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D2AA9CB-31DE-4281-955D-70528C605667}"/>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BB23B65-DCDF-49E8-B1A5-74E680C53A1A}"/>
              </a:ext>
            </a:extLst>
          </p:cNvPr>
          <p:cNvSpPr>
            <a:spLocks noGrp="1"/>
          </p:cNvSpPr>
          <p:nvPr>
            <p:ph type="dt" sz="half" idx="10"/>
          </p:nvPr>
        </p:nvSpPr>
        <p:spPr>
          <a:xfrm>
            <a:off x="838200" y="6356350"/>
            <a:ext cx="2743200" cy="365125"/>
          </a:xfrm>
          <a:prstGeom prst="rect">
            <a:avLst/>
          </a:prstGeom>
        </p:spPr>
        <p:txBody>
          <a:bodyPr/>
          <a:lstStyle/>
          <a:p>
            <a:fld id="{3CF97135-707D-41E1-AF4F-D43A11E12FA9}" type="datetimeFigureOut">
              <a:rPr lang="en-GB" smtClean="0"/>
              <a:t>08/02/2023</a:t>
            </a:fld>
            <a:endParaRPr lang="en-GB"/>
          </a:p>
        </p:txBody>
      </p:sp>
      <p:sp>
        <p:nvSpPr>
          <p:cNvPr id="5" name="Footer Placeholder 4">
            <a:extLst>
              <a:ext uri="{FF2B5EF4-FFF2-40B4-BE49-F238E27FC236}">
                <a16:creationId xmlns:a16="http://schemas.microsoft.com/office/drawing/2014/main" id="{C68B9205-03FB-41E8-A4A2-BDED88AB34D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763772E-F697-4C83-957D-4887FCD3F16B}"/>
              </a:ext>
            </a:extLst>
          </p:cNvPr>
          <p:cNvSpPr>
            <a:spLocks noGrp="1"/>
          </p:cNvSpPr>
          <p:nvPr>
            <p:ph type="sldNum" sz="quarter" idx="12"/>
          </p:nvPr>
        </p:nvSpPr>
        <p:spPr>
          <a:xfrm>
            <a:off x="8610600" y="6356350"/>
            <a:ext cx="2743200" cy="365125"/>
          </a:xfrm>
          <a:prstGeom prst="rect">
            <a:avLst/>
          </a:prstGeom>
        </p:spPr>
        <p:txBody>
          <a:bodyPr/>
          <a:lstStyle/>
          <a:p>
            <a:fld id="{06AC590E-5E06-45DD-9CD0-8021651856D2}" type="slidenum">
              <a:rPr lang="en-GB" smtClean="0"/>
              <a:t>‹#›</a:t>
            </a:fld>
            <a:endParaRPr lang="en-GB"/>
          </a:p>
        </p:txBody>
      </p:sp>
    </p:spTree>
    <p:extLst>
      <p:ext uri="{BB962C8B-B14F-4D97-AF65-F5344CB8AC3E}">
        <p14:creationId xmlns:p14="http://schemas.microsoft.com/office/powerpoint/2010/main" val="40564924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9290537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003087"/>
        </a:solidFill>
        <a:effectLst/>
      </p:bgPr>
    </p:bg>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627F1E99-35B9-01D5-F715-49A5826B017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1"/>
            <a:ext cx="12192000" cy="6857999"/>
          </a:xfrm>
          <a:prstGeom prst="rect">
            <a:avLst/>
          </a:prstGeom>
        </p:spPr>
      </p:pic>
      <p:sp>
        <p:nvSpPr>
          <p:cNvPr id="2" name="Title 1"/>
          <p:cNvSpPr>
            <a:spLocks noGrp="1"/>
          </p:cNvSpPr>
          <p:nvPr>
            <p:ph type="ctrTitle"/>
          </p:nvPr>
        </p:nvSpPr>
        <p:spPr>
          <a:xfrm>
            <a:off x="251868" y="2135495"/>
            <a:ext cx="7033396" cy="1655762"/>
          </a:xfrm>
        </p:spPr>
        <p:txBody>
          <a:bodyPr anchor="b">
            <a:normAutofit/>
          </a:bodyPr>
          <a:lstStyle>
            <a:lvl1pPr algn="l">
              <a:defRPr sz="600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3" name="Subtitle 2"/>
          <p:cNvSpPr>
            <a:spLocks noGrp="1"/>
          </p:cNvSpPr>
          <p:nvPr>
            <p:ph type="subTitle" idx="1"/>
          </p:nvPr>
        </p:nvSpPr>
        <p:spPr>
          <a:xfrm>
            <a:off x="211867" y="4149377"/>
            <a:ext cx="7073397" cy="575767"/>
          </a:xfrm>
        </p:spPr>
        <p:txBody>
          <a:bodyPr/>
          <a:lstStyle>
            <a:lvl1pPr marL="0" indent="0" algn="l">
              <a:buNone/>
              <a:defRPr sz="24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8" name="Rectangle 7"/>
          <p:cNvSpPr/>
          <p:nvPr userDrawn="1"/>
        </p:nvSpPr>
        <p:spPr>
          <a:xfrm>
            <a:off x="4223792" y="6546830"/>
            <a:ext cx="7968208" cy="311169"/>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lIns="91418" tIns="45710" rIns="91418" bIns="45710" spcCol="0" rtlCol="0" anchor="ctr"/>
          <a:lstStyle/>
          <a:p>
            <a:pPr marL="0" marR="0" lvl="0" indent="0" algn="ctr" defTabSz="91418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11" name="TextBox 10">
            <a:extLst>
              <a:ext uri="{FF2B5EF4-FFF2-40B4-BE49-F238E27FC236}">
                <a16:creationId xmlns:a16="http://schemas.microsoft.com/office/drawing/2014/main" id="{6BD7552F-6C4F-4214-9546-C7AE5493A8B1}"/>
              </a:ext>
            </a:extLst>
          </p:cNvPr>
          <p:cNvSpPr txBox="1"/>
          <p:nvPr userDrawn="1"/>
        </p:nvSpPr>
        <p:spPr>
          <a:xfrm>
            <a:off x="6966858" y="6560840"/>
            <a:ext cx="5129699" cy="30777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Collaboration | Wellbeing | Performance | Sustainability</a:t>
            </a:r>
          </a:p>
        </p:txBody>
      </p:sp>
      <p:pic>
        <p:nvPicPr>
          <p:cNvPr id="13" name="Picture 12" descr="Logo, company name&#10;&#10;Description automatically generated">
            <a:extLst>
              <a:ext uri="{FF2B5EF4-FFF2-40B4-BE49-F238E27FC236}">
                <a16:creationId xmlns:a16="http://schemas.microsoft.com/office/drawing/2014/main" id="{79AB3795-638D-CB6C-07DA-84655E0A1358}"/>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7769" r="3439" b="14918"/>
          <a:stretch/>
        </p:blipFill>
        <p:spPr>
          <a:xfrm>
            <a:off x="10140548" y="122767"/>
            <a:ext cx="1860107" cy="857961"/>
          </a:xfrm>
          <a:prstGeom prst="rect">
            <a:avLst/>
          </a:prstGeom>
        </p:spPr>
      </p:pic>
      <p:sp>
        <p:nvSpPr>
          <p:cNvPr id="34" name="Rectangle 33">
            <a:extLst>
              <a:ext uri="{FF2B5EF4-FFF2-40B4-BE49-F238E27FC236}">
                <a16:creationId xmlns:a16="http://schemas.microsoft.com/office/drawing/2014/main" id="{38B5AA6D-C1EC-413F-BBEE-34D77632090B}"/>
              </a:ext>
            </a:extLst>
          </p:cNvPr>
          <p:cNvSpPr/>
          <p:nvPr userDrawn="1"/>
        </p:nvSpPr>
        <p:spPr>
          <a:xfrm>
            <a:off x="7358281" y="2356652"/>
            <a:ext cx="4426351" cy="1792428"/>
          </a:xfrm>
          <a:prstGeom prst="rect">
            <a:avLst/>
          </a:prstGeom>
          <a:solidFill>
            <a:schemeClr val="bg1"/>
          </a:solidFill>
          <a:ln w="28575">
            <a:solidFill>
              <a:srgbClr val="002060"/>
            </a:solidFill>
          </a:ln>
        </p:spPr>
        <p:style>
          <a:lnRef idx="2">
            <a:schemeClr val="accent4"/>
          </a:lnRef>
          <a:fillRef idx="1">
            <a:schemeClr val="lt1"/>
          </a:fillRef>
          <a:effectRef idx="0">
            <a:schemeClr val="accent4"/>
          </a:effectRef>
          <a:fontRef idx="minor">
            <a:schemeClr val="dk1"/>
          </a:fontRef>
        </p:style>
        <p:txBody>
          <a:bodyPr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endParaRPr lang="en-GB"/>
          </a:p>
        </p:txBody>
      </p:sp>
      <p:pic>
        <p:nvPicPr>
          <p:cNvPr id="35" name="Picture 34">
            <a:extLst>
              <a:ext uri="{FF2B5EF4-FFF2-40B4-BE49-F238E27FC236}">
                <a16:creationId xmlns:a16="http://schemas.microsoft.com/office/drawing/2014/main" id="{E3442241-7EAD-4659-BDAD-F825A93C2BC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446374" y="3360656"/>
            <a:ext cx="1663747" cy="690774"/>
          </a:xfrm>
          <a:prstGeom prst="rect">
            <a:avLst/>
          </a:prstGeom>
          <a:solidFill>
            <a:schemeClr val="bg1"/>
          </a:solidFill>
          <a:ln>
            <a:noFill/>
          </a:ln>
        </p:spPr>
      </p:pic>
      <p:pic>
        <p:nvPicPr>
          <p:cNvPr id="36" name="Picture 35">
            <a:extLst>
              <a:ext uri="{FF2B5EF4-FFF2-40B4-BE49-F238E27FC236}">
                <a16:creationId xmlns:a16="http://schemas.microsoft.com/office/drawing/2014/main" id="{C44B5D66-114D-48E9-BBFD-D8C4A871057B}"/>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253104" y="3447884"/>
            <a:ext cx="2497665" cy="603546"/>
          </a:xfrm>
          <a:prstGeom prst="rect">
            <a:avLst/>
          </a:prstGeom>
          <a:blipFill>
            <a:blip r:embed="rId6"/>
            <a:tile tx="0" ty="0" sx="100000" sy="100000" flip="none" algn="tl"/>
          </a:blipFill>
          <a:ln>
            <a:noFill/>
          </a:ln>
        </p:spPr>
      </p:pic>
      <p:pic>
        <p:nvPicPr>
          <p:cNvPr id="37" name="Picture 36">
            <a:extLst>
              <a:ext uri="{FF2B5EF4-FFF2-40B4-BE49-F238E27FC236}">
                <a16:creationId xmlns:a16="http://schemas.microsoft.com/office/drawing/2014/main" id="{6922F747-8962-483F-ABD3-9B09AC59B370}"/>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446375" y="2433200"/>
            <a:ext cx="1930980" cy="543600"/>
          </a:xfrm>
          <a:prstGeom prst="rect">
            <a:avLst/>
          </a:prstGeom>
          <a:solidFill>
            <a:schemeClr val="bg1"/>
          </a:solidFill>
          <a:ln>
            <a:noFill/>
          </a:ln>
        </p:spPr>
      </p:pic>
      <p:pic>
        <p:nvPicPr>
          <p:cNvPr id="38" name="Picture 37">
            <a:extLst>
              <a:ext uri="{FF2B5EF4-FFF2-40B4-BE49-F238E27FC236}">
                <a16:creationId xmlns:a16="http://schemas.microsoft.com/office/drawing/2014/main" id="{AF531E00-73E9-4DAE-BC39-8275948AF433}"/>
              </a:ext>
            </a:extLst>
          </p:cNvPr>
          <p:cNvPicPr>
            <a:picLocks noChangeAspect="1"/>
          </p:cNvPicPr>
          <p:nvPr userDrawn="1"/>
        </p:nvPicPr>
        <p:blipFill>
          <a:blip r:embed="rId8"/>
          <a:stretch>
            <a:fillRect/>
          </a:stretch>
        </p:blipFill>
        <p:spPr>
          <a:xfrm>
            <a:off x="10278371" y="2402600"/>
            <a:ext cx="1472398" cy="634146"/>
          </a:xfrm>
          <a:prstGeom prst="rect">
            <a:avLst/>
          </a:prstGeom>
          <a:blipFill>
            <a:blip r:embed="rId6"/>
            <a:tile tx="0" ty="0" sx="100000" sy="100000" flip="none" algn="tl"/>
          </a:blipFill>
        </p:spPr>
      </p:pic>
      <p:pic>
        <p:nvPicPr>
          <p:cNvPr id="39" name="Graphic 38" descr="Puzzle outline">
            <a:extLst>
              <a:ext uri="{FF2B5EF4-FFF2-40B4-BE49-F238E27FC236}">
                <a16:creationId xmlns:a16="http://schemas.microsoft.com/office/drawing/2014/main" id="{3AEC6F39-9216-485D-8F0F-A4A85A9FB964}"/>
              </a:ext>
            </a:extLst>
          </p:cNvPr>
          <p:cNvPicPr>
            <a:picLocks noChangeAspect="1"/>
          </p:cNvPicPr>
          <p:nvPr userDrawn="1"/>
        </p:nvPicPr>
        <p:blipFill rotWithShape="1">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l="44411" t="2182" r="-44411" b="-2182"/>
          <a:stretch/>
        </p:blipFill>
        <p:spPr>
          <a:xfrm rot="16200000">
            <a:off x="9758121" y="2955890"/>
            <a:ext cx="790983" cy="790983"/>
          </a:xfrm>
          <a:prstGeom prst="rect">
            <a:avLst/>
          </a:prstGeom>
        </p:spPr>
      </p:pic>
      <p:pic>
        <p:nvPicPr>
          <p:cNvPr id="40" name="Graphic 39" descr="Puzzle outline">
            <a:extLst>
              <a:ext uri="{FF2B5EF4-FFF2-40B4-BE49-F238E27FC236}">
                <a16:creationId xmlns:a16="http://schemas.microsoft.com/office/drawing/2014/main" id="{079B8CCF-61FF-4383-A25B-58F10B607959}"/>
              </a:ext>
            </a:extLst>
          </p:cNvPr>
          <p:cNvPicPr>
            <a:picLocks noChangeAspect="1"/>
          </p:cNvPicPr>
          <p:nvPr userDrawn="1"/>
        </p:nvPicPr>
        <p:blipFill rotWithShape="1">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l="36380" t="12519" r="-27405" b="-12648"/>
          <a:stretch/>
        </p:blipFill>
        <p:spPr>
          <a:xfrm rot="5400000">
            <a:off x="11018121" y="2991890"/>
            <a:ext cx="720000" cy="792000"/>
          </a:xfrm>
          <a:prstGeom prst="rect">
            <a:avLst/>
          </a:prstGeom>
        </p:spPr>
      </p:pic>
      <p:pic>
        <p:nvPicPr>
          <p:cNvPr id="41" name="Graphic 40" descr="Puzzle outline">
            <a:extLst>
              <a:ext uri="{FF2B5EF4-FFF2-40B4-BE49-F238E27FC236}">
                <a16:creationId xmlns:a16="http://schemas.microsoft.com/office/drawing/2014/main" id="{8EC7C604-7749-4468-8F9A-DF974123A659}"/>
              </a:ext>
            </a:extLst>
          </p:cNvPr>
          <p:cNvPicPr>
            <a:picLocks noChangeAspect="1"/>
          </p:cNvPicPr>
          <p:nvPr userDrawn="1"/>
        </p:nvPicPr>
        <p:blipFill rotWithShape="1">
          <a:blip r:embed="rId9">
            <a:extLst>
              <a:ext uri="{28A0092B-C50C-407E-A947-70E740481C1C}">
                <a14:useLocalDpi xmlns:a14="http://schemas.microsoft.com/office/drawing/2010/main" val="0"/>
              </a:ext>
              <a:ext uri="{96DAC541-7B7A-43D3-8B79-37D633B846F1}">
                <asvg:svgBlip xmlns:asvg="http://schemas.microsoft.com/office/drawing/2016/SVG/main" r:embed="rId11"/>
              </a:ext>
            </a:extLst>
          </a:blip>
          <a:srcRect l="27" t="37973" r="-155" b="-38104"/>
          <a:stretch/>
        </p:blipFill>
        <p:spPr>
          <a:xfrm>
            <a:off x="10370121" y="3027890"/>
            <a:ext cx="792000" cy="792000"/>
          </a:xfrm>
          <a:prstGeom prst="rect">
            <a:avLst/>
          </a:prstGeom>
        </p:spPr>
      </p:pic>
      <p:pic>
        <p:nvPicPr>
          <p:cNvPr id="42" name="Graphic 41" descr="Puzzle outline">
            <a:extLst>
              <a:ext uri="{FF2B5EF4-FFF2-40B4-BE49-F238E27FC236}">
                <a16:creationId xmlns:a16="http://schemas.microsoft.com/office/drawing/2014/main" id="{FAEE73D0-C71C-4729-83F0-7ED999093C14}"/>
              </a:ext>
            </a:extLst>
          </p:cNvPr>
          <p:cNvPicPr>
            <a:picLocks noChangeAspect="1"/>
          </p:cNvPicPr>
          <p:nvPr userDrawn="1"/>
        </p:nvPicPr>
        <p:blipFill rotWithShape="1">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l="-1" t="-1" r="45384" b="-129"/>
          <a:stretch/>
        </p:blipFill>
        <p:spPr>
          <a:xfrm rot="16200000">
            <a:off x="10595490" y="2199890"/>
            <a:ext cx="432000" cy="792000"/>
          </a:xfrm>
          <a:prstGeom prst="rect">
            <a:avLst/>
          </a:prstGeom>
        </p:spPr>
      </p:pic>
      <p:pic>
        <p:nvPicPr>
          <p:cNvPr id="43" name="Graphic 26" descr="Puzzle outline">
            <a:extLst>
              <a:ext uri="{FF2B5EF4-FFF2-40B4-BE49-F238E27FC236}">
                <a16:creationId xmlns:a16="http://schemas.microsoft.com/office/drawing/2014/main" id="{3C447D7D-AAF9-43C6-9A91-E32C9340603C}"/>
              </a:ext>
            </a:extLst>
          </p:cNvPr>
          <p:cNvPicPr>
            <a:picLocks noChangeAspect="1"/>
          </p:cNvPicPr>
          <p:nvPr userDrawn="1"/>
        </p:nvPicPr>
        <p:blipFill rotWithShape="1">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l="-58957" t="2158" r="58957" b="-2158"/>
          <a:stretch/>
        </p:blipFill>
        <p:spPr>
          <a:xfrm rot="5400000">
            <a:off x="10406121" y="2991890"/>
            <a:ext cx="790983" cy="790983"/>
          </a:xfrm>
          <a:prstGeom prst="rect">
            <a:avLst/>
          </a:prstGeom>
        </p:spPr>
      </p:pic>
      <p:pic>
        <p:nvPicPr>
          <p:cNvPr id="44" name="Graphic 4" descr="Puzzle outline">
            <a:extLst>
              <a:ext uri="{FF2B5EF4-FFF2-40B4-BE49-F238E27FC236}">
                <a16:creationId xmlns:a16="http://schemas.microsoft.com/office/drawing/2014/main" id="{3EF319A9-0798-4C7B-91EA-7DE8DCAD0F22}"/>
              </a:ext>
            </a:extLst>
          </p:cNvPr>
          <p:cNvPicPr>
            <a:picLocks noChangeAspect="1"/>
          </p:cNvPicPr>
          <p:nvPr userDrawn="1"/>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198371" y="2833619"/>
            <a:ext cx="790983" cy="790983"/>
          </a:xfrm>
          <a:prstGeom prst="rect">
            <a:avLst/>
          </a:prstGeom>
        </p:spPr>
      </p:pic>
      <p:pic>
        <p:nvPicPr>
          <p:cNvPr id="45" name="Graphic 29" descr="Puzzle outline">
            <a:extLst>
              <a:ext uri="{FF2B5EF4-FFF2-40B4-BE49-F238E27FC236}">
                <a16:creationId xmlns:a16="http://schemas.microsoft.com/office/drawing/2014/main" id="{AFC9D654-C0B3-47BE-B6E5-78E79DE94BC5}"/>
              </a:ext>
            </a:extLst>
          </p:cNvPr>
          <p:cNvPicPr>
            <a:picLocks noChangeAspect="1"/>
          </p:cNvPicPr>
          <p:nvPr userDrawn="1"/>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rot="16200000">
            <a:off x="9673528" y="2323931"/>
            <a:ext cx="790983" cy="790983"/>
          </a:xfrm>
          <a:prstGeom prst="rect">
            <a:avLst/>
          </a:prstGeom>
        </p:spPr>
      </p:pic>
      <p:pic>
        <p:nvPicPr>
          <p:cNvPr id="46" name="Graphic 30" descr="Puzzle outline">
            <a:extLst>
              <a:ext uri="{FF2B5EF4-FFF2-40B4-BE49-F238E27FC236}">
                <a16:creationId xmlns:a16="http://schemas.microsoft.com/office/drawing/2014/main" id="{7D27ADFB-9E3A-4CD0-BA88-23C6F8543E5F}"/>
              </a:ext>
            </a:extLst>
          </p:cNvPr>
          <p:cNvPicPr>
            <a:picLocks noChangeAspect="1"/>
          </p:cNvPicPr>
          <p:nvPr userDrawn="1"/>
        </p:nvPicPr>
        <p:blipFill rotWithShape="1">
          <a:blip r:embed="rId9">
            <a:extLst>
              <a:ext uri="{28A0092B-C50C-407E-A947-70E740481C1C}">
                <a14:useLocalDpi xmlns:a14="http://schemas.microsoft.com/office/drawing/2010/main" val="0"/>
              </a:ext>
              <a:ext uri="{96DAC541-7B7A-43D3-8B79-37D633B846F1}">
                <asvg:svgBlip xmlns:asvg="http://schemas.microsoft.com/office/drawing/2016/SVG/main" r:embed="rId11"/>
              </a:ext>
            </a:extLst>
          </a:blip>
          <a:srcRect t="-1" b="54486"/>
          <a:stretch/>
        </p:blipFill>
        <p:spPr>
          <a:xfrm>
            <a:off x="8673952" y="2331189"/>
            <a:ext cx="790983" cy="360000"/>
          </a:xfrm>
          <a:prstGeom prst="rect">
            <a:avLst/>
          </a:prstGeom>
        </p:spPr>
      </p:pic>
      <p:pic>
        <p:nvPicPr>
          <p:cNvPr id="47" name="Graphic 31" descr="Puzzle outline">
            <a:extLst>
              <a:ext uri="{FF2B5EF4-FFF2-40B4-BE49-F238E27FC236}">
                <a16:creationId xmlns:a16="http://schemas.microsoft.com/office/drawing/2014/main" id="{5FCFE677-0319-4D92-AF92-9C0219412003}"/>
              </a:ext>
            </a:extLst>
          </p:cNvPr>
          <p:cNvPicPr>
            <a:picLocks noChangeAspect="1"/>
          </p:cNvPicPr>
          <p:nvPr userDrawn="1"/>
        </p:nvPicPr>
        <p:blipFill rotWithShape="1">
          <a:blip r:embed="rId9">
            <a:extLst>
              <a:ext uri="{28A0092B-C50C-407E-A947-70E740481C1C}">
                <a14:useLocalDpi xmlns:a14="http://schemas.microsoft.com/office/drawing/2010/main" val="0"/>
              </a:ext>
              <a:ext uri="{96DAC541-7B7A-43D3-8B79-37D633B846F1}">
                <asvg:svgBlip xmlns:asvg="http://schemas.microsoft.com/office/drawing/2016/SVG/main" r:embed="rId11"/>
              </a:ext>
            </a:extLst>
          </a:blip>
          <a:srcRect l="527" t="69077" r="-527" b="-69077"/>
          <a:stretch/>
        </p:blipFill>
        <p:spPr>
          <a:xfrm>
            <a:off x="8678121" y="2883890"/>
            <a:ext cx="790983" cy="790983"/>
          </a:xfrm>
          <a:prstGeom prst="rect">
            <a:avLst/>
          </a:prstGeom>
        </p:spPr>
      </p:pic>
      <p:pic>
        <p:nvPicPr>
          <p:cNvPr id="48" name="Graphic 32" descr="Puzzle outline">
            <a:extLst>
              <a:ext uri="{FF2B5EF4-FFF2-40B4-BE49-F238E27FC236}">
                <a16:creationId xmlns:a16="http://schemas.microsoft.com/office/drawing/2014/main" id="{7CC7FCB1-DF06-4785-AC58-380C75429B62}"/>
              </a:ext>
            </a:extLst>
          </p:cNvPr>
          <p:cNvPicPr>
            <a:picLocks noChangeAspect="1"/>
          </p:cNvPicPr>
          <p:nvPr userDrawn="1"/>
        </p:nvPicPr>
        <p:blipFill rotWithShape="1">
          <a:blip r:embed="rId9">
            <a:extLst>
              <a:ext uri="{28A0092B-C50C-407E-A947-70E740481C1C}">
                <a14:useLocalDpi xmlns:a14="http://schemas.microsoft.com/office/drawing/2010/main" val="0"/>
              </a:ext>
              <a:ext uri="{96DAC541-7B7A-43D3-8B79-37D633B846F1}">
                <asvg:svgBlip xmlns:asvg="http://schemas.microsoft.com/office/drawing/2016/SVG/main" r:embed="rId11"/>
              </a:ext>
            </a:extLst>
          </a:blip>
          <a:srcRect l="39362" t="-409" r="-39362" b="281"/>
          <a:stretch/>
        </p:blipFill>
        <p:spPr>
          <a:xfrm rot="16200000">
            <a:off x="8210121" y="2559890"/>
            <a:ext cx="790983" cy="792000"/>
          </a:xfrm>
          <a:prstGeom prst="rect">
            <a:avLst/>
          </a:prstGeom>
        </p:spPr>
      </p:pic>
      <p:pic>
        <p:nvPicPr>
          <p:cNvPr id="49" name="Graphic 42" descr="Puzzle outline">
            <a:extLst>
              <a:ext uri="{FF2B5EF4-FFF2-40B4-BE49-F238E27FC236}">
                <a16:creationId xmlns:a16="http://schemas.microsoft.com/office/drawing/2014/main" id="{6D8E128F-0717-4A75-A084-1C2F7305547D}"/>
              </a:ext>
            </a:extLst>
          </p:cNvPr>
          <p:cNvPicPr>
            <a:picLocks noChangeAspect="1"/>
          </p:cNvPicPr>
          <p:nvPr userDrawn="1"/>
        </p:nvPicPr>
        <p:blipFill rotWithShape="1">
          <a:blip r:embed="rId9">
            <a:extLst>
              <a:ext uri="{28A0092B-C50C-407E-A947-70E740481C1C}">
                <a14:useLocalDpi xmlns:a14="http://schemas.microsoft.com/office/drawing/2010/main" val="0"/>
              </a:ext>
              <a:ext uri="{96DAC541-7B7A-43D3-8B79-37D633B846F1}">
                <asvg:svgBlip xmlns:asvg="http://schemas.microsoft.com/office/drawing/2016/SVG/main" r:embed="rId11"/>
              </a:ext>
            </a:extLst>
          </a:blip>
          <a:srcRect l="2167" t="-72612" r="-2167" b="72612"/>
          <a:stretch/>
        </p:blipFill>
        <p:spPr>
          <a:xfrm>
            <a:off x="7814121" y="2811890"/>
            <a:ext cx="790983" cy="790983"/>
          </a:xfrm>
          <a:prstGeom prst="rect">
            <a:avLst/>
          </a:prstGeom>
        </p:spPr>
      </p:pic>
      <p:pic>
        <p:nvPicPr>
          <p:cNvPr id="50" name="Graphic 44" descr="Puzzle outline">
            <a:extLst>
              <a:ext uri="{FF2B5EF4-FFF2-40B4-BE49-F238E27FC236}">
                <a16:creationId xmlns:a16="http://schemas.microsoft.com/office/drawing/2014/main" id="{1D0AEED2-16C4-40DA-A807-3BB72B198E61}"/>
              </a:ext>
            </a:extLst>
          </p:cNvPr>
          <p:cNvPicPr>
            <a:picLocks noChangeAspect="1"/>
          </p:cNvPicPr>
          <p:nvPr userDrawn="1"/>
        </p:nvPicPr>
        <p:blipFill rotWithShape="1">
          <a:blip r:embed="rId9">
            <a:extLst>
              <a:ext uri="{28A0092B-C50C-407E-A947-70E740481C1C}">
                <a14:useLocalDpi xmlns:a14="http://schemas.microsoft.com/office/drawing/2010/main" val="0"/>
              </a:ext>
              <a:ext uri="{96DAC541-7B7A-43D3-8B79-37D633B846F1}">
                <asvg:svgBlip xmlns:asvg="http://schemas.microsoft.com/office/drawing/2016/SVG/main" r:embed="rId11"/>
              </a:ext>
            </a:extLst>
          </a:blip>
          <a:srcRect l="378" t="-66093" r="-378" b="66093"/>
          <a:stretch/>
        </p:blipFill>
        <p:spPr>
          <a:xfrm>
            <a:off x="9070452" y="3317533"/>
            <a:ext cx="790983" cy="790983"/>
          </a:xfrm>
          <a:prstGeom prst="rect">
            <a:avLst/>
          </a:prstGeom>
        </p:spPr>
      </p:pic>
      <p:pic>
        <p:nvPicPr>
          <p:cNvPr id="51" name="Graphic 45" descr="Puzzle outline">
            <a:extLst>
              <a:ext uri="{FF2B5EF4-FFF2-40B4-BE49-F238E27FC236}">
                <a16:creationId xmlns:a16="http://schemas.microsoft.com/office/drawing/2014/main" id="{8763886A-2B12-40A2-8F57-9B1F70611C1D}"/>
              </a:ext>
            </a:extLst>
          </p:cNvPr>
          <p:cNvPicPr>
            <a:picLocks noChangeAspect="1"/>
          </p:cNvPicPr>
          <p:nvPr userDrawn="1"/>
        </p:nvPicPr>
        <p:blipFill rotWithShape="1">
          <a:blip r:embed="rId9">
            <a:extLst>
              <a:ext uri="{28A0092B-C50C-407E-A947-70E740481C1C}">
                <a14:useLocalDpi xmlns:a14="http://schemas.microsoft.com/office/drawing/2010/main" val="0"/>
              </a:ext>
              <a:ext uri="{96DAC541-7B7A-43D3-8B79-37D633B846F1}">
                <asvg:svgBlip xmlns:asvg="http://schemas.microsoft.com/office/drawing/2016/SVG/main" r:embed="rId11"/>
              </a:ext>
            </a:extLst>
          </a:blip>
          <a:srcRect l="66339" r="-66339"/>
          <a:stretch/>
        </p:blipFill>
        <p:spPr>
          <a:xfrm rot="16200000">
            <a:off x="9964749" y="3325636"/>
            <a:ext cx="790983" cy="790983"/>
          </a:xfrm>
          <a:prstGeom prst="rect">
            <a:avLst/>
          </a:prstGeom>
        </p:spPr>
      </p:pic>
      <p:pic>
        <p:nvPicPr>
          <p:cNvPr id="52" name="Graphic 46" descr="Puzzle outline">
            <a:extLst>
              <a:ext uri="{FF2B5EF4-FFF2-40B4-BE49-F238E27FC236}">
                <a16:creationId xmlns:a16="http://schemas.microsoft.com/office/drawing/2014/main" id="{8F6A5753-4A02-4087-BD21-1E47B40050BC}"/>
              </a:ext>
            </a:extLst>
          </p:cNvPr>
          <p:cNvPicPr>
            <a:picLocks noChangeAspect="1"/>
          </p:cNvPicPr>
          <p:nvPr userDrawn="1"/>
        </p:nvPicPr>
        <p:blipFill rotWithShape="1">
          <a:blip r:embed="rId9">
            <a:extLst>
              <a:ext uri="{28A0092B-C50C-407E-A947-70E740481C1C}">
                <a14:useLocalDpi xmlns:a14="http://schemas.microsoft.com/office/drawing/2010/main" val="0"/>
              </a:ext>
              <a:ext uri="{96DAC541-7B7A-43D3-8B79-37D633B846F1}">
                <asvg:svgBlip xmlns:asvg="http://schemas.microsoft.com/office/drawing/2016/SVG/main" r:embed="rId11"/>
              </a:ext>
            </a:extLst>
          </a:blip>
          <a:srcRect l="9714" t="10157" r="-9714" b="-10286"/>
          <a:stretch/>
        </p:blipFill>
        <p:spPr>
          <a:xfrm rot="16200000">
            <a:off x="7382121" y="2847890"/>
            <a:ext cx="790983" cy="792000"/>
          </a:xfrm>
          <a:prstGeom prst="rect">
            <a:avLst/>
          </a:prstGeom>
        </p:spPr>
      </p:pic>
      <p:pic>
        <p:nvPicPr>
          <p:cNvPr id="53" name="Graphic 47" descr="Puzzle outline">
            <a:extLst>
              <a:ext uri="{FF2B5EF4-FFF2-40B4-BE49-F238E27FC236}">
                <a16:creationId xmlns:a16="http://schemas.microsoft.com/office/drawing/2014/main" id="{F3919A9E-6B57-4A01-9364-5B7838061C11}"/>
              </a:ext>
            </a:extLst>
          </p:cNvPr>
          <p:cNvPicPr>
            <a:picLocks noChangeAspect="1"/>
          </p:cNvPicPr>
          <p:nvPr userDrawn="1"/>
        </p:nvPicPr>
        <p:blipFill rotWithShape="1">
          <a:blip r:embed="rId9">
            <a:extLst>
              <a:ext uri="{28A0092B-C50C-407E-A947-70E740481C1C}">
                <a14:useLocalDpi xmlns:a14="http://schemas.microsoft.com/office/drawing/2010/main" val="0"/>
              </a:ext>
              <a:ext uri="{96DAC541-7B7A-43D3-8B79-37D633B846F1}">
                <asvg:svgBlip xmlns:asvg="http://schemas.microsoft.com/office/drawing/2016/SVG/main" r:embed="rId11"/>
              </a:ext>
            </a:extLst>
          </a:blip>
          <a:srcRect l="43404" t="-2" r="-43404" b="59038"/>
          <a:stretch/>
        </p:blipFill>
        <p:spPr>
          <a:xfrm>
            <a:off x="8066121" y="2364203"/>
            <a:ext cx="790983" cy="324000"/>
          </a:xfrm>
          <a:prstGeom prst="rect">
            <a:avLst/>
          </a:prstGeom>
        </p:spPr>
      </p:pic>
      <p:pic>
        <p:nvPicPr>
          <p:cNvPr id="54" name="Graphic 48" descr="Puzzle outline">
            <a:extLst>
              <a:ext uri="{FF2B5EF4-FFF2-40B4-BE49-F238E27FC236}">
                <a16:creationId xmlns:a16="http://schemas.microsoft.com/office/drawing/2014/main" id="{C7EF38D8-BCB2-4E3D-962E-4EE1E90B5FA7}"/>
              </a:ext>
            </a:extLst>
          </p:cNvPr>
          <p:cNvPicPr>
            <a:picLocks noChangeAspect="1"/>
          </p:cNvPicPr>
          <p:nvPr userDrawn="1"/>
        </p:nvPicPr>
        <p:blipFill rotWithShape="1">
          <a:blip r:embed="rId9">
            <a:extLst>
              <a:ext uri="{28A0092B-C50C-407E-A947-70E740481C1C}">
                <a14:useLocalDpi xmlns:a14="http://schemas.microsoft.com/office/drawing/2010/main" val="0"/>
              </a:ext>
              <a:ext uri="{96DAC541-7B7A-43D3-8B79-37D633B846F1}">
                <asvg:svgBlip xmlns:asvg="http://schemas.microsoft.com/office/drawing/2016/SVG/main" r:embed="rId11"/>
              </a:ext>
            </a:extLst>
          </a:blip>
          <a:srcRect l="37998" t="64100" r="-38130" b="-64232"/>
          <a:stretch/>
        </p:blipFill>
        <p:spPr>
          <a:xfrm>
            <a:off x="8030121" y="2883890"/>
            <a:ext cx="792000" cy="792000"/>
          </a:xfrm>
          <a:prstGeom prst="rect">
            <a:avLst/>
          </a:prstGeom>
        </p:spPr>
      </p:pic>
      <p:pic>
        <p:nvPicPr>
          <p:cNvPr id="55" name="Graphic 4" descr="Puzzle outline">
            <a:extLst>
              <a:ext uri="{FF2B5EF4-FFF2-40B4-BE49-F238E27FC236}">
                <a16:creationId xmlns:a16="http://schemas.microsoft.com/office/drawing/2014/main" id="{C98C74CF-598F-4863-BF05-E2439CA63989}"/>
              </a:ext>
            </a:extLst>
          </p:cNvPr>
          <p:cNvPicPr>
            <a:picLocks noChangeAspect="1"/>
          </p:cNvPicPr>
          <p:nvPr userDrawn="1"/>
        </p:nvPicPr>
        <p:blipFill rotWithShape="1">
          <a:blip r:embed="rId9">
            <a:extLst>
              <a:ext uri="{28A0092B-C50C-407E-A947-70E740481C1C}">
                <a14:useLocalDpi xmlns:a14="http://schemas.microsoft.com/office/drawing/2010/main" val="0"/>
              </a:ext>
              <a:ext uri="{96DAC541-7B7A-43D3-8B79-37D633B846F1}">
                <asvg:svgBlip xmlns:asvg="http://schemas.microsoft.com/office/drawing/2016/SVG/main" r:embed="rId11"/>
              </a:ext>
            </a:extLst>
          </a:blip>
          <a:srcRect t="71475" b="-71475"/>
          <a:stretch/>
        </p:blipFill>
        <p:spPr>
          <a:xfrm>
            <a:off x="7790624" y="3960000"/>
            <a:ext cx="790983" cy="790983"/>
          </a:xfrm>
          <a:prstGeom prst="rect">
            <a:avLst/>
          </a:prstGeom>
        </p:spPr>
      </p:pic>
      <p:pic>
        <p:nvPicPr>
          <p:cNvPr id="56" name="Graphic 46" descr="Puzzle outline">
            <a:extLst>
              <a:ext uri="{FF2B5EF4-FFF2-40B4-BE49-F238E27FC236}">
                <a16:creationId xmlns:a16="http://schemas.microsoft.com/office/drawing/2014/main" id="{E1568581-1E4E-4F0C-9E00-779830C9EFAA}"/>
              </a:ext>
            </a:extLst>
          </p:cNvPr>
          <p:cNvPicPr>
            <a:picLocks noChangeAspect="1"/>
          </p:cNvPicPr>
          <p:nvPr userDrawn="1"/>
        </p:nvPicPr>
        <p:blipFill rotWithShape="1">
          <a:blip r:embed="rId9">
            <a:extLst>
              <a:ext uri="{28A0092B-C50C-407E-A947-70E740481C1C}">
                <a14:useLocalDpi xmlns:a14="http://schemas.microsoft.com/office/drawing/2010/main" val="0"/>
              </a:ext>
              <a:ext uri="{96DAC541-7B7A-43D3-8B79-37D633B846F1}">
                <asvg:svgBlip xmlns:asvg="http://schemas.microsoft.com/office/drawing/2016/SVG/main" r:embed="rId11"/>
              </a:ext>
            </a:extLst>
          </a:blip>
          <a:srcRect l="65406" t="44967" r="-65406" b="-45099"/>
          <a:stretch/>
        </p:blipFill>
        <p:spPr>
          <a:xfrm rot="16200000">
            <a:off x="7380000" y="3348000"/>
            <a:ext cx="790983" cy="792000"/>
          </a:xfrm>
          <a:prstGeom prst="rect">
            <a:avLst/>
          </a:prstGeom>
        </p:spPr>
      </p:pic>
    </p:spTree>
    <p:extLst>
      <p:ext uri="{BB962C8B-B14F-4D97-AF65-F5344CB8AC3E}">
        <p14:creationId xmlns:p14="http://schemas.microsoft.com/office/powerpoint/2010/main" val="1982514742"/>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5341" y="6212225"/>
            <a:ext cx="2743200" cy="365125"/>
          </a:xfrm>
        </p:spPr>
        <p:txBody>
          <a:bodyPr/>
          <a:lstStyle/>
          <a:p>
            <a:fld id="{B61BEF0D-F0BB-DE4B-95CE-6DB70DBA9567}" type="datetimeFigureOut">
              <a:rPr lang="en-US" smtClean="0"/>
              <a:pPr/>
              <a:t>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
        <p:nvSpPr>
          <p:cNvPr id="7" name="Rectangle 6"/>
          <p:cNvSpPr/>
          <p:nvPr userDrawn="1"/>
        </p:nvSpPr>
        <p:spPr>
          <a:xfrm>
            <a:off x="0" y="6546830"/>
            <a:ext cx="12192000" cy="311169"/>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91418" tIns="45710" rIns="91418" bIns="45710" spcCol="0" rtlCol="0" anchor="ctr"/>
          <a:lstStyle/>
          <a:p>
            <a:pPr marL="0" marR="0" lvl="0" indent="0" algn="ctr" defTabSz="91418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9" name="TextBox 8">
            <a:extLst>
              <a:ext uri="{FF2B5EF4-FFF2-40B4-BE49-F238E27FC236}">
                <a16:creationId xmlns:a16="http://schemas.microsoft.com/office/drawing/2014/main" id="{73D6C2E7-3EFE-4698-9FEF-95750C964F51}"/>
              </a:ext>
            </a:extLst>
          </p:cNvPr>
          <p:cNvSpPr txBox="1"/>
          <p:nvPr userDrawn="1"/>
        </p:nvSpPr>
        <p:spPr>
          <a:xfrm>
            <a:off x="6966858" y="6560840"/>
            <a:ext cx="5129699" cy="30777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Collaboration | Wellbeing | Performance | Sustainability</a:t>
            </a:r>
          </a:p>
        </p:txBody>
      </p:sp>
    </p:spTree>
    <p:extLst>
      <p:ext uri="{BB962C8B-B14F-4D97-AF65-F5344CB8AC3E}">
        <p14:creationId xmlns:p14="http://schemas.microsoft.com/office/powerpoint/2010/main" val="1270489695"/>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rgbClr val="00A499"/>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FF5300A-DD57-55CD-2D9F-5757ECA8CB6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7999"/>
          </a:xfrm>
          <a:prstGeom prst="rect">
            <a:avLst/>
          </a:prstGeom>
        </p:spPr>
      </p:pic>
      <p:sp>
        <p:nvSpPr>
          <p:cNvPr id="7" name="Rectangle 6"/>
          <p:cNvSpPr/>
          <p:nvPr userDrawn="1"/>
        </p:nvSpPr>
        <p:spPr>
          <a:xfrm>
            <a:off x="4555652" y="6546830"/>
            <a:ext cx="7636347" cy="311169"/>
          </a:xfrm>
          <a:prstGeom prst="rect">
            <a:avLst/>
          </a:prstGeom>
          <a:solidFill>
            <a:srgbClr val="00A499"/>
          </a:solidFill>
          <a:ln>
            <a:noFill/>
          </a:ln>
        </p:spPr>
        <p:style>
          <a:lnRef idx="2">
            <a:schemeClr val="accent1">
              <a:shade val="50000"/>
            </a:schemeClr>
          </a:lnRef>
          <a:fillRef idx="1">
            <a:schemeClr val="accent1"/>
          </a:fillRef>
          <a:effectRef idx="0">
            <a:schemeClr val="accent1"/>
          </a:effectRef>
          <a:fontRef idx="minor">
            <a:schemeClr val="lt1"/>
          </a:fontRef>
        </p:style>
        <p:txBody>
          <a:bodyPr lIns="91418" tIns="45710" rIns="91418" bIns="45710" spcCol="0" rtlCol="0" anchor="ctr"/>
          <a:lstStyle/>
          <a:p>
            <a:pPr marL="0" marR="0" lvl="0" indent="0" algn="ctr" defTabSz="91418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4" name="Date Placeholder 3"/>
          <p:cNvSpPr>
            <a:spLocks noGrp="1"/>
          </p:cNvSpPr>
          <p:nvPr>
            <p:ph type="dt" sz="half" idx="10"/>
          </p:nvPr>
        </p:nvSpPr>
        <p:spPr>
          <a:xfrm>
            <a:off x="223447" y="6486751"/>
            <a:ext cx="2743200" cy="365125"/>
          </a:xfrm>
        </p:spPr>
        <p:txBody>
          <a:bodyPr/>
          <a:lstStyle>
            <a:lvl1pPr>
              <a:defRPr>
                <a:solidFill>
                  <a:schemeClr val="bg1"/>
                </a:solidFill>
              </a:defRPr>
            </a:lvl1pPr>
          </a:lstStyle>
          <a:p>
            <a:fld id="{B61BEF0D-F0BB-DE4B-95CE-6DB70DBA9567}" type="datetimeFigureOut">
              <a:rPr lang="en-US" smtClean="0"/>
              <a:pPr/>
              <a:t>2/8/2023</a:t>
            </a:fld>
            <a:endParaRPr lang="en-US"/>
          </a:p>
        </p:txBody>
      </p:sp>
      <p:sp>
        <p:nvSpPr>
          <p:cNvPr id="11" name="Title 1"/>
          <p:cNvSpPr>
            <a:spLocks noGrp="1"/>
          </p:cNvSpPr>
          <p:nvPr>
            <p:ph type="ctrTitle"/>
          </p:nvPr>
        </p:nvSpPr>
        <p:spPr>
          <a:xfrm>
            <a:off x="4555653" y="1741974"/>
            <a:ext cx="7195493" cy="2387600"/>
          </a:xfrm>
        </p:spPr>
        <p:txBody>
          <a:bodyPr anchor="b">
            <a:normAutofit/>
          </a:bodyPr>
          <a:lstStyle>
            <a:lvl1pPr algn="r">
              <a:defRPr sz="600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12" name="Subtitle 2"/>
          <p:cNvSpPr>
            <a:spLocks noGrp="1"/>
          </p:cNvSpPr>
          <p:nvPr>
            <p:ph type="subTitle" idx="1"/>
          </p:nvPr>
        </p:nvSpPr>
        <p:spPr>
          <a:xfrm>
            <a:off x="4263697" y="4437534"/>
            <a:ext cx="7704856" cy="1655762"/>
          </a:xfrm>
        </p:spPr>
        <p:txBody>
          <a:bodyPr/>
          <a:lstStyle>
            <a:lvl1pPr marL="0" indent="0" algn="r">
              <a:buNone/>
              <a:defRPr sz="24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5" name="Footer Placeholder 4"/>
          <p:cNvSpPr>
            <a:spLocks noGrp="1"/>
          </p:cNvSpPr>
          <p:nvPr>
            <p:ph type="ftr" sz="quarter" idx="11"/>
          </p:nvPr>
        </p:nvSpPr>
        <p:spPr>
          <a:xfrm>
            <a:off x="3657600" y="6492875"/>
            <a:ext cx="4114800" cy="365125"/>
          </a:xfrm>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a:xfrm>
            <a:off x="9448800" y="6195715"/>
            <a:ext cx="2743200" cy="365125"/>
          </a:xfrm>
        </p:spPr>
        <p:txBody>
          <a:bodyPr/>
          <a:lstStyle>
            <a:lvl1pPr>
              <a:defRPr>
                <a:solidFill>
                  <a:schemeClr val="bg1"/>
                </a:solidFill>
              </a:defRPr>
            </a:lvl1pPr>
          </a:lstStyle>
          <a:p>
            <a:fld id="{D57F1E4F-1CFF-5643-939E-217C01CDF565}" type="slidenum">
              <a:rPr lang="en-US" smtClean="0"/>
              <a:pPr/>
              <a:t>‹#›</a:t>
            </a:fld>
            <a:endParaRPr lang="en-US"/>
          </a:p>
        </p:txBody>
      </p:sp>
      <p:pic>
        <p:nvPicPr>
          <p:cNvPr id="13" name="Picture 12" descr="Logo, company name&#10;&#10;Description automatically generated">
            <a:extLst>
              <a:ext uri="{FF2B5EF4-FFF2-40B4-BE49-F238E27FC236}">
                <a16:creationId xmlns:a16="http://schemas.microsoft.com/office/drawing/2014/main" id="{BAAE4F11-4AC1-40A4-8010-78AC740134AE}"/>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7769" r="3439" b="14918"/>
          <a:stretch/>
        </p:blipFill>
        <p:spPr>
          <a:xfrm>
            <a:off x="10140548" y="122767"/>
            <a:ext cx="1860107" cy="857961"/>
          </a:xfrm>
          <a:prstGeom prst="rect">
            <a:avLst/>
          </a:prstGeom>
        </p:spPr>
      </p:pic>
      <p:sp>
        <p:nvSpPr>
          <p:cNvPr id="15" name="TextBox 14">
            <a:extLst>
              <a:ext uri="{FF2B5EF4-FFF2-40B4-BE49-F238E27FC236}">
                <a16:creationId xmlns:a16="http://schemas.microsoft.com/office/drawing/2014/main" id="{DDA2DD82-2BCB-4C6D-B86B-AD0970C97357}"/>
              </a:ext>
            </a:extLst>
          </p:cNvPr>
          <p:cNvSpPr txBox="1"/>
          <p:nvPr userDrawn="1"/>
        </p:nvSpPr>
        <p:spPr>
          <a:xfrm>
            <a:off x="6966858" y="6560840"/>
            <a:ext cx="5129699" cy="30777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Collaboration | Wellbeing | Performance | Sustainability</a:t>
            </a:r>
          </a:p>
        </p:txBody>
      </p:sp>
    </p:spTree>
    <p:extLst>
      <p:ext uri="{BB962C8B-B14F-4D97-AF65-F5344CB8AC3E}">
        <p14:creationId xmlns:p14="http://schemas.microsoft.com/office/powerpoint/2010/main" val="1946712932"/>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B712588-04B1-427B-82EE-E8DB90309F08}" type="datetimeFigureOut">
              <a:rPr lang="en-US" smtClean="0"/>
              <a:t>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F9F0C5-380F-41C2-899A-BAC0F0927E16}" type="slidenum">
              <a:rPr lang="en-US" smtClean="0"/>
              <a:t>‹#›</a:t>
            </a:fld>
            <a:endParaRPr lang="en-US"/>
          </a:p>
        </p:txBody>
      </p:sp>
    </p:spTree>
    <p:extLst>
      <p:ext uri="{BB962C8B-B14F-4D97-AF65-F5344CB8AC3E}">
        <p14:creationId xmlns:p14="http://schemas.microsoft.com/office/powerpoint/2010/main" val="4077897095"/>
      </p:ext>
    </p:extLst>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61BEF0D-F0BB-DE4B-95CE-6DB70DBA9567}" type="datetimeFigureOut">
              <a:rPr lang="en-US" smtClean="0"/>
              <a:pPr/>
              <a:t>2/8/2023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a:p>
        </p:txBody>
      </p:sp>
      <p:sp>
        <p:nvSpPr>
          <p:cNvPr id="10" name="Title 1">
            <a:extLst>
              <a:ext uri="{FF2B5EF4-FFF2-40B4-BE49-F238E27FC236}">
                <a16:creationId xmlns:a16="http://schemas.microsoft.com/office/drawing/2014/main" id="{1B58635A-4DFE-4D52-81D9-660E12BABBDF}"/>
              </a:ext>
            </a:extLst>
          </p:cNvPr>
          <p:cNvSpPr>
            <a:spLocks noGrp="1"/>
          </p:cNvSpPr>
          <p:nvPr>
            <p:ph type="title"/>
          </p:nvPr>
        </p:nvSpPr>
        <p:spPr>
          <a:xfrm>
            <a:off x="407368" y="362061"/>
            <a:ext cx="10515600" cy="637952"/>
          </a:xfrm>
        </p:spPr>
        <p:txBody>
          <a:bodyPr>
            <a:normAutofit/>
          </a:bodyPr>
          <a:lstStyle>
            <a:lvl1pPr>
              <a:defRPr sz="3200">
                <a:latin typeface="Arial" panose="020B0604020202020204" pitchFamily="34" charset="0"/>
                <a:cs typeface="Arial" panose="020B0604020202020204" pitchFamily="34" charset="0"/>
              </a:defRPr>
            </a:lvl1pPr>
          </a:lstStyle>
          <a:p>
            <a:r>
              <a:rPr lang="en-US"/>
              <a:t>Click to edit Master title style</a:t>
            </a:r>
            <a:endParaRPr lang="en-GB"/>
          </a:p>
        </p:txBody>
      </p:sp>
    </p:spTree>
    <p:extLst>
      <p:ext uri="{BB962C8B-B14F-4D97-AF65-F5344CB8AC3E}">
        <p14:creationId xmlns:p14="http://schemas.microsoft.com/office/powerpoint/2010/main" val="163804773"/>
      </p:ext>
    </p:extLst>
  </p:cSld>
  <p:clrMapOvr>
    <a:masterClrMapping/>
  </p:clrMapOvr>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3" name="Date Placeholder 2"/>
          <p:cNvSpPr>
            <a:spLocks noGrp="1"/>
          </p:cNvSpPr>
          <p:nvPr>
            <p:ph type="dt" sz="half" idx="10"/>
          </p:nvPr>
        </p:nvSpPr>
        <p:spPr/>
        <p:txBody>
          <a:bodyPr/>
          <a:lstStyle/>
          <a:p>
            <a:fld id="{B61BEF0D-F0BB-DE4B-95CE-6DB70DBA9567}" type="datetimeFigureOut">
              <a:rPr lang="en-US" smtClean="0"/>
              <a:pPr/>
              <a:t>2/8/2023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86012995"/>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83007-CB5D-43C3-8E01-9E76DEE1B91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A2E4433-ABB2-4E4D-8947-1CED3683531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592B456-67E5-4907-834C-DB641826E7C3}"/>
              </a:ext>
            </a:extLst>
          </p:cNvPr>
          <p:cNvSpPr>
            <a:spLocks noGrp="1"/>
          </p:cNvSpPr>
          <p:nvPr>
            <p:ph type="dt" sz="half" idx="10"/>
          </p:nvPr>
        </p:nvSpPr>
        <p:spPr/>
        <p:txBody>
          <a:bodyPr/>
          <a:lstStyle/>
          <a:p>
            <a:fld id="{FE809929-0719-4517-94D6-FDF7F99E70F6}" type="datetime2">
              <a:rPr lang="en-US" smtClean="0"/>
              <a:t>Wednesday, February 8, 2023</a:t>
            </a:fld>
            <a:endParaRPr lang="en-US"/>
          </a:p>
        </p:txBody>
      </p:sp>
      <p:sp>
        <p:nvSpPr>
          <p:cNvPr id="5" name="Footer Placeholder 4">
            <a:extLst>
              <a:ext uri="{FF2B5EF4-FFF2-40B4-BE49-F238E27FC236}">
                <a16:creationId xmlns:a16="http://schemas.microsoft.com/office/drawing/2014/main" id="{A318359F-CED0-457D-A089-23EF1060EE9D}"/>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1E9DAB03-D1FD-4132-B28E-29A2692224AC}"/>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42262988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2/8/2023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a:p>
        </p:txBody>
      </p:sp>
      <p:sp>
        <p:nvSpPr>
          <p:cNvPr id="5" name="Title 1">
            <a:extLst>
              <a:ext uri="{FF2B5EF4-FFF2-40B4-BE49-F238E27FC236}">
                <a16:creationId xmlns:a16="http://schemas.microsoft.com/office/drawing/2014/main" id="{5C7776A1-D8D2-4424-B576-FD84EB7CB70D}"/>
              </a:ext>
            </a:extLst>
          </p:cNvPr>
          <p:cNvSpPr>
            <a:spLocks noGrp="1"/>
          </p:cNvSpPr>
          <p:nvPr>
            <p:ph type="title"/>
          </p:nvPr>
        </p:nvSpPr>
        <p:spPr>
          <a:xfrm>
            <a:off x="407368" y="362061"/>
            <a:ext cx="10515600" cy="637952"/>
          </a:xfrm>
        </p:spPr>
        <p:txBody>
          <a:bodyPr>
            <a:normAutofit/>
          </a:bodyPr>
          <a:lstStyle>
            <a:lvl1pPr>
              <a:defRPr sz="3200">
                <a:latin typeface="Arial" panose="020B0604020202020204" pitchFamily="34" charset="0"/>
                <a:cs typeface="Arial" panose="020B0604020202020204" pitchFamily="34" charset="0"/>
              </a:defRPr>
            </a:lvl1pPr>
          </a:lstStyle>
          <a:p>
            <a:r>
              <a:rPr lang="en-US"/>
              <a:t>Click to edit Master title style</a:t>
            </a:r>
            <a:endParaRPr lang="en-GB"/>
          </a:p>
        </p:txBody>
      </p:sp>
    </p:spTree>
    <p:extLst>
      <p:ext uri="{BB962C8B-B14F-4D97-AF65-F5344CB8AC3E}">
        <p14:creationId xmlns:p14="http://schemas.microsoft.com/office/powerpoint/2010/main" val="1800521897"/>
      </p:ext>
    </p:extLst>
  </p:cSld>
  <p:clrMapOvr>
    <a:masterClrMapping/>
  </p:clrMapOvr>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smtClean="0"/>
              <a:t>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a:p>
        </p:txBody>
      </p:sp>
    </p:spTree>
    <p:extLst>
      <p:ext uri="{BB962C8B-B14F-4D97-AF65-F5344CB8AC3E}">
        <p14:creationId xmlns:p14="http://schemas.microsoft.com/office/powerpoint/2010/main" val="211325813"/>
      </p:ext>
    </p:extLst>
  </p:cSld>
  <p:clrMapOvr>
    <a:masterClrMapping/>
  </p:clrMapOvr>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37086700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5C6B4A9-1611-4792-9094-5F34BCA07E0B}" type="datetimeFigureOut">
              <a:rPr lang="en-US" smtClean="0"/>
              <a:t>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a:p>
        </p:txBody>
      </p:sp>
    </p:spTree>
    <p:extLst>
      <p:ext uri="{BB962C8B-B14F-4D97-AF65-F5344CB8AC3E}">
        <p14:creationId xmlns:p14="http://schemas.microsoft.com/office/powerpoint/2010/main" val="1019784698"/>
      </p:ext>
    </p:extLst>
  </p:cSld>
  <p:clrMapOvr>
    <a:masterClrMapping/>
  </p:clrMapOvr>
  <p:hf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normAutofit/>
          </a:bodyPr>
          <a:lstStyle>
            <a:lvl1pPr>
              <a:defRPr sz="3200">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61BEF0D-F0BB-DE4B-95CE-6DB70DBA9567}" type="datetimeFigureOut">
              <a:rPr lang="en-US" smtClean="0"/>
              <a:pPr/>
              <a:t>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427315215"/>
      </p:ext>
    </p:extLst>
  </p:cSld>
  <p:clrMapOvr>
    <a:masterClrMapping/>
  </p:clrMapOvr>
  <p:hf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10" name="Content Placeholder 9"/>
          <p:cNvSpPr>
            <a:spLocks noGrp="1"/>
          </p:cNvSpPr>
          <p:nvPr>
            <p:ph sz="quarter" idx="10"/>
          </p:nvPr>
        </p:nvSpPr>
        <p:spPr>
          <a:xfrm>
            <a:off x="614920" y="1343804"/>
            <a:ext cx="10316899" cy="2244128"/>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itle 1">
            <a:extLst>
              <a:ext uri="{FF2B5EF4-FFF2-40B4-BE49-F238E27FC236}">
                <a16:creationId xmlns:a16="http://schemas.microsoft.com/office/drawing/2014/main" id="{18DE6A5B-6ED9-48F1-BA27-8D806AE39570}"/>
              </a:ext>
            </a:extLst>
          </p:cNvPr>
          <p:cNvSpPr>
            <a:spLocks noGrp="1"/>
          </p:cNvSpPr>
          <p:nvPr>
            <p:ph type="title"/>
          </p:nvPr>
        </p:nvSpPr>
        <p:spPr>
          <a:xfrm>
            <a:off x="407368" y="362061"/>
            <a:ext cx="10515600" cy="637952"/>
          </a:xfrm>
        </p:spPr>
        <p:txBody>
          <a:bodyPr>
            <a:normAutofit/>
          </a:bodyPr>
          <a:lstStyle>
            <a:lvl1pPr>
              <a:defRPr sz="3200">
                <a:latin typeface="Arial" panose="020B0604020202020204" pitchFamily="34" charset="0"/>
                <a:cs typeface="Arial" panose="020B0604020202020204" pitchFamily="34" charset="0"/>
              </a:defRPr>
            </a:lvl1pPr>
          </a:lstStyle>
          <a:p>
            <a:r>
              <a:rPr lang="en-US"/>
              <a:t>Click to edit Master title style</a:t>
            </a:r>
            <a:endParaRPr lang="en-GB"/>
          </a:p>
        </p:txBody>
      </p:sp>
    </p:spTree>
    <p:extLst>
      <p:ext uri="{BB962C8B-B14F-4D97-AF65-F5344CB8AC3E}">
        <p14:creationId xmlns:p14="http://schemas.microsoft.com/office/powerpoint/2010/main" val="36946825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10" name="Content Placeholder 9"/>
          <p:cNvSpPr>
            <a:spLocks noGrp="1"/>
          </p:cNvSpPr>
          <p:nvPr>
            <p:ph sz="quarter" idx="10"/>
          </p:nvPr>
        </p:nvSpPr>
        <p:spPr>
          <a:xfrm>
            <a:off x="614920" y="1343804"/>
            <a:ext cx="10316899" cy="2244128"/>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itle 1">
            <a:extLst>
              <a:ext uri="{FF2B5EF4-FFF2-40B4-BE49-F238E27FC236}">
                <a16:creationId xmlns:a16="http://schemas.microsoft.com/office/drawing/2014/main" id="{990D0596-24B0-464C-9083-F9840F997356}"/>
              </a:ext>
            </a:extLst>
          </p:cNvPr>
          <p:cNvSpPr>
            <a:spLocks noGrp="1"/>
          </p:cNvSpPr>
          <p:nvPr>
            <p:ph type="title"/>
          </p:nvPr>
        </p:nvSpPr>
        <p:spPr>
          <a:xfrm>
            <a:off x="407368" y="362061"/>
            <a:ext cx="10515600" cy="637952"/>
          </a:xfrm>
        </p:spPr>
        <p:txBody>
          <a:bodyPr>
            <a:normAutofit/>
          </a:bodyPr>
          <a:lstStyle>
            <a:lvl1pPr>
              <a:defRPr sz="3200">
                <a:latin typeface="Arial" panose="020B0604020202020204" pitchFamily="34" charset="0"/>
                <a:cs typeface="Arial" panose="020B0604020202020204" pitchFamily="34" charset="0"/>
              </a:defRPr>
            </a:lvl1pPr>
          </a:lstStyle>
          <a:p>
            <a:r>
              <a:rPr lang="en-US"/>
              <a:t>Click to edit Master title style</a:t>
            </a:r>
            <a:endParaRPr lang="en-GB"/>
          </a:p>
        </p:txBody>
      </p:sp>
    </p:spTree>
    <p:extLst>
      <p:ext uri="{BB962C8B-B14F-4D97-AF65-F5344CB8AC3E}">
        <p14:creationId xmlns:p14="http://schemas.microsoft.com/office/powerpoint/2010/main" val="27570466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1F5FF-0F8E-4146-84A1-4CA86B07894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8AE02D4-639B-46CC-B958-ECBC39FC825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6409BE5-BD1C-4C66-B99C-0A184196799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A2820D9-6F59-45DD-A157-D0756E729667}"/>
              </a:ext>
            </a:extLst>
          </p:cNvPr>
          <p:cNvSpPr>
            <a:spLocks noGrp="1"/>
          </p:cNvSpPr>
          <p:nvPr>
            <p:ph type="dt" sz="half" idx="10"/>
          </p:nvPr>
        </p:nvSpPr>
        <p:spPr/>
        <p:txBody>
          <a:bodyPr/>
          <a:lstStyle/>
          <a:p>
            <a:fld id="{20E95673-5512-4AAA-9AEB-E00C61EC65D5}" type="datetime2">
              <a:rPr lang="en-US" smtClean="0"/>
              <a:t>Wednesday, February 8, 2023</a:t>
            </a:fld>
            <a:endParaRPr lang="en-US"/>
          </a:p>
        </p:txBody>
      </p:sp>
      <p:sp>
        <p:nvSpPr>
          <p:cNvPr id="6" name="Footer Placeholder 5">
            <a:extLst>
              <a:ext uri="{FF2B5EF4-FFF2-40B4-BE49-F238E27FC236}">
                <a16:creationId xmlns:a16="http://schemas.microsoft.com/office/drawing/2014/main" id="{02FDDCC7-4719-41D4-86DC-4BBE089D879A}"/>
              </a:ext>
            </a:extLst>
          </p:cNvPr>
          <p:cNvSpPr>
            <a:spLocks noGrp="1"/>
          </p:cNvSpPr>
          <p:nvPr>
            <p:ph type="ftr" sz="quarter" idx="11"/>
          </p:nvPr>
        </p:nvSpPr>
        <p:spPr/>
        <p:txBody>
          <a:bodyPr/>
          <a:lstStyle/>
          <a:p>
            <a:r>
              <a:rPr lang="en-US"/>
              <a:t>Sample Footer</a:t>
            </a:r>
          </a:p>
        </p:txBody>
      </p:sp>
      <p:sp>
        <p:nvSpPr>
          <p:cNvPr id="7" name="Slide Number Placeholder 6">
            <a:extLst>
              <a:ext uri="{FF2B5EF4-FFF2-40B4-BE49-F238E27FC236}">
                <a16:creationId xmlns:a16="http://schemas.microsoft.com/office/drawing/2014/main" id="{767C0A86-13C3-422C-ADFF-6A6CF87BF176}"/>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2585118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E2BFD-89C6-4F9D-87FC-EF02B157F35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3B93BD8-C1E7-46E8-96FC-ED246A4A98C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990EC3E-090C-403A-9126-BD1F6B360BF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C2487F4-926C-42A4-B798-2889A89C6DA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D717538-398C-4F2D-9B92-B096B255026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DA644FB-4AFA-4565-9C7C-680ED3282225}"/>
              </a:ext>
            </a:extLst>
          </p:cNvPr>
          <p:cNvSpPr>
            <a:spLocks noGrp="1"/>
          </p:cNvSpPr>
          <p:nvPr>
            <p:ph type="dt" sz="half" idx="10"/>
          </p:nvPr>
        </p:nvSpPr>
        <p:spPr/>
        <p:txBody>
          <a:bodyPr/>
          <a:lstStyle/>
          <a:p>
            <a:fld id="{C13138FA-2E87-4873-8BBA-13E447C9A99A}" type="datetime2">
              <a:rPr lang="en-US" smtClean="0"/>
              <a:t>Wednesday, February 8, 2023</a:t>
            </a:fld>
            <a:endParaRPr lang="en-US"/>
          </a:p>
        </p:txBody>
      </p:sp>
      <p:sp>
        <p:nvSpPr>
          <p:cNvPr id="8" name="Footer Placeholder 7">
            <a:extLst>
              <a:ext uri="{FF2B5EF4-FFF2-40B4-BE49-F238E27FC236}">
                <a16:creationId xmlns:a16="http://schemas.microsoft.com/office/drawing/2014/main" id="{19091AD6-1F0B-4846-9534-3315DD49AC39}"/>
              </a:ext>
            </a:extLst>
          </p:cNvPr>
          <p:cNvSpPr>
            <a:spLocks noGrp="1"/>
          </p:cNvSpPr>
          <p:nvPr>
            <p:ph type="ftr" sz="quarter" idx="11"/>
          </p:nvPr>
        </p:nvSpPr>
        <p:spPr/>
        <p:txBody>
          <a:bodyPr/>
          <a:lstStyle/>
          <a:p>
            <a:r>
              <a:rPr lang="en-US"/>
              <a:t>Sample Footer</a:t>
            </a:r>
          </a:p>
        </p:txBody>
      </p:sp>
      <p:sp>
        <p:nvSpPr>
          <p:cNvPr id="9" name="Slide Number Placeholder 8">
            <a:extLst>
              <a:ext uri="{FF2B5EF4-FFF2-40B4-BE49-F238E27FC236}">
                <a16:creationId xmlns:a16="http://schemas.microsoft.com/office/drawing/2014/main" id="{05DC1E59-F544-4888-A9AE-885C70BFD9DE}"/>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32022356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E6C63-C372-4C68-81B8-5B9D57E9932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8BE37C1-B0DB-400A-AF73-5B2824C79AD1}"/>
              </a:ext>
            </a:extLst>
          </p:cNvPr>
          <p:cNvSpPr>
            <a:spLocks noGrp="1"/>
          </p:cNvSpPr>
          <p:nvPr>
            <p:ph type="dt" sz="half" idx="10"/>
          </p:nvPr>
        </p:nvSpPr>
        <p:spPr/>
        <p:txBody>
          <a:bodyPr/>
          <a:lstStyle/>
          <a:p>
            <a:fld id="{D75BB40A-97BD-4BFB-B639-0BFF95FDE8B7}" type="datetime2">
              <a:rPr lang="en-US" smtClean="0"/>
              <a:t>Wednesday, February 8, 2023</a:t>
            </a:fld>
            <a:endParaRPr lang="en-US"/>
          </a:p>
        </p:txBody>
      </p:sp>
      <p:sp>
        <p:nvSpPr>
          <p:cNvPr id="4" name="Footer Placeholder 3">
            <a:extLst>
              <a:ext uri="{FF2B5EF4-FFF2-40B4-BE49-F238E27FC236}">
                <a16:creationId xmlns:a16="http://schemas.microsoft.com/office/drawing/2014/main" id="{69565C9B-EA57-4CB1-86D2-993AE191CCD8}"/>
              </a:ext>
            </a:extLst>
          </p:cNvPr>
          <p:cNvSpPr>
            <a:spLocks noGrp="1"/>
          </p:cNvSpPr>
          <p:nvPr>
            <p:ph type="ftr" sz="quarter" idx="11"/>
          </p:nvPr>
        </p:nvSpPr>
        <p:spPr/>
        <p:txBody>
          <a:bodyPr/>
          <a:lstStyle/>
          <a:p>
            <a:r>
              <a:rPr lang="en-US"/>
              <a:t>Sample Footer</a:t>
            </a:r>
          </a:p>
        </p:txBody>
      </p:sp>
      <p:sp>
        <p:nvSpPr>
          <p:cNvPr id="5" name="Slide Number Placeholder 4">
            <a:extLst>
              <a:ext uri="{FF2B5EF4-FFF2-40B4-BE49-F238E27FC236}">
                <a16:creationId xmlns:a16="http://schemas.microsoft.com/office/drawing/2014/main" id="{CF4BCEB2-9620-4CB9-80BA-5C5F8C7C30E9}"/>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42120013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2A59C3F-CFCA-4A73-B2C3-AA3AAC9EA912}"/>
              </a:ext>
            </a:extLst>
          </p:cNvPr>
          <p:cNvSpPr>
            <a:spLocks noGrp="1"/>
          </p:cNvSpPr>
          <p:nvPr>
            <p:ph type="dt" sz="half" idx="10"/>
          </p:nvPr>
        </p:nvSpPr>
        <p:spPr/>
        <p:txBody>
          <a:bodyPr/>
          <a:lstStyle/>
          <a:p>
            <a:fld id="{9EE9E0E3-ECF6-4CFE-8698-AEFEBCECC3C0}" type="datetime2">
              <a:rPr lang="en-US" smtClean="0"/>
              <a:t>Wednesday, February 8, 2023</a:t>
            </a:fld>
            <a:endParaRPr lang="en-US"/>
          </a:p>
        </p:txBody>
      </p:sp>
      <p:sp>
        <p:nvSpPr>
          <p:cNvPr id="3" name="Footer Placeholder 2">
            <a:extLst>
              <a:ext uri="{FF2B5EF4-FFF2-40B4-BE49-F238E27FC236}">
                <a16:creationId xmlns:a16="http://schemas.microsoft.com/office/drawing/2014/main" id="{72DA1606-BB3D-4435-957E-E088F74BDB86}"/>
              </a:ext>
            </a:extLst>
          </p:cNvPr>
          <p:cNvSpPr>
            <a:spLocks noGrp="1"/>
          </p:cNvSpPr>
          <p:nvPr>
            <p:ph type="ftr" sz="quarter" idx="11"/>
          </p:nvPr>
        </p:nvSpPr>
        <p:spPr/>
        <p:txBody>
          <a:bodyPr/>
          <a:lstStyle/>
          <a:p>
            <a:r>
              <a:rPr lang="en-US"/>
              <a:t>Sample Footer</a:t>
            </a:r>
          </a:p>
        </p:txBody>
      </p:sp>
      <p:sp>
        <p:nvSpPr>
          <p:cNvPr id="4" name="Slide Number Placeholder 3">
            <a:extLst>
              <a:ext uri="{FF2B5EF4-FFF2-40B4-BE49-F238E27FC236}">
                <a16:creationId xmlns:a16="http://schemas.microsoft.com/office/drawing/2014/main" id="{84ECF986-89D6-493D-984B-C63C28CB542C}"/>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19857245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C5995-7824-49EC-822B-0B3BC33921B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6D7D31F-D26C-41A4-ADBA-B3942C98A7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A74F4B6-E302-4426-87F8-501B7BAF95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5279C0E-7650-4473-B5FF-B24723963904}"/>
              </a:ext>
            </a:extLst>
          </p:cNvPr>
          <p:cNvSpPr>
            <a:spLocks noGrp="1"/>
          </p:cNvSpPr>
          <p:nvPr>
            <p:ph type="dt" sz="half" idx="10"/>
          </p:nvPr>
        </p:nvSpPr>
        <p:spPr/>
        <p:txBody>
          <a:bodyPr/>
          <a:lstStyle/>
          <a:p>
            <a:fld id="{251462FC-960E-4740-921F-B36862979F21}" type="datetime2">
              <a:rPr lang="en-US" smtClean="0"/>
              <a:t>Wednesday, February 8, 2023</a:t>
            </a:fld>
            <a:endParaRPr lang="en-US"/>
          </a:p>
        </p:txBody>
      </p:sp>
      <p:sp>
        <p:nvSpPr>
          <p:cNvPr id="6" name="Footer Placeholder 5">
            <a:extLst>
              <a:ext uri="{FF2B5EF4-FFF2-40B4-BE49-F238E27FC236}">
                <a16:creationId xmlns:a16="http://schemas.microsoft.com/office/drawing/2014/main" id="{39BA724B-2DAE-4C81-B785-F780EB69106D}"/>
              </a:ext>
            </a:extLst>
          </p:cNvPr>
          <p:cNvSpPr>
            <a:spLocks noGrp="1"/>
          </p:cNvSpPr>
          <p:nvPr>
            <p:ph type="ftr" sz="quarter" idx="11"/>
          </p:nvPr>
        </p:nvSpPr>
        <p:spPr/>
        <p:txBody>
          <a:bodyPr/>
          <a:lstStyle/>
          <a:p>
            <a:r>
              <a:rPr lang="en-US"/>
              <a:t>Sample Footer</a:t>
            </a:r>
          </a:p>
        </p:txBody>
      </p:sp>
      <p:sp>
        <p:nvSpPr>
          <p:cNvPr id="7" name="Slide Number Placeholder 6">
            <a:extLst>
              <a:ext uri="{FF2B5EF4-FFF2-40B4-BE49-F238E27FC236}">
                <a16:creationId xmlns:a16="http://schemas.microsoft.com/office/drawing/2014/main" id="{EA14D7B7-7D8C-477D-8B6A-F04A8AF852EE}"/>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27165024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B45004-E217-4CDF-BA50-1F7B1B26C64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21ABB23-8DFD-4F0D-9AE9-ED78B8811BB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95D232C-BEEB-40CD-916B-BD987779C0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07D8EED-7ED6-4EDB-8DB9-F2C3EE60ED3A}"/>
              </a:ext>
            </a:extLst>
          </p:cNvPr>
          <p:cNvSpPr>
            <a:spLocks noGrp="1"/>
          </p:cNvSpPr>
          <p:nvPr>
            <p:ph type="dt" sz="half" idx="10"/>
          </p:nvPr>
        </p:nvSpPr>
        <p:spPr/>
        <p:txBody>
          <a:bodyPr/>
          <a:lstStyle/>
          <a:p>
            <a:fld id="{E50BC9E2-CB44-4C05-9BB5-496C18A241E0}" type="datetime2">
              <a:rPr lang="en-US" smtClean="0"/>
              <a:t>Wednesday, February 8, 2023</a:t>
            </a:fld>
            <a:endParaRPr lang="en-US"/>
          </a:p>
        </p:txBody>
      </p:sp>
      <p:sp>
        <p:nvSpPr>
          <p:cNvPr id="6" name="Footer Placeholder 5">
            <a:extLst>
              <a:ext uri="{FF2B5EF4-FFF2-40B4-BE49-F238E27FC236}">
                <a16:creationId xmlns:a16="http://schemas.microsoft.com/office/drawing/2014/main" id="{1556B482-8D51-44C8-AB56-3651E5DFE17D}"/>
              </a:ext>
            </a:extLst>
          </p:cNvPr>
          <p:cNvSpPr>
            <a:spLocks noGrp="1"/>
          </p:cNvSpPr>
          <p:nvPr>
            <p:ph type="ftr" sz="quarter" idx="11"/>
          </p:nvPr>
        </p:nvSpPr>
        <p:spPr/>
        <p:txBody>
          <a:bodyPr/>
          <a:lstStyle/>
          <a:p>
            <a:r>
              <a:rPr lang="en-US"/>
              <a:t>Sample Footer</a:t>
            </a:r>
          </a:p>
        </p:txBody>
      </p:sp>
      <p:sp>
        <p:nvSpPr>
          <p:cNvPr id="7" name="Slide Number Placeholder 6">
            <a:extLst>
              <a:ext uri="{FF2B5EF4-FFF2-40B4-BE49-F238E27FC236}">
                <a16:creationId xmlns:a16="http://schemas.microsoft.com/office/drawing/2014/main" id="{26DA2F35-3074-4D80-8FA0-559D05BD136B}"/>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14460982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image" Target="../media/image2.png"/><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670D586-2CE2-4F4D-91AB-19CD9F25C57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07809DF-7D39-4E10-9FF0-FC0823442E5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CBD3A41-AF10-4CBC-97AE-A9244C4CD0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6CB39B-5F4C-4A7E-9BE3-AAFD45576D16}" type="datetime2">
              <a:rPr lang="en-US" smtClean="0"/>
              <a:t>Wednesday, February 8, 2023</a:t>
            </a:fld>
            <a:endParaRPr lang="en-US"/>
          </a:p>
        </p:txBody>
      </p:sp>
      <p:sp>
        <p:nvSpPr>
          <p:cNvPr id="5" name="Footer Placeholder 4">
            <a:extLst>
              <a:ext uri="{FF2B5EF4-FFF2-40B4-BE49-F238E27FC236}">
                <a16:creationId xmlns:a16="http://schemas.microsoft.com/office/drawing/2014/main" id="{7F517735-E1F6-4A29-9830-C3A3545011F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Sample Footer</a:t>
            </a:r>
          </a:p>
        </p:txBody>
      </p:sp>
      <p:sp>
        <p:nvSpPr>
          <p:cNvPr id="6" name="Slide Number Placeholder 5">
            <a:extLst>
              <a:ext uri="{FF2B5EF4-FFF2-40B4-BE49-F238E27FC236}">
                <a16:creationId xmlns:a16="http://schemas.microsoft.com/office/drawing/2014/main" id="{DBB249E2-899E-439E-8DBD-AE906CE909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A1B0FB-D917-4C8C-928F-313BD683BF39}" type="slidenum">
              <a:rPr lang="en-US" smtClean="0"/>
              <a:pPr/>
              <a:t>‹#›</a:t>
            </a:fld>
            <a:endParaRPr lang="en-US"/>
          </a:p>
        </p:txBody>
      </p:sp>
    </p:spTree>
    <p:extLst>
      <p:ext uri="{BB962C8B-B14F-4D97-AF65-F5344CB8AC3E}">
        <p14:creationId xmlns:p14="http://schemas.microsoft.com/office/powerpoint/2010/main" val="1278733786"/>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5B3A0A1-39D3-4F13-BFEB-B4CAEB93E41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BAAF636-3271-42C5-8C3B-69BD133C31E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83F75C3-CE4A-4CBD-8751-D92BC58B3BA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F97135-707D-41E1-AF4F-D43A11E12FA9}" type="datetimeFigureOut">
              <a:rPr lang="en-GB" smtClean="0"/>
              <a:t>08/02/2023</a:t>
            </a:fld>
            <a:endParaRPr lang="en-GB"/>
          </a:p>
        </p:txBody>
      </p:sp>
      <p:sp>
        <p:nvSpPr>
          <p:cNvPr id="5" name="Footer Placeholder 4">
            <a:extLst>
              <a:ext uri="{FF2B5EF4-FFF2-40B4-BE49-F238E27FC236}">
                <a16:creationId xmlns:a16="http://schemas.microsoft.com/office/drawing/2014/main" id="{C4E9AB2B-1A45-479C-BE6D-B9C299A96A3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4FDF32F-A152-4DDF-A7A1-FFCC72736DD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AC590E-5E06-45DD-9CD0-8021651856D2}" type="slidenum">
              <a:rPr lang="en-GB" smtClean="0"/>
              <a:t>‹#›</a:t>
            </a:fld>
            <a:endParaRPr lang="en-GB"/>
          </a:p>
        </p:txBody>
      </p:sp>
      <p:pic>
        <p:nvPicPr>
          <p:cNvPr id="12" name="Picture 11">
            <a:extLst>
              <a:ext uri="{FF2B5EF4-FFF2-40B4-BE49-F238E27FC236}">
                <a16:creationId xmlns:a16="http://schemas.microsoft.com/office/drawing/2014/main" id="{4A51A6E3-35F3-4E9F-9C41-8E672635BF03}"/>
              </a:ext>
            </a:extLst>
          </p:cNvPr>
          <p:cNvPicPr>
            <a:picLocks noChangeAspect="1"/>
          </p:cNvPicPr>
          <p:nvPr userDrawn="1"/>
        </p:nvPicPr>
        <p:blipFill rotWithShape="1">
          <a:blip r:embed="rId14">
            <a:extLst>
              <a:ext uri="{28A0092B-C50C-407E-A947-70E740481C1C}">
                <a14:useLocalDpi xmlns:a14="http://schemas.microsoft.com/office/drawing/2010/main" val="0"/>
              </a:ext>
            </a:extLst>
          </a:blip>
          <a:srcRect t="27862" r="787" b="34233"/>
          <a:stretch/>
        </p:blipFill>
        <p:spPr>
          <a:xfrm>
            <a:off x="0" y="6608351"/>
            <a:ext cx="12192000" cy="277033"/>
          </a:xfrm>
          <a:prstGeom prst="rect">
            <a:avLst/>
          </a:prstGeom>
        </p:spPr>
      </p:pic>
    </p:spTree>
    <p:extLst>
      <p:ext uri="{BB962C8B-B14F-4D97-AF65-F5344CB8AC3E}">
        <p14:creationId xmlns:p14="http://schemas.microsoft.com/office/powerpoint/2010/main" val="1817073515"/>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07368" y="362061"/>
            <a:ext cx="10515600" cy="637952"/>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5990" y="6269028"/>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1BEF0D-F0BB-DE4B-95CE-6DB70DBA9567}" type="datetimeFigureOut">
              <a:rPr lang="en-US" smtClean="0"/>
              <a:pPr/>
              <a:t>2/8/2023</a:t>
            </a:fld>
            <a:endParaRPr lang="en-US"/>
          </a:p>
        </p:txBody>
      </p:sp>
      <p:sp>
        <p:nvSpPr>
          <p:cNvPr id="5" name="Footer Placeholder 4"/>
          <p:cNvSpPr>
            <a:spLocks noGrp="1"/>
          </p:cNvSpPr>
          <p:nvPr>
            <p:ph type="ftr" sz="quarter" idx="3"/>
          </p:nvPr>
        </p:nvSpPr>
        <p:spPr>
          <a:xfrm>
            <a:off x="4038600" y="6269027"/>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269026"/>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a:t>
            </a:fld>
            <a:endParaRPr lang="en-US"/>
          </a:p>
        </p:txBody>
      </p:sp>
      <p:sp>
        <p:nvSpPr>
          <p:cNvPr id="8" name="Rectangle 7"/>
          <p:cNvSpPr/>
          <p:nvPr userDrawn="1"/>
        </p:nvSpPr>
        <p:spPr>
          <a:xfrm>
            <a:off x="0" y="6546830"/>
            <a:ext cx="12192000" cy="311169"/>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91418" tIns="45710" rIns="91418" bIns="45710" spcCol="0" rtlCol="0" anchor="ctr"/>
          <a:lstStyle/>
          <a:p>
            <a:pPr marL="0" marR="0" lvl="0" indent="0" algn="ctr" defTabSz="91418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pic>
        <p:nvPicPr>
          <p:cNvPr id="11" name="Picture 10" descr="Logo, company name&#10;&#10;Description automatically generated">
            <a:extLst>
              <a:ext uri="{FF2B5EF4-FFF2-40B4-BE49-F238E27FC236}">
                <a16:creationId xmlns:a16="http://schemas.microsoft.com/office/drawing/2014/main" id="{13221802-E0E4-4E48-AA80-8EEAF88BEC47}"/>
              </a:ext>
            </a:extLst>
          </p:cNvPr>
          <p:cNvPicPr>
            <a:picLocks noChangeAspect="1"/>
          </p:cNvPicPr>
          <p:nvPr userDrawn="1"/>
        </p:nvPicPr>
        <p:blipFill rotWithShape="1">
          <a:blip r:embed="rId15">
            <a:extLst>
              <a:ext uri="{28A0092B-C50C-407E-A947-70E740481C1C}">
                <a14:useLocalDpi xmlns:a14="http://schemas.microsoft.com/office/drawing/2010/main" val="0"/>
              </a:ext>
            </a:extLst>
          </a:blip>
          <a:srcRect l="7769" r="3439" b="14918"/>
          <a:stretch/>
        </p:blipFill>
        <p:spPr>
          <a:xfrm>
            <a:off x="10140548" y="122767"/>
            <a:ext cx="1860107" cy="857961"/>
          </a:xfrm>
          <a:prstGeom prst="rect">
            <a:avLst/>
          </a:prstGeom>
        </p:spPr>
      </p:pic>
      <p:sp>
        <p:nvSpPr>
          <p:cNvPr id="12" name="TextBox 11">
            <a:extLst>
              <a:ext uri="{FF2B5EF4-FFF2-40B4-BE49-F238E27FC236}">
                <a16:creationId xmlns:a16="http://schemas.microsoft.com/office/drawing/2014/main" id="{BBEF399D-69E1-40EE-AF13-E848F6AE36BD}"/>
              </a:ext>
            </a:extLst>
          </p:cNvPr>
          <p:cNvSpPr txBox="1"/>
          <p:nvPr userDrawn="1"/>
        </p:nvSpPr>
        <p:spPr>
          <a:xfrm>
            <a:off x="6966858" y="6560840"/>
            <a:ext cx="5129699" cy="30777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Collaboration | Wellbeing | Performance | Sustainability</a:t>
            </a:r>
          </a:p>
        </p:txBody>
      </p:sp>
    </p:spTree>
    <p:extLst>
      <p:ext uri="{BB962C8B-B14F-4D97-AF65-F5344CB8AC3E}">
        <p14:creationId xmlns:p14="http://schemas.microsoft.com/office/powerpoint/2010/main" val="2892072195"/>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 id="2147483752" r:id="rId13"/>
  </p:sldLayoutIdLst>
  <p:hf hdr="0" ftr="0" dt="0"/>
  <p:txStyles>
    <p:titleStyle>
      <a:lvl1pPr algn="l" defTabSz="914400" rtl="0" eaLnBrk="1" latinLnBrk="0" hangingPunct="1">
        <a:lnSpc>
          <a:spcPct val="90000"/>
        </a:lnSpc>
        <a:spcBef>
          <a:spcPct val="0"/>
        </a:spcBef>
        <a:buNone/>
        <a:defRPr sz="32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12.xml"/><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13.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8.xml"/><Relationship Id="rId5" Type="http://schemas.openxmlformats.org/officeDocument/2006/relationships/image" Target="../media/image33.png"/><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9.xml.rels><?xml version="1.0" encoding="UTF-8" standalone="yes"?>
<Relationships xmlns="http://schemas.openxmlformats.org/package/2006/relationships"><Relationship Id="rId3" Type="http://schemas.openxmlformats.org/officeDocument/2006/relationships/image" Target="../media/image38.svg"/><Relationship Id="rId7" Type="http://schemas.openxmlformats.org/officeDocument/2006/relationships/image" Target="../media/image48.svg"/><Relationship Id="rId2" Type="http://schemas.openxmlformats.org/officeDocument/2006/relationships/image" Target="../media/image37.png"/><Relationship Id="rId1" Type="http://schemas.openxmlformats.org/officeDocument/2006/relationships/slideLayout" Target="../slideLayouts/slideLayout17.xml"/><Relationship Id="rId6" Type="http://schemas.openxmlformats.org/officeDocument/2006/relationships/image" Target="../media/image47.png"/><Relationship Id="rId5" Type="http://schemas.openxmlformats.org/officeDocument/2006/relationships/image" Target="../media/image40.svg"/><Relationship Id="rId4" Type="http://schemas.openxmlformats.org/officeDocument/2006/relationships/image" Target="../media/image3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2.xml"/><Relationship Id="rId5" Type="http://schemas.openxmlformats.org/officeDocument/2006/relationships/hyperlink" Target="mailto:linda.garnett1@nhs.net" TargetMode="External"/><Relationship Id="rId4" Type="http://schemas.openxmlformats.org/officeDocument/2006/relationships/hyperlink" Target="mailto:amanda.rawlings2@nhs.net"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green and white logo&#10;&#10;Description automatically generated with low confidence">
            <a:extLst>
              <a:ext uri="{FF2B5EF4-FFF2-40B4-BE49-F238E27FC236}">
                <a16:creationId xmlns:a16="http://schemas.microsoft.com/office/drawing/2014/main" id="{56671816-FBA7-4E78-B954-2444CDE1EA2C}"/>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7491" b="6778"/>
          <a:stretch/>
        </p:blipFill>
        <p:spPr>
          <a:xfrm>
            <a:off x="0" y="-118663"/>
            <a:ext cx="12192000" cy="2651182"/>
          </a:xfrm>
        </p:spPr>
      </p:pic>
      <p:sp>
        <p:nvSpPr>
          <p:cNvPr id="6" name="TextBox 5">
            <a:extLst>
              <a:ext uri="{FF2B5EF4-FFF2-40B4-BE49-F238E27FC236}">
                <a16:creationId xmlns:a16="http://schemas.microsoft.com/office/drawing/2014/main" id="{5A04F67F-061A-4A2E-B8AC-CB7313E96269}"/>
              </a:ext>
            </a:extLst>
          </p:cNvPr>
          <p:cNvSpPr txBox="1"/>
          <p:nvPr/>
        </p:nvSpPr>
        <p:spPr>
          <a:xfrm>
            <a:off x="326571" y="2599334"/>
            <a:ext cx="11538857" cy="1964512"/>
          </a:xfrm>
          <a:prstGeom prst="rect">
            <a:avLst/>
          </a:prstGeom>
          <a:noFill/>
          <a:ln w="38100">
            <a:noFill/>
          </a:ln>
        </p:spPr>
        <p:txBody>
          <a:bodyPr wrap="square" rtlCol="0">
            <a:spAutoFit/>
          </a:bodyPr>
          <a:lstStyle/>
          <a:p>
            <a:pPr algn="ctr">
              <a:lnSpc>
                <a:spcPct val="150000"/>
              </a:lnSpc>
            </a:pPr>
            <a:r>
              <a:rPr lang="en-GB" sz="2800">
                <a:solidFill>
                  <a:srgbClr val="29514A"/>
                </a:solidFill>
              </a:rPr>
              <a:t>Welcome to the Provider Collaboration webinar</a:t>
            </a:r>
            <a:br>
              <a:rPr lang="en-GB" sz="2800">
                <a:solidFill>
                  <a:srgbClr val="29514A"/>
                </a:solidFill>
              </a:rPr>
            </a:br>
            <a:r>
              <a:rPr lang="en-GB" sz="2800" b="1">
                <a:solidFill>
                  <a:srgbClr val="29514A"/>
                </a:solidFill>
              </a:rPr>
              <a:t>Tackling pressing workforce challenges</a:t>
            </a:r>
            <a:br>
              <a:rPr lang="en-GB" sz="2800" b="1">
                <a:solidFill>
                  <a:srgbClr val="29514A"/>
                </a:solidFill>
              </a:rPr>
            </a:br>
            <a:r>
              <a:rPr lang="en-GB" sz="2800" b="1">
                <a:solidFill>
                  <a:srgbClr val="29514A"/>
                </a:solidFill>
              </a:rPr>
              <a:t>Thursday 9 February 2023</a:t>
            </a:r>
            <a:endParaRPr lang="en-GB" sz="2800">
              <a:solidFill>
                <a:srgbClr val="29514A"/>
              </a:solidFill>
            </a:endParaRPr>
          </a:p>
        </p:txBody>
      </p:sp>
      <p:sp>
        <p:nvSpPr>
          <p:cNvPr id="2" name="TextBox 1">
            <a:extLst>
              <a:ext uri="{FF2B5EF4-FFF2-40B4-BE49-F238E27FC236}">
                <a16:creationId xmlns:a16="http://schemas.microsoft.com/office/drawing/2014/main" id="{280A0AAA-2606-4467-8F96-F0D5ACB18FBE}"/>
              </a:ext>
            </a:extLst>
          </p:cNvPr>
          <p:cNvSpPr txBox="1"/>
          <p:nvPr/>
        </p:nvSpPr>
        <p:spPr>
          <a:xfrm>
            <a:off x="326571" y="5267295"/>
            <a:ext cx="11426510" cy="461665"/>
          </a:xfrm>
          <a:prstGeom prst="rect">
            <a:avLst/>
          </a:prstGeom>
          <a:noFill/>
        </p:spPr>
        <p:txBody>
          <a:bodyPr wrap="square" rtlCol="0">
            <a:spAutoFit/>
          </a:bodyPr>
          <a:lstStyle/>
          <a:p>
            <a:pPr algn="ctr"/>
            <a:r>
              <a:rPr lang="en-GB" sz="2400"/>
              <a:t>This virtual event will be recorded and published to our website. </a:t>
            </a:r>
          </a:p>
        </p:txBody>
      </p:sp>
      <p:pic>
        <p:nvPicPr>
          <p:cNvPr id="8" name="Picture 7">
            <a:extLst>
              <a:ext uri="{FF2B5EF4-FFF2-40B4-BE49-F238E27FC236}">
                <a16:creationId xmlns:a16="http://schemas.microsoft.com/office/drawing/2014/main" id="{20D2BB4C-167A-4DFE-82EB-F9DA153628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57938" y="5784802"/>
            <a:ext cx="2457450"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02767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itle 1">
            <a:extLst>
              <a:ext uri="{FF2B5EF4-FFF2-40B4-BE49-F238E27FC236}">
                <a16:creationId xmlns:a16="http://schemas.microsoft.com/office/drawing/2014/main" id="{D8158812-903D-48B4-8B98-79B9D6648E5E}"/>
              </a:ext>
            </a:extLst>
          </p:cNvPr>
          <p:cNvSpPr txBox="1">
            <a:spLocks/>
          </p:cNvSpPr>
          <p:nvPr/>
        </p:nvSpPr>
        <p:spPr>
          <a:xfrm>
            <a:off x="192740" y="405262"/>
            <a:ext cx="9269202" cy="459797"/>
          </a:xfrm>
          <a:prstGeom prst="rect">
            <a:avLst/>
          </a:prstGeom>
        </p:spPr>
        <p:txBody>
          <a:bodyPr vert="horz" lIns="91440" tIns="45720" rIns="91440" bIns="45720" rtlCol="0" anchor="b">
            <a:noAutofit/>
          </a:bodyPr>
          <a:lstStyle>
            <a:lvl1pPr algn="l" defTabSz="685783" rtl="0" eaLnBrk="1" latinLnBrk="0" hangingPunct="1">
              <a:lnSpc>
                <a:spcPct val="90000"/>
              </a:lnSpc>
              <a:spcBef>
                <a:spcPct val="0"/>
              </a:spcBef>
              <a:buNone/>
              <a:defRPr sz="4500" b="0" i="0" kern="1200">
                <a:solidFill>
                  <a:srgbClr val="6488C5"/>
                </a:solidFill>
                <a:latin typeface="Century Gothic" panose="020B0502020202020204" pitchFamily="34" charset="0"/>
                <a:ea typeface="+mj-ea"/>
                <a:cs typeface="+mj-cs"/>
              </a:defRPr>
            </a:lvl1pPr>
          </a:lstStyle>
          <a:p>
            <a:pPr marL="0" marR="0" lvl="0" indent="0" algn="l" defTabSz="685783" rtl="0" eaLnBrk="1" fontAlgn="auto" latinLnBrk="0" hangingPunct="1">
              <a:lnSpc>
                <a:spcPct val="90000"/>
              </a:lnSpc>
              <a:spcBef>
                <a:spcPct val="0"/>
              </a:spcBef>
              <a:spcAft>
                <a:spcPts val="0"/>
              </a:spcAft>
              <a:buClrTx/>
              <a:buSzTx/>
              <a:buFontTx/>
              <a:buNone/>
              <a:tabLst/>
              <a:defRPr/>
            </a:pPr>
            <a:endParaRPr kumimoji="0" lang="en-GB" sz="4800" b="1" i="0" u="none" strike="noStrike" kern="1200" cap="none" spc="0" normalizeH="0" baseline="0" noProof="0">
              <a:ln>
                <a:noFill/>
              </a:ln>
              <a:solidFill>
                <a:srgbClr val="0070C0"/>
              </a:solidFill>
              <a:effectLst/>
              <a:uLnTx/>
              <a:uFillTx/>
              <a:latin typeface="Arial" panose="020B0604020202020204" pitchFamily="34" charset="0"/>
              <a:ea typeface="+mj-ea"/>
              <a:cs typeface="Arial" panose="020B0604020202020204" pitchFamily="34" charset="0"/>
            </a:endParaRPr>
          </a:p>
        </p:txBody>
      </p:sp>
      <p:sp>
        <p:nvSpPr>
          <p:cNvPr id="2" name="Content Placeholder 2">
            <a:extLst>
              <a:ext uri="{FF2B5EF4-FFF2-40B4-BE49-F238E27FC236}">
                <a16:creationId xmlns:a16="http://schemas.microsoft.com/office/drawing/2014/main" id="{A7EF2C15-95D2-C29F-6F4A-218E5EC1F396}"/>
              </a:ext>
            </a:extLst>
          </p:cNvPr>
          <p:cNvSpPr>
            <a:spLocks noGrp="1"/>
          </p:cNvSpPr>
          <p:nvPr>
            <p:ph idx="1"/>
          </p:nvPr>
        </p:nvSpPr>
        <p:spPr>
          <a:xfrm>
            <a:off x="359999" y="1440000"/>
            <a:ext cx="11280617" cy="4351338"/>
          </a:xfrm>
        </p:spPr>
        <p:txBody>
          <a:bodyPr>
            <a:normAutofit/>
          </a:bodyPr>
          <a:lstStyle/>
          <a:p>
            <a:pPr marL="0" indent="0">
              <a:buNone/>
            </a:pPr>
            <a:r>
              <a:rPr lang="en-GB" sz="4400" b="1">
                <a:solidFill>
                  <a:srgbClr val="6488C5"/>
                </a:solidFill>
                <a:effectLst/>
                <a:ea typeface="Calibri" panose="020F0502020204030204" pitchFamily="34" charset="0"/>
              </a:rPr>
              <a:t>Any questions? </a:t>
            </a:r>
            <a:endParaRPr kumimoji="0" lang="en-GB" sz="4400" b="1" i="0" u="none" strike="noStrike" kern="1200" cap="none" spc="0" normalizeH="0" baseline="0" noProof="0">
              <a:ln>
                <a:noFill/>
              </a:ln>
              <a:solidFill>
                <a:srgbClr val="6488C5"/>
              </a:solidFill>
              <a:effectLst/>
              <a:uLnTx/>
              <a:uFillTx/>
            </a:endParaRPr>
          </a:p>
          <a:p>
            <a:pPr marL="0" indent="0">
              <a:buNone/>
            </a:pPr>
            <a:endParaRPr lang="en-GB" sz="100"/>
          </a:p>
        </p:txBody>
      </p:sp>
    </p:spTree>
    <p:extLst>
      <p:ext uri="{BB962C8B-B14F-4D97-AF65-F5344CB8AC3E}">
        <p14:creationId xmlns:p14="http://schemas.microsoft.com/office/powerpoint/2010/main" val="3710597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C2C1E0C-DCB8-4E1C-867B-04EA3B9C32FC}"/>
              </a:ext>
            </a:extLst>
          </p:cNvPr>
          <p:cNvGrpSpPr/>
          <p:nvPr/>
        </p:nvGrpSpPr>
        <p:grpSpPr>
          <a:xfrm>
            <a:off x="0" y="5986844"/>
            <a:ext cx="12192000" cy="1145974"/>
            <a:chOff x="0" y="5835851"/>
            <a:chExt cx="12192000" cy="1145974"/>
          </a:xfrm>
        </p:grpSpPr>
        <p:sp>
          <p:nvSpPr>
            <p:cNvPr id="9" name="Rectangle 8">
              <a:extLst>
                <a:ext uri="{FF2B5EF4-FFF2-40B4-BE49-F238E27FC236}">
                  <a16:creationId xmlns:a16="http://schemas.microsoft.com/office/drawing/2014/main" id="{3878AA03-D1D2-4BCD-A36E-C8CDC783EC2F}"/>
                </a:ext>
              </a:extLst>
            </p:cNvPr>
            <p:cNvSpPr/>
            <p:nvPr/>
          </p:nvSpPr>
          <p:spPr>
            <a:xfrm>
              <a:off x="0" y="5895900"/>
              <a:ext cx="12192000" cy="10859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descr="Graphical user interface, application&#10;&#10;Description automatically generated">
              <a:extLst>
                <a:ext uri="{FF2B5EF4-FFF2-40B4-BE49-F238E27FC236}">
                  <a16:creationId xmlns:a16="http://schemas.microsoft.com/office/drawing/2014/main" id="{EFE1A21B-C924-4AA2-A4DB-A872850D324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42829" y="5835851"/>
              <a:ext cx="6155999" cy="972000"/>
            </a:xfrm>
            <a:prstGeom prst="rect">
              <a:avLst/>
            </a:prstGeom>
          </p:spPr>
        </p:pic>
      </p:grpSp>
      <p:sp>
        <p:nvSpPr>
          <p:cNvPr id="4" name="TextBox 3">
            <a:extLst>
              <a:ext uri="{FF2B5EF4-FFF2-40B4-BE49-F238E27FC236}">
                <a16:creationId xmlns:a16="http://schemas.microsoft.com/office/drawing/2014/main" id="{8B604A04-BA98-411F-8384-50EB88C07E5A}"/>
              </a:ext>
            </a:extLst>
          </p:cNvPr>
          <p:cNvSpPr txBox="1"/>
          <p:nvPr/>
        </p:nvSpPr>
        <p:spPr>
          <a:xfrm>
            <a:off x="158878" y="1367927"/>
            <a:ext cx="11874244" cy="236988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a:ln>
                  <a:noFill/>
                </a:ln>
                <a:solidFill>
                  <a:srgbClr val="00AED9"/>
                </a:solidFill>
                <a:effectLst/>
                <a:uLnTx/>
                <a:uFillTx/>
                <a:latin typeface="Arial" pitchFamily="34" charset="0"/>
                <a:ea typeface="+mn-ea"/>
                <a:cs typeface="Arial" pitchFamily="34" charset="0"/>
              </a:rPr>
              <a:t>The People Services Collaborative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a:ln>
                  <a:noFill/>
                </a:ln>
                <a:solidFill>
                  <a:srgbClr val="00AED9"/>
                </a:solidFill>
                <a:effectLst/>
                <a:uLnTx/>
                <a:uFillTx/>
                <a:latin typeface="Arial" pitchFamily="34" charset="0"/>
                <a:ea typeface="+mn-ea"/>
                <a:cs typeface="Arial" pitchFamily="34" charset="0"/>
              </a:rPr>
              <a:t> Programme in the Derby and Derbyshire ICB</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a:ln>
                <a:noFill/>
              </a:ln>
              <a:solidFill>
                <a:srgbClr val="00AED9"/>
              </a:solidFill>
              <a:effectLst/>
              <a:uLnTx/>
              <a:uFillTx/>
              <a:latin typeface="Arial" pitchFamily="34" charset="0"/>
              <a:ea typeface="+mn-ea"/>
              <a:cs typeface="Arial"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00AED9"/>
                </a:solidFill>
                <a:effectLst/>
                <a:uLnTx/>
                <a:uFillTx/>
                <a:latin typeface="Arial" pitchFamily="34" charset="0"/>
                <a:ea typeface="+mn-ea"/>
                <a:cs typeface="Arial"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rgbClr val="00AED9"/>
                </a:solidFill>
                <a:effectLst/>
                <a:uLnTx/>
                <a:uFillTx/>
                <a:latin typeface="Arial" pitchFamily="34" charset="0"/>
                <a:ea typeface="+mn-ea"/>
                <a:cs typeface="Arial" pitchFamily="34" charset="0"/>
              </a:rPr>
              <a:t>9</a:t>
            </a:r>
            <a:r>
              <a:rPr kumimoji="0" lang="en-GB" sz="2800" b="1" i="0" u="none" strike="noStrike" kern="1200" cap="none" spc="0" normalizeH="0" baseline="30000" noProof="0">
                <a:ln>
                  <a:noFill/>
                </a:ln>
                <a:solidFill>
                  <a:srgbClr val="00AED9"/>
                </a:solidFill>
                <a:effectLst/>
                <a:uLnTx/>
                <a:uFillTx/>
                <a:latin typeface="Arial" pitchFamily="34" charset="0"/>
                <a:ea typeface="+mn-ea"/>
                <a:cs typeface="Arial" pitchFamily="34" charset="0"/>
              </a:rPr>
              <a:t>th</a:t>
            </a:r>
            <a:r>
              <a:rPr kumimoji="0" lang="en-GB" sz="2800" b="1" i="0" u="none" strike="noStrike" kern="1200" cap="none" spc="0" normalizeH="0" baseline="0" noProof="0">
                <a:ln>
                  <a:noFill/>
                </a:ln>
                <a:solidFill>
                  <a:srgbClr val="00AED9"/>
                </a:solidFill>
                <a:effectLst/>
                <a:uLnTx/>
                <a:uFillTx/>
                <a:latin typeface="Arial" pitchFamily="34" charset="0"/>
                <a:ea typeface="+mn-ea"/>
                <a:cs typeface="Arial" pitchFamily="34" charset="0"/>
              </a:rPr>
              <a:t> February 2023</a:t>
            </a:r>
          </a:p>
        </p:txBody>
      </p:sp>
      <p:pic>
        <p:nvPicPr>
          <p:cNvPr id="5" name="Picture 4" descr="A picture containing text&#10;&#10;Description automatically generated">
            <a:extLst>
              <a:ext uri="{FF2B5EF4-FFF2-40B4-BE49-F238E27FC236}">
                <a16:creationId xmlns:a16="http://schemas.microsoft.com/office/drawing/2014/main" id="{5CDA8D7A-A9CA-4588-AEFD-043BE10019D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7647"/>
          <a:stretch/>
        </p:blipFill>
        <p:spPr>
          <a:xfrm>
            <a:off x="0" y="3678504"/>
            <a:ext cx="12192000" cy="2394892"/>
          </a:xfrm>
          <a:prstGeom prst="rect">
            <a:avLst/>
          </a:prstGeom>
        </p:spPr>
      </p:pic>
      <p:pic>
        <p:nvPicPr>
          <p:cNvPr id="7" name="Picture 6" descr="A picture containing timeline&#10;&#10;Description automatically generated">
            <a:extLst>
              <a:ext uri="{FF2B5EF4-FFF2-40B4-BE49-F238E27FC236}">
                <a16:creationId xmlns:a16="http://schemas.microsoft.com/office/drawing/2014/main" id="{685F1AB9-2347-4F25-A6DC-495E7F7EBEB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08368" y="301064"/>
            <a:ext cx="2430000" cy="972000"/>
          </a:xfrm>
          <a:prstGeom prst="rect">
            <a:avLst/>
          </a:prstGeom>
        </p:spPr>
      </p:pic>
    </p:spTree>
    <p:extLst>
      <p:ext uri="{BB962C8B-B14F-4D97-AF65-F5344CB8AC3E}">
        <p14:creationId xmlns:p14="http://schemas.microsoft.com/office/powerpoint/2010/main" val="25247339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B8CD5-DAD8-18FA-11DB-774568591653}"/>
              </a:ext>
            </a:extLst>
          </p:cNvPr>
          <p:cNvSpPr>
            <a:spLocks noGrp="1"/>
          </p:cNvSpPr>
          <p:nvPr>
            <p:ph type="ctrTitle"/>
          </p:nvPr>
        </p:nvSpPr>
        <p:spPr/>
        <p:txBody>
          <a:bodyPr/>
          <a:lstStyle/>
          <a:p>
            <a:endParaRPr lang="en-GB"/>
          </a:p>
        </p:txBody>
      </p:sp>
      <p:sp>
        <p:nvSpPr>
          <p:cNvPr id="3" name="Subtitle 2">
            <a:extLst>
              <a:ext uri="{FF2B5EF4-FFF2-40B4-BE49-F238E27FC236}">
                <a16:creationId xmlns:a16="http://schemas.microsoft.com/office/drawing/2014/main" id="{FE85A9E5-FE4C-4788-55FC-223D95CEB15D}"/>
              </a:ext>
            </a:extLst>
          </p:cNvPr>
          <p:cNvSpPr>
            <a:spLocks noGrp="1"/>
          </p:cNvSpPr>
          <p:nvPr>
            <p:ph type="subTitle" idx="1"/>
          </p:nvPr>
        </p:nvSpPr>
        <p:spPr/>
        <p:txBody>
          <a:bodyPr/>
          <a:lstStyle/>
          <a:p>
            <a:endParaRPr lang="en-GB"/>
          </a:p>
        </p:txBody>
      </p:sp>
      <p:pic>
        <p:nvPicPr>
          <p:cNvPr id="5" name="Picture 4" descr="Diagram&#10;&#10;Description automatically generated with low confidence">
            <a:extLst>
              <a:ext uri="{FF2B5EF4-FFF2-40B4-BE49-F238E27FC236}">
                <a16:creationId xmlns:a16="http://schemas.microsoft.com/office/drawing/2014/main" id="{E7116370-58F4-0074-CB5C-027CCE6A7E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1922267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DE30E-F599-41FE-BA3A-8F785571253A}"/>
              </a:ext>
            </a:extLst>
          </p:cNvPr>
          <p:cNvSpPr>
            <a:spLocks noGrp="1"/>
          </p:cNvSpPr>
          <p:nvPr>
            <p:ph type="title"/>
          </p:nvPr>
        </p:nvSpPr>
        <p:spPr>
          <a:xfrm>
            <a:off x="1378269" y="292989"/>
            <a:ext cx="8543925" cy="1077020"/>
          </a:xfrm>
        </p:spPr>
        <p:txBody>
          <a:bodyPr/>
          <a:lstStyle/>
          <a:p>
            <a:r>
              <a:rPr lang="en-GB" sz="3250" b="1">
                <a:solidFill>
                  <a:schemeClr val="accent1">
                    <a:lumMod val="75000"/>
                  </a:schemeClr>
                </a:solidFill>
              </a:rPr>
              <a:t>Provider Collaborative Members</a:t>
            </a:r>
          </a:p>
        </p:txBody>
      </p:sp>
      <p:sp>
        <p:nvSpPr>
          <p:cNvPr id="3" name="Content Placeholder 2">
            <a:extLst>
              <a:ext uri="{FF2B5EF4-FFF2-40B4-BE49-F238E27FC236}">
                <a16:creationId xmlns:a16="http://schemas.microsoft.com/office/drawing/2014/main" id="{85ADF818-13DE-4D66-AA95-94517C580ACC}"/>
              </a:ext>
            </a:extLst>
          </p:cNvPr>
          <p:cNvSpPr>
            <a:spLocks noGrp="1"/>
          </p:cNvSpPr>
          <p:nvPr>
            <p:ph idx="1"/>
          </p:nvPr>
        </p:nvSpPr>
        <p:spPr>
          <a:xfrm>
            <a:off x="712639" y="3184597"/>
            <a:ext cx="10282941" cy="3767498"/>
          </a:xfrm>
        </p:spPr>
        <p:txBody>
          <a:bodyPr>
            <a:normAutofit fontScale="77500" lnSpcReduction="20000"/>
          </a:bodyPr>
          <a:lstStyle/>
          <a:p>
            <a:pPr marL="0" indent="0">
              <a:buNone/>
            </a:pPr>
            <a:endParaRPr lang="en-GB"/>
          </a:p>
          <a:p>
            <a:pPr marL="0" indent="0">
              <a:buNone/>
            </a:pPr>
            <a:endParaRPr lang="en-GB"/>
          </a:p>
          <a:p>
            <a:pPr marL="0" indent="0">
              <a:buNone/>
            </a:pPr>
            <a:endParaRPr lang="en-GB"/>
          </a:p>
          <a:p>
            <a:pPr marL="0" indent="0">
              <a:buNone/>
            </a:pPr>
            <a:endParaRPr lang="en-GB"/>
          </a:p>
          <a:p>
            <a:pPr marL="0" indent="0">
              <a:buNone/>
            </a:pPr>
            <a:endParaRPr lang="en-GB"/>
          </a:p>
          <a:p>
            <a:pPr marL="0" indent="0">
              <a:buNone/>
            </a:pPr>
            <a:r>
              <a:rPr lang="en-GB"/>
              <a:t>GP practices represented by members of the Derby and Derbyshire GP Provider Board</a:t>
            </a:r>
          </a:p>
          <a:p>
            <a:pPr marL="0" indent="0">
              <a:buNone/>
            </a:pPr>
            <a:endParaRPr lang="en-GB"/>
          </a:p>
          <a:p>
            <a:pPr marL="0" indent="0">
              <a:buNone/>
            </a:pPr>
            <a:r>
              <a:rPr lang="en-GB"/>
              <a:t>Provider Collaborative Leadership Board - Chief Executive level group with attendance from relevant officers including chair of the Clinical and Professional Leadership Group</a:t>
            </a:r>
          </a:p>
        </p:txBody>
      </p:sp>
      <p:pic>
        <p:nvPicPr>
          <p:cNvPr id="5" name="Picture 4">
            <a:extLst>
              <a:ext uri="{FF2B5EF4-FFF2-40B4-BE49-F238E27FC236}">
                <a16:creationId xmlns:a16="http://schemas.microsoft.com/office/drawing/2014/main" id="{A93AD9CC-EADE-4D8D-B48B-728AA499FF61}"/>
              </a:ext>
            </a:extLst>
          </p:cNvPr>
          <p:cNvPicPr>
            <a:picLocks noChangeAspect="1"/>
          </p:cNvPicPr>
          <p:nvPr/>
        </p:nvPicPr>
        <p:blipFill>
          <a:blip r:embed="rId2"/>
          <a:stretch>
            <a:fillRect/>
          </a:stretch>
        </p:blipFill>
        <p:spPr>
          <a:xfrm>
            <a:off x="6625671" y="2697362"/>
            <a:ext cx="1921411" cy="830500"/>
          </a:xfrm>
          <a:prstGeom prst="rect">
            <a:avLst/>
          </a:prstGeom>
        </p:spPr>
      </p:pic>
      <p:pic>
        <p:nvPicPr>
          <p:cNvPr id="7" name="Picture 6">
            <a:extLst>
              <a:ext uri="{FF2B5EF4-FFF2-40B4-BE49-F238E27FC236}">
                <a16:creationId xmlns:a16="http://schemas.microsoft.com/office/drawing/2014/main" id="{DBA4D64C-EEC9-416F-8933-787D1F53B610}"/>
              </a:ext>
            </a:extLst>
          </p:cNvPr>
          <p:cNvPicPr>
            <a:picLocks noChangeAspect="1"/>
          </p:cNvPicPr>
          <p:nvPr/>
        </p:nvPicPr>
        <p:blipFill>
          <a:blip r:embed="rId3"/>
          <a:stretch>
            <a:fillRect/>
          </a:stretch>
        </p:blipFill>
        <p:spPr>
          <a:xfrm>
            <a:off x="6523624" y="1723859"/>
            <a:ext cx="1913728" cy="649045"/>
          </a:xfrm>
          <a:prstGeom prst="rect">
            <a:avLst/>
          </a:prstGeom>
        </p:spPr>
      </p:pic>
      <p:pic>
        <p:nvPicPr>
          <p:cNvPr id="9" name="Picture 8">
            <a:extLst>
              <a:ext uri="{FF2B5EF4-FFF2-40B4-BE49-F238E27FC236}">
                <a16:creationId xmlns:a16="http://schemas.microsoft.com/office/drawing/2014/main" id="{95D758D2-0A4C-484B-8DC9-101BF69D4164}"/>
              </a:ext>
            </a:extLst>
          </p:cNvPr>
          <p:cNvPicPr>
            <a:picLocks noChangeAspect="1"/>
          </p:cNvPicPr>
          <p:nvPr/>
        </p:nvPicPr>
        <p:blipFill>
          <a:blip r:embed="rId4"/>
          <a:stretch>
            <a:fillRect/>
          </a:stretch>
        </p:blipFill>
        <p:spPr>
          <a:xfrm>
            <a:off x="3521488" y="1691421"/>
            <a:ext cx="1800350" cy="765044"/>
          </a:xfrm>
          <a:prstGeom prst="rect">
            <a:avLst/>
          </a:prstGeom>
        </p:spPr>
      </p:pic>
      <p:pic>
        <p:nvPicPr>
          <p:cNvPr id="11" name="Picture 10">
            <a:extLst>
              <a:ext uri="{FF2B5EF4-FFF2-40B4-BE49-F238E27FC236}">
                <a16:creationId xmlns:a16="http://schemas.microsoft.com/office/drawing/2014/main" id="{CF8E31B8-06D2-4AAF-A76F-210DFDB394EA}"/>
              </a:ext>
            </a:extLst>
          </p:cNvPr>
          <p:cNvPicPr>
            <a:picLocks noChangeAspect="1"/>
          </p:cNvPicPr>
          <p:nvPr/>
        </p:nvPicPr>
        <p:blipFill>
          <a:blip r:embed="rId5"/>
          <a:stretch>
            <a:fillRect/>
          </a:stretch>
        </p:blipFill>
        <p:spPr>
          <a:xfrm>
            <a:off x="1235096" y="1609213"/>
            <a:ext cx="1230714" cy="849674"/>
          </a:xfrm>
          <a:prstGeom prst="rect">
            <a:avLst/>
          </a:prstGeom>
        </p:spPr>
      </p:pic>
      <p:pic>
        <p:nvPicPr>
          <p:cNvPr id="13" name="Picture 12">
            <a:extLst>
              <a:ext uri="{FF2B5EF4-FFF2-40B4-BE49-F238E27FC236}">
                <a16:creationId xmlns:a16="http://schemas.microsoft.com/office/drawing/2014/main" id="{0BF017BC-8285-489B-879C-BA4382C8B381}"/>
              </a:ext>
            </a:extLst>
          </p:cNvPr>
          <p:cNvPicPr>
            <a:picLocks noChangeAspect="1"/>
          </p:cNvPicPr>
          <p:nvPr/>
        </p:nvPicPr>
        <p:blipFill>
          <a:blip r:embed="rId6"/>
          <a:stretch>
            <a:fillRect/>
          </a:stretch>
        </p:blipFill>
        <p:spPr>
          <a:xfrm>
            <a:off x="3521486" y="2674619"/>
            <a:ext cx="2831869" cy="727101"/>
          </a:xfrm>
          <a:prstGeom prst="rect">
            <a:avLst/>
          </a:prstGeom>
        </p:spPr>
      </p:pic>
      <p:pic>
        <p:nvPicPr>
          <p:cNvPr id="15" name="Picture 14">
            <a:extLst>
              <a:ext uri="{FF2B5EF4-FFF2-40B4-BE49-F238E27FC236}">
                <a16:creationId xmlns:a16="http://schemas.microsoft.com/office/drawing/2014/main" id="{B4880143-1972-495D-A561-50FF2A7629ED}"/>
              </a:ext>
            </a:extLst>
          </p:cNvPr>
          <p:cNvPicPr>
            <a:picLocks noChangeAspect="1"/>
          </p:cNvPicPr>
          <p:nvPr/>
        </p:nvPicPr>
        <p:blipFill>
          <a:blip r:embed="rId7"/>
          <a:stretch>
            <a:fillRect/>
          </a:stretch>
        </p:blipFill>
        <p:spPr>
          <a:xfrm>
            <a:off x="1243602" y="2674619"/>
            <a:ext cx="1299959" cy="794614"/>
          </a:xfrm>
          <a:prstGeom prst="rect">
            <a:avLst/>
          </a:prstGeom>
        </p:spPr>
      </p:pic>
      <p:pic>
        <p:nvPicPr>
          <p:cNvPr id="10" name="Picture 9">
            <a:extLst>
              <a:ext uri="{FF2B5EF4-FFF2-40B4-BE49-F238E27FC236}">
                <a16:creationId xmlns:a16="http://schemas.microsoft.com/office/drawing/2014/main" id="{D6649C08-1F9A-43C7-9668-AF6C44B2B105}"/>
              </a:ext>
            </a:extLst>
          </p:cNvPr>
          <p:cNvPicPr>
            <a:picLocks noChangeAspect="1"/>
          </p:cNvPicPr>
          <p:nvPr/>
        </p:nvPicPr>
        <p:blipFill>
          <a:blip r:embed="rId8"/>
          <a:stretch>
            <a:fillRect/>
          </a:stretch>
        </p:blipFill>
        <p:spPr>
          <a:xfrm>
            <a:off x="0" y="6521877"/>
            <a:ext cx="12192000" cy="366392"/>
          </a:xfrm>
          <a:prstGeom prst="rect">
            <a:avLst/>
          </a:prstGeom>
        </p:spPr>
      </p:pic>
      <p:sp>
        <p:nvSpPr>
          <p:cNvPr id="4" name="TextBox 3">
            <a:extLst>
              <a:ext uri="{FF2B5EF4-FFF2-40B4-BE49-F238E27FC236}">
                <a16:creationId xmlns:a16="http://schemas.microsoft.com/office/drawing/2014/main" id="{1FB6F526-53FC-C036-7311-AB365DF3A768}"/>
              </a:ext>
            </a:extLst>
          </p:cNvPr>
          <p:cNvSpPr txBox="1"/>
          <p:nvPr/>
        </p:nvSpPr>
        <p:spPr>
          <a:xfrm>
            <a:off x="8931185" y="292989"/>
            <a:ext cx="2708366" cy="313932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Plus for People Services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highlight>
                <a:srgbClr val="FFFF00"/>
              </a:highligh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highlight>
                <a:srgbClr val="FFFF00"/>
              </a:highligh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highlight>
                <a:srgbClr val="FFFF00"/>
              </a:highligh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highlight>
                <a:srgbClr val="FFFF00"/>
              </a:highligh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highlight>
                <a:srgbClr val="FFFF00"/>
              </a:highligh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highlight>
                <a:srgbClr val="FFFF00"/>
              </a:highligh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highlight>
                <a:srgbClr val="FFFF00"/>
              </a:highligh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highlight>
                <a:srgbClr val="FFFF00"/>
              </a:highligh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highlight>
                <a:srgbClr val="FFFF00"/>
              </a:highligh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highlight>
                <a:srgbClr val="FFFF00"/>
              </a:highligh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B62C5827-3C6D-67B5-42EF-CB07BB40CB71}"/>
              </a:ext>
            </a:extLst>
          </p:cNvPr>
          <p:cNvPicPr>
            <a:picLocks noChangeAspect="1"/>
          </p:cNvPicPr>
          <p:nvPr/>
        </p:nvPicPr>
        <p:blipFill>
          <a:blip r:embed="rId9"/>
          <a:stretch>
            <a:fillRect/>
          </a:stretch>
        </p:blipFill>
        <p:spPr>
          <a:xfrm>
            <a:off x="9278472" y="1471308"/>
            <a:ext cx="1736710" cy="771871"/>
          </a:xfrm>
          <a:prstGeom prst="rect">
            <a:avLst/>
          </a:prstGeom>
        </p:spPr>
      </p:pic>
      <p:pic>
        <p:nvPicPr>
          <p:cNvPr id="8" name="Picture 7">
            <a:extLst>
              <a:ext uri="{FF2B5EF4-FFF2-40B4-BE49-F238E27FC236}">
                <a16:creationId xmlns:a16="http://schemas.microsoft.com/office/drawing/2014/main" id="{EA5D658A-ABAA-0423-B8CF-4296952381C7}"/>
              </a:ext>
            </a:extLst>
          </p:cNvPr>
          <p:cNvPicPr>
            <a:picLocks noChangeAspect="1"/>
          </p:cNvPicPr>
          <p:nvPr/>
        </p:nvPicPr>
        <p:blipFill>
          <a:blip r:embed="rId10"/>
          <a:stretch>
            <a:fillRect/>
          </a:stretch>
        </p:blipFill>
        <p:spPr>
          <a:xfrm>
            <a:off x="9436711" y="2408215"/>
            <a:ext cx="1420232" cy="896099"/>
          </a:xfrm>
          <a:prstGeom prst="rect">
            <a:avLst/>
          </a:prstGeom>
        </p:spPr>
      </p:pic>
      <p:pic>
        <p:nvPicPr>
          <p:cNvPr id="12" name="Picture 11">
            <a:extLst>
              <a:ext uri="{FF2B5EF4-FFF2-40B4-BE49-F238E27FC236}">
                <a16:creationId xmlns:a16="http://schemas.microsoft.com/office/drawing/2014/main" id="{A29446CF-FA58-4E9C-F513-D6DD7C2550D1}"/>
              </a:ext>
            </a:extLst>
          </p:cNvPr>
          <p:cNvPicPr>
            <a:picLocks noChangeAspect="1"/>
          </p:cNvPicPr>
          <p:nvPr/>
        </p:nvPicPr>
        <p:blipFill>
          <a:blip r:embed="rId11"/>
          <a:stretch>
            <a:fillRect/>
          </a:stretch>
        </p:blipFill>
        <p:spPr>
          <a:xfrm>
            <a:off x="9027800" y="747803"/>
            <a:ext cx="1788787" cy="849674"/>
          </a:xfrm>
          <a:prstGeom prst="rect">
            <a:avLst/>
          </a:prstGeom>
        </p:spPr>
      </p:pic>
    </p:spTree>
    <p:extLst>
      <p:ext uri="{BB962C8B-B14F-4D97-AF65-F5344CB8AC3E}">
        <p14:creationId xmlns:p14="http://schemas.microsoft.com/office/powerpoint/2010/main" val="14613716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FD4AE8D-1397-49D2-8B61-CE89FD8A6805}"/>
              </a:ext>
            </a:extLst>
          </p:cNvPr>
          <p:cNvSpPr>
            <a:spLocks noGrp="1"/>
          </p:cNvSpPr>
          <p:nvPr>
            <p:ph type="title"/>
          </p:nvPr>
        </p:nvSpPr>
        <p:spPr>
          <a:xfrm>
            <a:off x="838200" y="365126"/>
            <a:ext cx="10515600" cy="880378"/>
          </a:xfrm>
        </p:spPr>
        <p:txBody>
          <a:bodyPr>
            <a:normAutofit/>
          </a:bodyPr>
          <a:lstStyle/>
          <a:p>
            <a:r>
              <a:rPr lang="en-GB" sz="3200" b="1">
                <a:solidFill>
                  <a:schemeClr val="accent5">
                    <a:lumMod val="75000"/>
                  </a:schemeClr>
                </a:solidFill>
                <a:latin typeface="+mn-lt"/>
              </a:rPr>
              <a:t>Why collaborate?</a:t>
            </a:r>
            <a:endParaRPr lang="en-GB" sz="3200" b="1">
              <a:solidFill>
                <a:srgbClr val="00AED9"/>
              </a:solidFill>
              <a:latin typeface="Arial" pitchFamily="34" charset="0"/>
              <a:cs typeface="Arial" pitchFamily="34" charset="0"/>
            </a:endParaRPr>
          </a:p>
        </p:txBody>
      </p:sp>
      <p:sp>
        <p:nvSpPr>
          <p:cNvPr id="13" name="TextBox 12">
            <a:extLst>
              <a:ext uri="{FF2B5EF4-FFF2-40B4-BE49-F238E27FC236}">
                <a16:creationId xmlns:a16="http://schemas.microsoft.com/office/drawing/2014/main" id="{E0976375-B806-4CB4-A183-2D83BF2E6A5C}"/>
              </a:ext>
            </a:extLst>
          </p:cNvPr>
          <p:cNvSpPr txBox="1"/>
          <p:nvPr/>
        </p:nvSpPr>
        <p:spPr>
          <a:xfrm>
            <a:off x="838200" y="1035954"/>
            <a:ext cx="10310870" cy="529375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B9BD5">
                  <a:lumMod val="75000"/>
                </a:srgbClr>
              </a:solidFill>
              <a:effectLst/>
              <a:uLnTx/>
              <a:uFillTx/>
              <a:latin typeface="Calibri" panose="020F0502020204030204"/>
              <a:ea typeface="+mn-ea"/>
              <a:cs typeface="+mn-cs"/>
            </a:endParaRP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GB" sz="2000" b="0" i="0" u="none" strike="noStrike" kern="1200" cap="none" spc="0" normalizeH="0" baseline="0" noProof="0">
                <a:ln>
                  <a:noFill/>
                </a:ln>
                <a:solidFill>
                  <a:srgbClr val="5B9BD5">
                    <a:lumMod val="75000"/>
                  </a:srgbClr>
                </a:solidFill>
                <a:effectLst/>
                <a:uLnTx/>
                <a:uFillTx/>
                <a:latin typeface="Calibri" panose="020F0502020204030204"/>
                <a:ea typeface="+mn-ea"/>
                <a:cs typeface="+mn-cs"/>
              </a:rPr>
              <a:t>Our people and culture are integral and critical to the development of the Integrated Care Board (ICB), Integrated Care System (ICS), Provider Collaborative and Integrated Care Partnership (ICP/Place)</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srgbClr val="5B9BD5">
                  <a:lumMod val="75000"/>
                </a:srgbClr>
              </a:solidFill>
              <a:effectLst/>
              <a:uLnTx/>
              <a:uFillTx/>
              <a:latin typeface="Calibri" panose="020F0502020204030204"/>
              <a:ea typeface="+mn-ea"/>
              <a:cs typeface="+mn-cs"/>
            </a:endParaRP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GB" sz="2000" b="0" i="0" u="none" strike="noStrike" kern="1200" cap="none" spc="0" normalizeH="0" baseline="0" noProof="0">
                <a:ln>
                  <a:noFill/>
                </a:ln>
                <a:solidFill>
                  <a:srgbClr val="5B9BD5">
                    <a:lumMod val="75000"/>
                  </a:srgbClr>
                </a:solidFill>
                <a:effectLst/>
                <a:uLnTx/>
                <a:uFillTx/>
                <a:latin typeface="Calibri" panose="020F0502020204030204"/>
                <a:ea typeface="+mn-ea"/>
                <a:cs typeface="+mn-cs"/>
              </a:rPr>
              <a:t>All NHS Providers need to deliver the NHS People Plan and embed the NHS People Promise</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srgbClr val="5B9BD5">
                  <a:lumMod val="75000"/>
                </a:srgbClr>
              </a:solidFill>
              <a:effectLst/>
              <a:uLnTx/>
              <a:uFillTx/>
              <a:latin typeface="Calibri" panose="020F0502020204030204"/>
              <a:ea typeface="+mn-ea"/>
              <a:cs typeface="+mn-cs"/>
            </a:endParaRP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GB" sz="2000" b="0" i="0" u="none" strike="noStrike" kern="1200" cap="none" spc="0" normalizeH="0" baseline="0" noProof="0">
                <a:ln>
                  <a:noFill/>
                </a:ln>
                <a:solidFill>
                  <a:srgbClr val="5B9BD5">
                    <a:lumMod val="75000"/>
                  </a:srgbClr>
                </a:solidFill>
                <a:effectLst/>
                <a:uLnTx/>
                <a:uFillTx/>
                <a:latin typeface="Calibri" panose="020F0502020204030204"/>
                <a:ea typeface="+mn-ea"/>
                <a:cs typeface="+mn-cs"/>
              </a:rPr>
              <a:t>To deliver the NHS England and NHS Improvement ‘ten outcome-based people functions’</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srgbClr val="5B9BD5">
                  <a:lumMod val="75000"/>
                </a:srgbClr>
              </a:solidFill>
              <a:effectLst/>
              <a:uLnTx/>
              <a:uFillTx/>
              <a:latin typeface="Calibri" panose="020F0502020204030204"/>
              <a:ea typeface="+mn-ea"/>
              <a:cs typeface="+mn-cs"/>
            </a:endParaRP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GB" sz="2000" b="0" i="0" u="none" strike="noStrike" kern="1200" cap="none" spc="0" normalizeH="0" baseline="0" noProof="0">
                <a:ln>
                  <a:noFill/>
                </a:ln>
                <a:solidFill>
                  <a:srgbClr val="5B9BD5">
                    <a:lumMod val="75000"/>
                  </a:srgbClr>
                </a:solidFill>
                <a:effectLst/>
                <a:uLnTx/>
                <a:uFillTx/>
                <a:latin typeface="Calibri" panose="020F0502020204030204"/>
                <a:ea typeface="+mn-ea"/>
                <a:cs typeface="+mn-cs"/>
              </a:rPr>
              <a:t>By ‘working together’ we can achieve much more and be more effective and efficient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srgbClr val="5B9BD5">
                  <a:lumMod val="75000"/>
                </a:srgbClr>
              </a:solidFill>
              <a:effectLst/>
              <a:uLnTx/>
              <a:uFillTx/>
              <a:latin typeface="Calibri" panose="020F0502020204030204"/>
              <a:ea typeface="+mn-ea"/>
              <a:cs typeface="+mn-cs"/>
            </a:endParaRP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GB" sz="2000" b="0" i="0" u="none" strike="noStrike" kern="1200" cap="none" spc="0" normalizeH="0" baseline="0" noProof="0">
                <a:ln>
                  <a:noFill/>
                </a:ln>
                <a:solidFill>
                  <a:srgbClr val="5B9BD5">
                    <a:lumMod val="75000"/>
                  </a:srgbClr>
                </a:solidFill>
                <a:effectLst/>
                <a:uLnTx/>
                <a:uFillTx/>
                <a:latin typeface="Calibri" panose="020F0502020204030204"/>
                <a:ea typeface="+mn-ea"/>
                <a:cs typeface="+mn-cs"/>
              </a:rPr>
              <a:t>To enable the ICS to develop a ‘One Workforce’ approach</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srgbClr val="5B9BD5">
                  <a:lumMod val="75000"/>
                </a:srgbClr>
              </a:solidFill>
              <a:effectLst/>
              <a:uLnTx/>
              <a:uFillTx/>
              <a:latin typeface="Calibri" panose="020F0502020204030204"/>
              <a:ea typeface="+mn-ea"/>
              <a:cs typeface="+mn-cs"/>
            </a:endParaRP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GB" sz="2000" b="0" i="0" u="none" strike="noStrike" kern="1200" cap="none" spc="0" normalizeH="0" baseline="0" noProof="0">
                <a:ln>
                  <a:noFill/>
                </a:ln>
                <a:solidFill>
                  <a:srgbClr val="5B9BD5">
                    <a:lumMod val="75000"/>
                  </a:srgbClr>
                </a:solidFill>
                <a:effectLst/>
                <a:uLnTx/>
                <a:uFillTx/>
                <a:latin typeface="Calibri" panose="020F0502020204030204"/>
                <a:ea typeface="+mn-ea"/>
                <a:cs typeface="+mn-cs"/>
              </a:rPr>
              <a:t>To enable People Services to support the working and development of the Derby and Derbyshire Places</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srgbClr val="5B9BD5">
                  <a:lumMod val="75000"/>
                </a:srgbClr>
              </a:solidFill>
              <a:effectLst/>
              <a:uLnTx/>
              <a:uFillTx/>
              <a:latin typeface="Calibri" panose="020F0502020204030204"/>
              <a:ea typeface="+mn-ea"/>
              <a:cs typeface="+mn-cs"/>
            </a:endParaRP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GB" sz="2000" b="0" i="0" u="none" strike="noStrike" kern="1200" cap="none" spc="0" normalizeH="0" baseline="0" noProof="0">
                <a:ln>
                  <a:noFill/>
                </a:ln>
                <a:solidFill>
                  <a:srgbClr val="5B9BD5">
                    <a:lumMod val="75000"/>
                  </a:srgbClr>
                </a:solidFill>
                <a:effectLst/>
                <a:uLnTx/>
                <a:uFillTx/>
                <a:latin typeface="Calibri" panose="020F0502020204030204"/>
                <a:ea typeface="+mn-ea"/>
                <a:cs typeface="+mn-cs"/>
              </a:rPr>
              <a:t>To achieve our potential as Anchor Institutions and address inequalities across our system</a:t>
            </a: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61913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calendar&#10;&#10;Description automatically generated">
            <a:extLst>
              <a:ext uri="{FF2B5EF4-FFF2-40B4-BE49-F238E27FC236}">
                <a16:creationId xmlns:a16="http://schemas.microsoft.com/office/drawing/2014/main" id="{70E166A8-16F4-689C-758B-050990FCA5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081" y="104774"/>
            <a:ext cx="5652969" cy="4472049"/>
          </a:xfrm>
          <a:prstGeom prst="rect">
            <a:avLst/>
          </a:prstGeom>
        </p:spPr>
      </p:pic>
      <p:pic>
        <p:nvPicPr>
          <p:cNvPr id="5" name="Picture 4" descr="Chart, bar chart&#10;&#10;Description automatically generated">
            <a:extLst>
              <a:ext uri="{FF2B5EF4-FFF2-40B4-BE49-F238E27FC236}">
                <a16:creationId xmlns:a16="http://schemas.microsoft.com/office/drawing/2014/main" id="{49718D4D-792A-04F1-0DF6-F9399C2CAB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34050" y="100073"/>
            <a:ext cx="6376869" cy="4407984"/>
          </a:xfrm>
          <a:prstGeom prst="rect">
            <a:avLst/>
          </a:prstGeom>
        </p:spPr>
      </p:pic>
      <p:pic>
        <p:nvPicPr>
          <p:cNvPr id="7" name="Picture 6" descr="Graphical user interface, chart, pie chart&#10;&#10;Description automatically generated with medium confidence">
            <a:extLst>
              <a:ext uri="{FF2B5EF4-FFF2-40B4-BE49-F238E27FC236}">
                <a16:creationId xmlns:a16="http://schemas.microsoft.com/office/drawing/2014/main" id="{B91B79D2-F93C-F503-D5B9-3EA25325A9F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562596"/>
            <a:ext cx="5010150" cy="2107965"/>
          </a:xfrm>
          <a:prstGeom prst="rect">
            <a:avLst/>
          </a:prstGeom>
        </p:spPr>
      </p:pic>
      <p:pic>
        <p:nvPicPr>
          <p:cNvPr id="9" name="Picture 8" descr="Graphical user interface, text, application, chat or text message&#10;&#10;Description automatically generated">
            <a:extLst>
              <a:ext uri="{FF2B5EF4-FFF2-40B4-BE49-F238E27FC236}">
                <a16:creationId xmlns:a16="http://schemas.microsoft.com/office/drawing/2014/main" id="{FC61D867-7C33-0D48-5FB2-5CD506104C9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91230" y="4518443"/>
            <a:ext cx="7172763" cy="2019582"/>
          </a:xfrm>
          <a:prstGeom prst="rect">
            <a:avLst/>
          </a:prstGeom>
        </p:spPr>
      </p:pic>
    </p:spTree>
    <p:extLst>
      <p:ext uri="{BB962C8B-B14F-4D97-AF65-F5344CB8AC3E}">
        <p14:creationId xmlns:p14="http://schemas.microsoft.com/office/powerpoint/2010/main" val="19556479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7AD9640B-4590-49BA-BB01-75984A22F375}"/>
              </a:ext>
            </a:extLst>
          </p:cNvPr>
          <p:cNvSpPr txBox="1">
            <a:spLocks/>
          </p:cNvSpPr>
          <p:nvPr/>
        </p:nvSpPr>
        <p:spPr>
          <a:xfrm>
            <a:off x="643454" y="348270"/>
            <a:ext cx="11377095" cy="61164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2800" b="1" i="0" u="none" strike="noStrike" kern="1200" cap="none" spc="0" normalizeH="0" baseline="0" noProof="0">
              <a:ln>
                <a:noFill/>
              </a:ln>
              <a:solidFill>
                <a:srgbClr val="5B9BD5">
                  <a:lumMod val="75000"/>
                </a:srgbClr>
              </a:solidFill>
              <a:effectLst/>
              <a:uLnTx/>
              <a:uFillTx/>
              <a:latin typeface="Calibri Light" panose="020F0302020204030204"/>
              <a:ea typeface="+mj-ea"/>
              <a:cs typeface="+mj-cs"/>
            </a:endParaRPr>
          </a:p>
        </p:txBody>
      </p:sp>
      <p:sp>
        <p:nvSpPr>
          <p:cNvPr id="7" name="Content Placeholder 1">
            <a:extLst>
              <a:ext uri="{FF2B5EF4-FFF2-40B4-BE49-F238E27FC236}">
                <a16:creationId xmlns:a16="http://schemas.microsoft.com/office/drawing/2014/main" id="{84B7AB24-070C-4A96-9E36-6257F4E5E106}"/>
              </a:ext>
            </a:extLst>
          </p:cNvPr>
          <p:cNvSpPr txBox="1">
            <a:spLocks/>
          </p:cNvSpPr>
          <p:nvPr/>
        </p:nvSpPr>
        <p:spPr>
          <a:xfrm>
            <a:off x="171452" y="348270"/>
            <a:ext cx="9964440" cy="5835553"/>
          </a:xfrm>
          <a:prstGeom prst="rect">
            <a:avLst/>
          </a:prstGeom>
        </p:spPr>
        <p:txBody>
          <a:bodyPr vert="horz" lIns="91440" tIns="45720" rIns="91440" bIns="45720" rtlCol="0" anchor="ctr">
            <a:normAutofit fontScale="25000" lnSpcReduction="20000"/>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GB" sz="9600" b="1" i="0" u="none" strike="noStrike" kern="1200" cap="none" spc="0" normalizeH="0" baseline="0" noProof="0">
                <a:ln>
                  <a:noFill/>
                </a:ln>
                <a:solidFill>
                  <a:srgbClr val="0070C0"/>
                </a:solidFill>
                <a:effectLst/>
                <a:uLnTx/>
                <a:uFillTx/>
                <a:latin typeface="Calibri" panose="020F0502020204030204"/>
                <a:ea typeface="Calibri" panose="020F0502020204030204" pitchFamily="34" charset="0"/>
                <a:cs typeface="Times New Roman" panose="02020603050405020304" pitchFamily="18" charset="0"/>
              </a:rPr>
              <a:t>Following a time out HRDs and deputies identified the following principles to work to:</a:t>
            </a:r>
          </a:p>
          <a:p>
            <a:pPr marL="0" marR="0" lvl="0" indent="0" algn="l" defTabSz="914400" rtl="0" eaLnBrk="1" fontAlgn="auto" latinLnBrk="0" hangingPunct="1">
              <a:lnSpc>
                <a:spcPct val="107000"/>
              </a:lnSpc>
              <a:spcBef>
                <a:spcPts val="0"/>
              </a:spcBef>
              <a:spcAft>
                <a:spcPts val="0"/>
              </a:spcAft>
              <a:buClrTx/>
              <a:buSzTx/>
              <a:buFontTx/>
              <a:buNone/>
              <a:tabLst/>
              <a:defRPr/>
            </a:pPr>
            <a:endParaRPr kumimoji="0" lang="en-GB" sz="7200" b="1" i="0" u="none" strike="noStrike" kern="1200" cap="none" spc="0" normalizeH="0" baseline="0" noProof="0">
              <a:ln>
                <a:noFill/>
              </a:ln>
              <a:solidFill>
                <a:srgbClr val="0070C0"/>
              </a:solidFill>
              <a:effectLst/>
              <a:uLnTx/>
              <a:uFillTx/>
              <a:latin typeface="Calibri" panose="020F0502020204030204"/>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70000"/>
              </a:lnSpc>
              <a:spcBef>
                <a:spcPts val="0"/>
              </a:spcBef>
              <a:spcAft>
                <a:spcPts val="0"/>
              </a:spcAft>
              <a:buClrTx/>
              <a:buSzTx/>
              <a:buFont typeface="Symbol" panose="05050102010706020507" pitchFamily="18" charset="2"/>
              <a:buChar char=""/>
              <a:tabLst/>
              <a:defRPr/>
            </a:pPr>
            <a:r>
              <a:rPr kumimoji="0" lang="en-GB" sz="6400" b="0" i="0" u="none" strike="noStrike" kern="1200" cap="none" spc="0" normalizeH="0" baseline="0" noProof="0">
                <a:ln>
                  <a:noFill/>
                </a:ln>
                <a:solidFill>
                  <a:srgbClr val="0070C0"/>
                </a:solidFill>
                <a:effectLst/>
                <a:uLnTx/>
                <a:uFillTx/>
                <a:latin typeface="Calibri" panose="020F0502020204030204"/>
                <a:ea typeface="Calibri" panose="020F0502020204030204" pitchFamily="34" charset="0"/>
                <a:cs typeface="Times New Roman" panose="02020603050405020304" pitchFamily="18" charset="0"/>
              </a:rPr>
              <a:t>Create a common vision, common strategy, unifying purpose</a:t>
            </a:r>
          </a:p>
          <a:p>
            <a:pPr marL="342900" marR="0" lvl="0" indent="-342900" algn="l" defTabSz="914400" rtl="0" eaLnBrk="1" fontAlgn="auto" latinLnBrk="0" hangingPunct="1">
              <a:lnSpc>
                <a:spcPct val="170000"/>
              </a:lnSpc>
              <a:spcBef>
                <a:spcPts val="0"/>
              </a:spcBef>
              <a:spcAft>
                <a:spcPts val="0"/>
              </a:spcAft>
              <a:buClrTx/>
              <a:buSzTx/>
              <a:buFont typeface="Symbol" panose="05050102010706020507" pitchFamily="18" charset="2"/>
              <a:buChar char=""/>
              <a:tabLst/>
              <a:defRPr/>
            </a:pPr>
            <a:r>
              <a:rPr kumimoji="0" lang="en-GB" sz="6400" b="0" i="0" u="none" strike="noStrike" kern="1200" cap="none" spc="0" normalizeH="0" baseline="0" noProof="0">
                <a:ln>
                  <a:noFill/>
                </a:ln>
                <a:solidFill>
                  <a:srgbClr val="0070C0"/>
                </a:solidFill>
                <a:effectLst/>
                <a:uLnTx/>
                <a:uFillTx/>
                <a:latin typeface="Calibri" panose="020F0502020204030204"/>
                <a:ea typeface="Calibri" panose="020F0502020204030204" pitchFamily="34" charset="0"/>
                <a:cs typeface="Times New Roman" panose="02020603050405020304" pitchFamily="18" charset="0"/>
              </a:rPr>
              <a:t>Embed Inclusion throughout </a:t>
            </a:r>
          </a:p>
          <a:p>
            <a:pPr marL="342900" marR="0" lvl="0" indent="-342900" algn="l" defTabSz="914400" rtl="0" eaLnBrk="1" fontAlgn="auto" latinLnBrk="0" hangingPunct="1">
              <a:lnSpc>
                <a:spcPct val="170000"/>
              </a:lnSpc>
              <a:spcBef>
                <a:spcPts val="0"/>
              </a:spcBef>
              <a:spcAft>
                <a:spcPts val="0"/>
              </a:spcAft>
              <a:buClrTx/>
              <a:buSzTx/>
              <a:buFont typeface="Symbol" panose="05050102010706020507" pitchFamily="18" charset="2"/>
              <a:buChar char=""/>
              <a:tabLst/>
              <a:defRPr/>
            </a:pPr>
            <a:r>
              <a:rPr kumimoji="0" lang="en-GB" sz="6400" b="0" i="0" u="none" strike="noStrike" kern="1200" cap="none" spc="0" normalizeH="0" baseline="0" noProof="0">
                <a:ln>
                  <a:noFill/>
                </a:ln>
                <a:solidFill>
                  <a:srgbClr val="0070C0"/>
                </a:solidFill>
                <a:effectLst/>
                <a:uLnTx/>
                <a:uFillTx/>
                <a:latin typeface="Calibri" panose="020F0502020204030204"/>
                <a:ea typeface="Calibri" panose="020F0502020204030204" pitchFamily="34" charset="0"/>
                <a:cs typeface="Times New Roman" panose="02020603050405020304" pitchFamily="18" charset="0"/>
              </a:rPr>
              <a:t>Understand each organisations perspective</a:t>
            </a:r>
          </a:p>
          <a:p>
            <a:pPr marL="342900" marR="0" lvl="0" indent="-342900" algn="l" defTabSz="914400" rtl="0" eaLnBrk="1" fontAlgn="auto" latinLnBrk="0" hangingPunct="1">
              <a:lnSpc>
                <a:spcPct val="170000"/>
              </a:lnSpc>
              <a:spcBef>
                <a:spcPts val="0"/>
              </a:spcBef>
              <a:spcAft>
                <a:spcPts val="0"/>
              </a:spcAft>
              <a:buClrTx/>
              <a:buSzTx/>
              <a:buFont typeface="Symbol" panose="05050102010706020507" pitchFamily="18" charset="2"/>
              <a:buChar char=""/>
              <a:tabLst/>
              <a:defRPr/>
            </a:pPr>
            <a:r>
              <a:rPr kumimoji="0" lang="en-GB" sz="6400" b="0" i="0" u="none" strike="noStrike" kern="1200" cap="none" spc="0" normalizeH="0" baseline="0" noProof="0">
                <a:ln>
                  <a:noFill/>
                </a:ln>
                <a:solidFill>
                  <a:srgbClr val="0070C0"/>
                </a:solidFill>
                <a:effectLst/>
                <a:uLnTx/>
                <a:uFillTx/>
                <a:latin typeface="Calibri" panose="020F0502020204030204"/>
                <a:ea typeface="Calibri" panose="020F0502020204030204" pitchFamily="34" charset="0"/>
                <a:cs typeface="Times New Roman" panose="02020603050405020304" pitchFamily="18" charset="0"/>
              </a:rPr>
              <a:t>Deliver by:</a:t>
            </a:r>
          </a:p>
          <a:p>
            <a:pPr marL="800100" marR="0" lvl="1" indent="-342900" algn="l" defTabSz="914400" rtl="0" eaLnBrk="1" fontAlgn="auto" latinLnBrk="0" hangingPunct="1">
              <a:lnSpc>
                <a:spcPct val="120000"/>
              </a:lnSpc>
              <a:spcBef>
                <a:spcPts val="0"/>
              </a:spcBef>
              <a:spcAft>
                <a:spcPts val="0"/>
              </a:spcAft>
              <a:buClrTx/>
              <a:buSzTx/>
              <a:buFont typeface="Symbol" panose="05050102010706020507" pitchFamily="18" charset="2"/>
              <a:buChar char=""/>
              <a:tabLst/>
              <a:defRPr/>
            </a:pPr>
            <a:r>
              <a:rPr kumimoji="0" lang="en-GB" sz="6400" b="0" i="0" u="none" strike="noStrike" kern="1200" cap="none" spc="0" normalizeH="0" baseline="0" noProof="0">
                <a:ln>
                  <a:noFill/>
                </a:ln>
                <a:solidFill>
                  <a:srgbClr val="0070C0"/>
                </a:solidFill>
                <a:effectLst/>
                <a:uLnTx/>
                <a:uFillTx/>
                <a:latin typeface="Calibri" panose="020F0502020204030204"/>
                <a:ea typeface="Calibri" panose="020F0502020204030204" pitchFamily="34" charset="0"/>
                <a:cs typeface="Times New Roman" panose="02020603050405020304" pitchFamily="18" charset="0"/>
              </a:rPr>
              <a:t>Collaboration</a:t>
            </a:r>
          </a:p>
          <a:p>
            <a:pPr marL="800100" marR="0" lvl="1" indent="-342900" algn="l" defTabSz="914400" rtl="0" eaLnBrk="1" fontAlgn="auto" latinLnBrk="0" hangingPunct="1">
              <a:lnSpc>
                <a:spcPct val="120000"/>
              </a:lnSpc>
              <a:spcBef>
                <a:spcPts val="0"/>
              </a:spcBef>
              <a:spcAft>
                <a:spcPts val="0"/>
              </a:spcAft>
              <a:buClrTx/>
              <a:buSzTx/>
              <a:buFont typeface="Symbol" panose="05050102010706020507" pitchFamily="18" charset="2"/>
              <a:buChar char=""/>
              <a:tabLst/>
              <a:defRPr/>
            </a:pPr>
            <a:r>
              <a:rPr kumimoji="0" lang="en-GB" sz="6400" b="0" i="0" u="none" strike="noStrike" kern="1200" cap="none" spc="0" normalizeH="0" baseline="0" noProof="0">
                <a:ln>
                  <a:noFill/>
                </a:ln>
                <a:solidFill>
                  <a:srgbClr val="0070C0"/>
                </a:solidFill>
                <a:effectLst/>
                <a:uLnTx/>
                <a:uFillTx/>
                <a:latin typeface="Calibri" panose="020F0502020204030204"/>
                <a:ea typeface="Calibri" panose="020F0502020204030204" pitchFamily="34" charset="0"/>
                <a:cs typeface="Times New Roman" panose="02020603050405020304" pitchFamily="18" charset="0"/>
              </a:rPr>
              <a:t>“Do once”</a:t>
            </a:r>
          </a:p>
          <a:p>
            <a:pPr marL="800100" marR="0" lvl="1" indent="-342900" algn="l" defTabSz="914400" rtl="0" eaLnBrk="1" fontAlgn="auto" latinLnBrk="0" hangingPunct="1">
              <a:lnSpc>
                <a:spcPct val="120000"/>
              </a:lnSpc>
              <a:spcBef>
                <a:spcPts val="0"/>
              </a:spcBef>
              <a:spcAft>
                <a:spcPts val="0"/>
              </a:spcAft>
              <a:buClrTx/>
              <a:buSzTx/>
              <a:buFont typeface="Symbol" panose="05050102010706020507" pitchFamily="18" charset="2"/>
              <a:buChar char=""/>
              <a:tabLst/>
              <a:defRPr/>
            </a:pPr>
            <a:r>
              <a:rPr kumimoji="0" lang="en-GB" sz="6400" b="0" i="0" u="none" strike="noStrike" kern="1200" cap="none" spc="0" normalizeH="0" baseline="0" noProof="0">
                <a:ln>
                  <a:noFill/>
                </a:ln>
                <a:solidFill>
                  <a:srgbClr val="0070C0"/>
                </a:solidFill>
                <a:effectLst/>
                <a:uLnTx/>
                <a:uFillTx/>
                <a:latin typeface="Calibri" panose="020F0502020204030204"/>
                <a:ea typeface="Calibri" panose="020F0502020204030204" pitchFamily="34" charset="0"/>
                <a:cs typeface="Times New Roman" panose="02020603050405020304" pitchFamily="18" charset="0"/>
              </a:rPr>
              <a:t>Call what is not adding value</a:t>
            </a:r>
          </a:p>
          <a:p>
            <a:pPr marL="800100" marR="0" lvl="1" indent="-342900" algn="l" defTabSz="914400" rtl="0" eaLnBrk="1" fontAlgn="auto" latinLnBrk="0" hangingPunct="1">
              <a:lnSpc>
                <a:spcPct val="120000"/>
              </a:lnSpc>
              <a:spcBef>
                <a:spcPts val="0"/>
              </a:spcBef>
              <a:spcAft>
                <a:spcPts val="0"/>
              </a:spcAft>
              <a:buClrTx/>
              <a:buSzTx/>
              <a:buFont typeface="Symbol" panose="05050102010706020507" pitchFamily="18" charset="2"/>
              <a:buChar char=""/>
              <a:tabLst/>
              <a:defRPr/>
            </a:pPr>
            <a:r>
              <a:rPr kumimoji="0" lang="en-GB" sz="6400" b="0" i="0" u="none" strike="noStrike" kern="1200" cap="none" spc="0" normalizeH="0" baseline="0" noProof="0">
                <a:ln>
                  <a:noFill/>
                </a:ln>
                <a:solidFill>
                  <a:srgbClr val="0070C0"/>
                </a:solidFill>
                <a:effectLst/>
                <a:uLnTx/>
                <a:uFillTx/>
                <a:latin typeface="Calibri" panose="020F0502020204030204"/>
                <a:ea typeface="Calibri" panose="020F0502020204030204" pitchFamily="34" charset="0"/>
                <a:cs typeface="Times New Roman" panose="02020603050405020304" pitchFamily="18" charset="0"/>
              </a:rPr>
              <a:t>Look for quick wins and do now</a:t>
            </a:r>
          </a:p>
          <a:p>
            <a:pPr marL="800100" marR="0" lvl="1" indent="-342900" algn="l" defTabSz="914400" rtl="0" eaLnBrk="1" fontAlgn="auto" latinLnBrk="0" hangingPunct="1">
              <a:lnSpc>
                <a:spcPct val="120000"/>
              </a:lnSpc>
              <a:spcBef>
                <a:spcPts val="0"/>
              </a:spcBef>
              <a:spcAft>
                <a:spcPts val="0"/>
              </a:spcAft>
              <a:buClrTx/>
              <a:buSzTx/>
              <a:buFont typeface="Symbol" panose="05050102010706020507" pitchFamily="18" charset="2"/>
              <a:buChar char=""/>
              <a:tabLst/>
              <a:defRPr/>
            </a:pPr>
            <a:r>
              <a:rPr kumimoji="0" lang="en-GB" sz="6400" b="0" i="0" u="none" strike="noStrike" kern="1200" cap="none" spc="0" normalizeH="0" baseline="0" noProof="0">
                <a:ln>
                  <a:noFill/>
                </a:ln>
                <a:solidFill>
                  <a:srgbClr val="0070C0"/>
                </a:solidFill>
                <a:effectLst/>
                <a:uLnTx/>
                <a:uFillTx/>
                <a:latin typeface="Calibri" panose="020F0502020204030204"/>
                <a:ea typeface="Calibri" panose="020F0502020204030204" pitchFamily="34" charset="0"/>
                <a:cs typeface="Times New Roman" panose="02020603050405020304" pitchFamily="18" charset="0"/>
              </a:rPr>
              <a:t>Move from transactional to transformational</a:t>
            </a:r>
          </a:p>
          <a:p>
            <a:pPr marL="800100" marR="0" lvl="1" indent="-342900" algn="l" defTabSz="914400" rtl="0" eaLnBrk="1" fontAlgn="auto" latinLnBrk="0" hangingPunct="1">
              <a:lnSpc>
                <a:spcPct val="120000"/>
              </a:lnSpc>
              <a:spcBef>
                <a:spcPts val="0"/>
              </a:spcBef>
              <a:spcAft>
                <a:spcPts val="0"/>
              </a:spcAft>
              <a:buClrTx/>
              <a:buSzTx/>
              <a:buFont typeface="Symbol" panose="05050102010706020507" pitchFamily="18" charset="2"/>
              <a:buChar char=""/>
              <a:tabLst/>
              <a:defRPr/>
            </a:pPr>
            <a:r>
              <a:rPr kumimoji="0" lang="en-GB" sz="6400" b="0" i="0" u="none" strike="noStrike" kern="1200" cap="none" spc="0" normalizeH="0" baseline="0" noProof="0">
                <a:ln>
                  <a:noFill/>
                </a:ln>
                <a:solidFill>
                  <a:srgbClr val="0070C0"/>
                </a:solidFill>
                <a:effectLst/>
                <a:uLnTx/>
                <a:uFillTx/>
                <a:latin typeface="Calibri" panose="020F0502020204030204"/>
                <a:ea typeface="Calibri" panose="020F0502020204030204" pitchFamily="34" charset="0"/>
                <a:cs typeface="Times New Roman" panose="02020603050405020304" pitchFamily="18" charset="0"/>
              </a:rPr>
              <a:t>Develop contracting with each other </a:t>
            </a:r>
          </a:p>
          <a:p>
            <a:pPr marL="800100" marR="0" lvl="1" indent="-342900" algn="l" defTabSz="914400" rtl="0" eaLnBrk="1" fontAlgn="auto" latinLnBrk="0" hangingPunct="1">
              <a:lnSpc>
                <a:spcPct val="120000"/>
              </a:lnSpc>
              <a:spcBef>
                <a:spcPts val="0"/>
              </a:spcBef>
              <a:spcAft>
                <a:spcPts val="0"/>
              </a:spcAft>
              <a:buClrTx/>
              <a:buSzTx/>
              <a:buFont typeface="Symbol" panose="05050102010706020507" pitchFamily="18" charset="2"/>
              <a:buChar char=""/>
              <a:tabLst/>
              <a:defRPr/>
            </a:pPr>
            <a:r>
              <a:rPr kumimoji="0" lang="en-GB" sz="6400" b="0" i="0" u="none" strike="noStrike" kern="1200" cap="none" spc="0" normalizeH="0" baseline="0" noProof="0">
                <a:ln>
                  <a:noFill/>
                </a:ln>
                <a:solidFill>
                  <a:srgbClr val="0070C0"/>
                </a:solidFill>
                <a:effectLst/>
                <a:uLnTx/>
                <a:uFillTx/>
                <a:latin typeface="Calibri" panose="020F0502020204030204"/>
                <a:ea typeface="Calibri" panose="020F0502020204030204" pitchFamily="34" charset="0"/>
                <a:cs typeface="Times New Roman" panose="02020603050405020304" pitchFamily="18" charset="0"/>
              </a:rPr>
              <a:t>Use all capacity we all have – be willing to free up</a:t>
            </a:r>
          </a:p>
          <a:p>
            <a:pPr marL="800100" marR="0" lvl="1" indent="-342900" algn="l" defTabSz="914400" rtl="0" eaLnBrk="1" fontAlgn="auto" latinLnBrk="0" hangingPunct="1">
              <a:lnSpc>
                <a:spcPct val="120000"/>
              </a:lnSpc>
              <a:spcBef>
                <a:spcPts val="0"/>
              </a:spcBef>
              <a:spcAft>
                <a:spcPts val="0"/>
              </a:spcAft>
              <a:buClrTx/>
              <a:buSzTx/>
              <a:buFont typeface="Symbol" panose="05050102010706020507" pitchFamily="18" charset="2"/>
              <a:buChar char=""/>
              <a:tabLst/>
              <a:defRPr/>
            </a:pPr>
            <a:r>
              <a:rPr kumimoji="0" lang="en-GB" sz="6400" b="0" i="0" u="none" strike="noStrike" kern="1200" cap="none" spc="0" normalizeH="0" baseline="0" noProof="0">
                <a:ln>
                  <a:noFill/>
                </a:ln>
                <a:solidFill>
                  <a:srgbClr val="0070C0"/>
                </a:solidFill>
                <a:effectLst/>
                <a:uLnTx/>
                <a:uFillTx/>
                <a:latin typeface="Calibri" panose="020F0502020204030204"/>
                <a:ea typeface="Calibri" panose="020F0502020204030204" pitchFamily="34" charset="0"/>
                <a:cs typeface="Times New Roman" panose="02020603050405020304" pitchFamily="18" charset="0"/>
              </a:rPr>
              <a:t>Matrix management</a:t>
            </a:r>
          </a:p>
          <a:p>
            <a:pPr marL="457200" marR="0" lvl="1" indent="0" algn="l" defTabSz="914400" rtl="0" eaLnBrk="1" fontAlgn="auto" latinLnBrk="0" hangingPunct="1">
              <a:lnSpc>
                <a:spcPct val="120000"/>
              </a:lnSpc>
              <a:spcBef>
                <a:spcPts val="0"/>
              </a:spcBef>
              <a:spcAft>
                <a:spcPts val="0"/>
              </a:spcAft>
              <a:buClrTx/>
              <a:buSzTx/>
              <a:buFontTx/>
              <a:buNone/>
              <a:tabLst/>
              <a:defRPr/>
            </a:pPr>
            <a:endParaRPr kumimoji="0" lang="en-GB" sz="6400" b="0" i="0" u="none" strike="noStrike" kern="1200" cap="none" spc="0" normalizeH="0" baseline="0" noProof="0">
              <a:ln>
                <a:noFill/>
              </a:ln>
              <a:solidFill>
                <a:srgbClr val="0070C0"/>
              </a:solidFill>
              <a:effectLst/>
              <a:uLnTx/>
              <a:uFillTx/>
              <a:latin typeface="Calibri" panose="020F0502020204030204"/>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70000"/>
              </a:lnSpc>
              <a:spcBef>
                <a:spcPts val="0"/>
              </a:spcBef>
              <a:spcAft>
                <a:spcPts val="0"/>
              </a:spcAft>
              <a:buClrTx/>
              <a:buSzTx/>
              <a:buFont typeface="Symbol" panose="05050102010706020507" pitchFamily="18" charset="2"/>
              <a:buChar char=""/>
              <a:tabLst/>
              <a:defRPr/>
            </a:pPr>
            <a:r>
              <a:rPr kumimoji="0" lang="en-GB" sz="6400" b="0" i="0" u="none" strike="noStrike" kern="1200" cap="none" spc="0" normalizeH="0" baseline="0" noProof="0">
                <a:ln>
                  <a:noFill/>
                </a:ln>
                <a:solidFill>
                  <a:srgbClr val="0070C0"/>
                </a:solidFill>
                <a:effectLst/>
                <a:uLnTx/>
                <a:uFillTx/>
                <a:latin typeface="Calibri" panose="020F0502020204030204"/>
                <a:ea typeface="Calibri" panose="020F0502020204030204" pitchFamily="34" charset="0"/>
                <a:cs typeface="Times New Roman" panose="02020603050405020304" pitchFamily="18" charset="0"/>
              </a:rPr>
              <a:t>Improve by:</a:t>
            </a:r>
          </a:p>
          <a:p>
            <a:pPr marL="800100" marR="0" lvl="1" indent="-342900" algn="l" defTabSz="914400" rtl="0" eaLnBrk="1" fontAlgn="auto" latinLnBrk="0" hangingPunct="1">
              <a:lnSpc>
                <a:spcPct val="120000"/>
              </a:lnSpc>
              <a:spcBef>
                <a:spcPts val="0"/>
              </a:spcBef>
              <a:spcAft>
                <a:spcPts val="0"/>
              </a:spcAft>
              <a:buClrTx/>
              <a:buSzTx/>
              <a:buFont typeface="Symbol" panose="05050102010706020507" pitchFamily="18" charset="2"/>
              <a:buChar char=""/>
              <a:tabLst/>
              <a:defRPr/>
            </a:pPr>
            <a:r>
              <a:rPr kumimoji="0" lang="en-GB" sz="6400" b="0" i="0" u="none" strike="noStrike" kern="1200" cap="none" spc="0" normalizeH="0" baseline="0" noProof="0">
                <a:ln>
                  <a:noFill/>
                </a:ln>
                <a:solidFill>
                  <a:srgbClr val="0070C0"/>
                </a:solidFill>
                <a:effectLst/>
                <a:uLnTx/>
                <a:uFillTx/>
                <a:latin typeface="Calibri" panose="020F0502020204030204"/>
                <a:ea typeface="Calibri" panose="020F0502020204030204" pitchFamily="34" charset="0"/>
                <a:cs typeface="Times New Roman" panose="02020603050405020304" pitchFamily="18" charset="0"/>
              </a:rPr>
              <a:t>Challenge status quo</a:t>
            </a:r>
          </a:p>
          <a:p>
            <a:pPr marL="800100" marR="0" lvl="1" indent="-342900" algn="l" defTabSz="914400" rtl="0" eaLnBrk="1" fontAlgn="auto" latinLnBrk="0" hangingPunct="1">
              <a:lnSpc>
                <a:spcPct val="120000"/>
              </a:lnSpc>
              <a:spcBef>
                <a:spcPts val="0"/>
              </a:spcBef>
              <a:spcAft>
                <a:spcPts val="0"/>
              </a:spcAft>
              <a:buClrTx/>
              <a:buSzTx/>
              <a:buFont typeface="Symbol" panose="05050102010706020507" pitchFamily="18" charset="2"/>
              <a:buChar char=""/>
              <a:tabLst/>
              <a:defRPr/>
            </a:pPr>
            <a:r>
              <a:rPr kumimoji="0" lang="en-GB" sz="6400" b="0" i="0" u="none" strike="noStrike" kern="1200" cap="none" spc="0" normalizeH="0" baseline="0" noProof="0">
                <a:ln>
                  <a:noFill/>
                </a:ln>
                <a:solidFill>
                  <a:srgbClr val="0070C0"/>
                </a:solidFill>
                <a:effectLst/>
                <a:uLnTx/>
                <a:uFillTx/>
                <a:latin typeface="Calibri" panose="020F0502020204030204"/>
                <a:ea typeface="Calibri" panose="020F0502020204030204" pitchFamily="34" charset="0"/>
                <a:cs typeface="Times New Roman" panose="02020603050405020304" pitchFamily="18" charset="0"/>
              </a:rPr>
              <a:t>Trust each other, have each other’s backs – trust that if we say we will do something we will</a:t>
            </a:r>
          </a:p>
          <a:p>
            <a:pPr marL="800100" marR="0" lvl="1" indent="-342900" algn="l" defTabSz="914400" rtl="0" eaLnBrk="1" fontAlgn="auto" latinLnBrk="0" hangingPunct="1">
              <a:lnSpc>
                <a:spcPct val="120000"/>
              </a:lnSpc>
              <a:spcBef>
                <a:spcPts val="0"/>
              </a:spcBef>
              <a:spcAft>
                <a:spcPts val="0"/>
              </a:spcAft>
              <a:buClrTx/>
              <a:buSzTx/>
              <a:buFont typeface="Symbol" panose="05050102010706020507" pitchFamily="18" charset="2"/>
              <a:buChar char=""/>
              <a:tabLst/>
              <a:defRPr/>
            </a:pPr>
            <a:r>
              <a:rPr kumimoji="0" lang="en-GB" sz="6400" b="0" i="0" u="none" strike="noStrike" kern="1200" cap="none" spc="0" normalizeH="0" baseline="0" noProof="0">
                <a:ln>
                  <a:noFill/>
                </a:ln>
                <a:solidFill>
                  <a:srgbClr val="0070C0"/>
                </a:solidFill>
                <a:effectLst/>
                <a:uLnTx/>
                <a:uFillTx/>
                <a:latin typeface="Calibri" panose="020F0502020204030204"/>
                <a:ea typeface="Calibri" panose="020F0502020204030204" pitchFamily="34" charset="0"/>
                <a:cs typeface="Times New Roman" panose="02020603050405020304" pitchFamily="18" charset="0"/>
              </a:rPr>
              <a:t>All play our part – play to strength and skills of group – person with skill leads</a:t>
            </a:r>
          </a:p>
          <a:p>
            <a:pPr marL="800100" marR="0" lvl="1" indent="-342900" algn="l" defTabSz="914400" rtl="0" eaLnBrk="1" fontAlgn="auto" latinLnBrk="0" hangingPunct="1">
              <a:lnSpc>
                <a:spcPct val="120000"/>
              </a:lnSpc>
              <a:spcBef>
                <a:spcPts val="0"/>
              </a:spcBef>
              <a:spcAft>
                <a:spcPts val="0"/>
              </a:spcAft>
              <a:buClrTx/>
              <a:buSzTx/>
              <a:buFont typeface="Symbol" panose="05050102010706020507" pitchFamily="18" charset="2"/>
              <a:buChar char=""/>
              <a:tabLst/>
              <a:defRPr/>
            </a:pPr>
            <a:r>
              <a:rPr kumimoji="0" lang="en-GB" sz="6400" b="0" i="0" u="none" strike="noStrike" kern="1200" cap="none" spc="0" normalizeH="0" baseline="0" noProof="0">
                <a:ln>
                  <a:noFill/>
                </a:ln>
                <a:solidFill>
                  <a:srgbClr val="0070C0"/>
                </a:solidFill>
                <a:effectLst/>
                <a:uLnTx/>
                <a:uFillTx/>
                <a:latin typeface="Calibri" panose="020F0502020204030204"/>
                <a:ea typeface="Calibri" panose="020F0502020204030204" pitchFamily="34" charset="0"/>
                <a:cs typeface="Times New Roman" panose="02020603050405020304" pitchFamily="18" charset="0"/>
              </a:rPr>
              <a:t>Find a way to empower and loosen control</a:t>
            </a:r>
          </a:p>
          <a:p>
            <a:pPr marL="800100" marR="0" lvl="1" indent="-342900" algn="l" defTabSz="914400" rtl="0" eaLnBrk="1" fontAlgn="auto" latinLnBrk="0" hangingPunct="1">
              <a:lnSpc>
                <a:spcPct val="120000"/>
              </a:lnSpc>
              <a:spcBef>
                <a:spcPts val="0"/>
              </a:spcBef>
              <a:spcAft>
                <a:spcPts val="800"/>
              </a:spcAft>
              <a:buClrTx/>
              <a:buSzTx/>
              <a:buFont typeface="Symbol" panose="05050102010706020507" pitchFamily="18" charset="2"/>
              <a:buChar char=""/>
              <a:tabLst/>
              <a:defRPr/>
            </a:pPr>
            <a:r>
              <a:rPr kumimoji="0" lang="en-GB" sz="6400" b="0" i="0" u="none" strike="noStrike" kern="1200" cap="none" spc="0" normalizeH="0" baseline="0" noProof="0">
                <a:ln>
                  <a:noFill/>
                </a:ln>
                <a:solidFill>
                  <a:srgbClr val="0070C0"/>
                </a:solidFill>
                <a:effectLst/>
                <a:uLnTx/>
                <a:uFillTx/>
                <a:latin typeface="Calibri" panose="020F0502020204030204"/>
                <a:ea typeface="Calibri" panose="020F0502020204030204" pitchFamily="34" charset="0"/>
                <a:cs typeface="Times New Roman" panose="02020603050405020304" pitchFamily="18" charset="0"/>
              </a:rPr>
              <a:t>Look at other systems, trusts and external companies for good practice</a:t>
            </a:r>
          </a:p>
        </p:txBody>
      </p:sp>
      <p:sp>
        <p:nvSpPr>
          <p:cNvPr id="2" name="AutoShape 2" descr="Principles of Shared Accountability to Support Safe, High Quality Patient  Care - Pharmacy Connection">
            <a:extLst>
              <a:ext uri="{FF2B5EF4-FFF2-40B4-BE49-F238E27FC236}">
                <a16:creationId xmlns:a16="http://schemas.microsoft.com/office/drawing/2014/main" id="{A77FFF0C-825B-A07F-BB40-A91621A25CD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 name="Picture 2" descr="Strategic Planning Best Practice 7 - Shared Accountability - StrategyDriven">
            <a:extLst>
              <a:ext uri="{FF2B5EF4-FFF2-40B4-BE49-F238E27FC236}">
                <a16:creationId xmlns:a16="http://schemas.microsoft.com/office/drawing/2014/main" id="{51D458C9-49E6-D21C-8BFA-D5032C7D084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9764" b="-1"/>
          <a:stretch/>
        </p:blipFill>
        <p:spPr bwMode="auto">
          <a:xfrm>
            <a:off x="8270669" y="1571568"/>
            <a:ext cx="3409888" cy="3266267"/>
          </a:xfrm>
          <a:custGeom>
            <a:avLst/>
            <a:gdLst/>
            <a:ahLst/>
            <a:cxnLst/>
            <a:rect l="l" t="t" r="r" b="b"/>
            <a:pathLst>
              <a:path w="9270806" h="6858000">
                <a:moveTo>
                  <a:pt x="1503712" y="0"/>
                </a:moveTo>
                <a:lnTo>
                  <a:pt x="7767094" y="0"/>
                </a:lnTo>
                <a:lnTo>
                  <a:pt x="7913128" y="139721"/>
                </a:lnTo>
                <a:cubicBezTo>
                  <a:pt x="8751971" y="981521"/>
                  <a:pt x="9270806" y="2144457"/>
                  <a:pt x="9270806" y="3429000"/>
                </a:cubicBezTo>
                <a:cubicBezTo>
                  <a:pt x="9270806" y="4713544"/>
                  <a:pt x="8751971" y="5876479"/>
                  <a:pt x="7913128" y="6718279"/>
                </a:cubicBezTo>
                <a:lnTo>
                  <a:pt x="7767094" y="6858000"/>
                </a:lnTo>
                <a:lnTo>
                  <a:pt x="1503712" y="6858000"/>
                </a:lnTo>
                <a:lnTo>
                  <a:pt x="1357679" y="6718279"/>
                </a:lnTo>
                <a:cubicBezTo>
                  <a:pt x="518835" y="5876479"/>
                  <a:pt x="0" y="4713544"/>
                  <a:pt x="0" y="3429000"/>
                </a:cubicBezTo>
                <a:cubicBezTo>
                  <a:pt x="0" y="2144457"/>
                  <a:pt x="518835" y="981521"/>
                  <a:pt x="1357679" y="139721"/>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47493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CCEB6540-94B4-44AE-BF35-0AB5C080F5D0}"/>
              </a:ext>
            </a:extLst>
          </p:cNvPr>
          <p:cNvGraphicFramePr/>
          <p:nvPr/>
        </p:nvGraphicFramePr>
        <p:xfrm>
          <a:off x="546538" y="1582657"/>
          <a:ext cx="10515600" cy="2635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itle 1">
            <a:extLst>
              <a:ext uri="{FF2B5EF4-FFF2-40B4-BE49-F238E27FC236}">
                <a16:creationId xmlns:a16="http://schemas.microsoft.com/office/drawing/2014/main" id="{5FD4AE8D-1397-49D2-8B61-CE89FD8A6805}"/>
              </a:ext>
            </a:extLst>
          </p:cNvPr>
          <p:cNvSpPr>
            <a:spLocks noGrp="1"/>
          </p:cNvSpPr>
          <p:nvPr>
            <p:ph type="title"/>
          </p:nvPr>
        </p:nvSpPr>
        <p:spPr>
          <a:xfrm>
            <a:off x="238125" y="365126"/>
            <a:ext cx="11407337" cy="1311274"/>
          </a:xfrm>
        </p:spPr>
        <p:txBody>
          <a:bodyPr>
            <a:normAutofit/>
          </a:bodyPr>
          <a:lstStyle/>
          <a:p>
            <a:pPr algn="ctr"/>
            <a:r>
              <a:rPr lang="en-GB" sz="2800" b="1">
                <a:solidFill>
                  <a:schemeClr val="accent5">
                    <a:lumMod val="75000"/>
                  </a:schemeClr>
                </a:solidFill>
                <a:latin typeface="+mn-lt"/>
              </a:rPr>
              <a:t>We identified seven programmes of work</a:t>
            </a:r>
            <a:endParaRPr lang="en-GB" sz="3600" b="1"/>
          </a:p>
        </p:txBody>
      </p:sp>
      <p:sp>
        <p:nvSpPr>
          <p:cNvPr id="9" name="TextBox 8">
            <a:extLst>
              <a:ext uri="{FF2B5EF4-FFF2-40B4-BE49-F238E27FC236}">
                <a16:creationId xmlns:a16="http://schemas.microsoft.com/office/drawing/2014/main" id="{67160F2B-A797-4E17-B9B4-AAB2B4B3BE43}"/>
              </a:ext>
            </a:extLst>
          </p:cNvPr>
          <p:cNvSpPr txBox="1"/>
          <p:nvPr/>
        </p:nvSpPr>
        <p:spPr>
          <a:xfrm>
            <a:off x="2232423" y="3000506"/>
            <a:ext cx="1347787" cy="80021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white">
                    <a:lumMod val="75000"/>
                  </a:prstClr>
                </a:solidFill>
                <a:effectLst/>
                <a:uLnTx/>
                <a:uFillTx/>
                <a:latin typeface="Calibri" panose="020F0502020204030204"/>
                <a:ea typeface="+mn-ea"/>
                <a:cs typeface="+mn-cs"/>
              </a:rPr>
              <a:t>Resourcing  and Recruitment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04A9281E-0FA7-42FC-9FFD-4AEE23366601}"/>
              </a:ext>
            </a:extLst>
          </p:cNvPr>
          <p:cNvSpPr txBox="1"/>
          <p:nvPr/>
        </p:nvSpPr>
        <p:spPr>
          <a:xfrm>
            <a:off x="3676713" y="2785062"/>
            <a:ext cx="1431136" cy="123110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white">
                    <a:lumMod val="75000"/>
                  </a:prstClr>
                </a:solidFill>
                <a:effectLst/>
                <a:uLnTx/>
                <a:uFillTx/>
                <a:latin typeface="Calibri" panose="020F0502020204030204"/>
                <a:ea typeface="+mn-ea"/>
                <a:cs typeface="+mn-cs"/>
              </a:rPr>
              <a:t>Workforce Development and Transformation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CC8F358D-C990-49A5-9AD4-876CE67B6A33}"/>
              </a:ext>
            </a:extLst>
          </p:cNvPr>
          <p:cNvSpPr txBox="1"/>
          <p:nvPr/>
        </p:nvSpPr>
        <p:spPr>
          <a:xfrm>
            <a:off x="807241" y="3000506"/>
            <a:ext cx="1190625"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white">
                    <a:lumMod val="75000"/>
                  </a:prstClr>
                </a:solidFill>
                <a:effectLst/>
                <a:uLnTx/>
                <a:uFillTx/>
                <a:latin typeface="Calibri" panose="020F0502020204030204"/>
                <a:ea typeface="+mn-ea"/>
                <a:cs typeface="+mn-cs"/>
              </a:rPr>
              <a:t>Workforce Intelligence and Planning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9FE043D7-A235-42B9-A652-C10E458F666D}"/>
              </a:ext>
            </a:extLst>
          </p:cNvPr>
          <p:cNvSpPr txBox="1"/>
          <p:nvPr/>
        </p:nvSpPr>
        <p:spPr>
          <a:xfrm>
            <a:off x="6786696" y="2792892"/>
            <a:ext cx="1190625"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white">
                    <a:lumMod val="75000"/>
                  </a:prstClr>
                </a:solidFill>
                <a:effectLst/>
                <a:uLnTx/>
                <a:uFillTx/>
                <a:latin typeface="Calibri" panose="020F0502020204030204"/>
                <a:ea typeface="+mn-ea"/>
                <a:cs typeface="+mn-cs"/>
              </a:rPr>
              <a:t>Equality, Diversity and Inclusion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4688759F-26B7-4EB7-A2B5-65D12057488E}"/>
              </a:ext>
            </a:extLst>
          </p:cNvPr>
          <p:cNvSpPr txBox="1"/>
          <p:nvPr/>
        </p:nvSpPr>
        <p:spPr>
          <a:xfrm>
            <a:off x="8250523" y="2892783"/>
            <a:ext cx="1190625"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white">
                    <a:lumMod val="75000"/>
                  </a:prstClr>
                </a:solidFill>
                <a:effectLst/>
                <a:uLnTx/>
                <a:uFillTx/>
                <a:latin typeface="Calibri" panose="020F0502020204030204"/>
                <a:ea typeface="+mn-ea"/>
                <a:cs typeface="+mn-cs"/>
              </a:rPr>
              <a:t>Health, Safety and Wellbeing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7CD0DF97-5FE3-40EC-81F9-D5C24A16DF83}"/>
              </a:ext>
            </a:extLst>
          </p:cNvPr>
          <p:cNvSpPr txBox="1"/>
          <p:nvPr/>
        </p:nvSpPr>
        <p:spPr>
          <a:xfrm>
            <a:off x="5223855" y="2892782"/>
            <a:ext cx="1319212"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white">
                    <a:lumMod val="75000"/>
                  </a:prstClr>
                </a:solidFill>
                <a:effectLst/>
                <a:uLnTx/>
                <a:uFillTx/>
                <a:latin typeface="Calibri" panose="020F0502020204030204"/>
                <a:ea typeface="+mn-ea"/>
                <a:cs typeface="+mn-cs"/>
              </a:rPr>
              <a:t>Digital, Data and Information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F3C6BD55-C283-4E9E-8B62-1486ED5B70D0}"/>
              </a:ext>
            </a:extLst>
          </p:cNvPr>
          <p:cNvSpPr txBox="1"/>
          <p:nvPr/>
        </p:nvSpPr>
        <p:spPr>
          <a:xfrm>
            <a:off x="9714351" y="2829581"/>
            <a:ext cx="1347787" cy="123110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white">
                    <a:lumMod val="75000"/>
                  </a:prstClr>
                </a:solidFill>
                <a:effectLst/>
                <a:uLnTx/>
                <a:uFillTx/>
                <a:latin typeface="Calibri" panose="020F0502020204030204"/>
                <a:ea typeface="+mn-ea"/>
                <a:cs typeface="+mn-cs"/>
              </a:rPr>
              <a:t>Leadership Development and Talent Management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D830D7FB-10CF-5D55-0FDB-946F89A409A2}"/>
              </a:ext>
            </a:extLst>
          </p:cNvPr>
          <p:cNvSpPr txBox="1"/>
          <p:nvPr/>
        </p:nvSpPr>
        <p:spPr>
          <a:xfrm>
            <a:off x="4110606" y="4790114"/>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8BE75521-E928-1920-6A8F-B6463D107818}"/>
              </a:ext>
            </a:extLst>
          </p:cNvPr>
          <p:cNvSpPr txBox="1"/>
          <p:nvPr/>
        </p:nvSpPr>
        <p:spPr>
          <a:xfrm>
            <a:off x="1292801" y="4467225"/>
            <a:ext cx="7742184" cy="2092881"/>
          </a:xfrm>
          <a:prstGeom prst="rect">
            <a:avLst/>
          </a:prstGeom>
          <a:noFill/>
        </p:spPr>
        <p:txBody>
          <a:bodyPr wrap="non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srgbClr val="5B9BD5">
                    <a:lumMod val="75000"/>
                  </a:srgbClr>
                </a:solidFill>
                <a:effectLst/>
                <a:uLnTx/>
                <a:uFillTx/>
                <a:latin typeface="Calibri" panose="020F0502020204030204"/>
                <a:ea typeface="+mn-ea"/>
                <a:cs typeface="Arial" panose="020B0604020202020204" pitchFamily="34" charset="0"/>
              </a:rPr>
              <a:t>Which builds on existing Joint services and work programmes</a:t>
            </a:r>
          </a:p>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000" b="0" i="0" u="none" strike="noStrike" kern="1200" cap="none" spc="0" normalizeH="0" baseline="0" noProof="0">
              <a:ln>
                <a:noFill/>
              </a:ln>
              <a:solidFill>
                <a:srgbClr val="5B9BD5">
                  <a:lumMod val="75000"/>
                </a:srgbClr>
              </a:solidFill>
              <a:effectLst/>
              <a:uLnTx/>
              <a:uFillTx/>
              <a:latin typeface="Calibri" panose="020F0502020204030204"/>
              <a:ea typeface="+mn-ea"/>
              <a:cs typeface="Arial" panose="020B0604020202020204" pitchFamily="34" charset="0"/>
            </a:endParaRPr>
          </a:p>
          <a:p>
            <a:pPr marL="914400" marR="0" lvl="1"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srgbClr val="5B9BD5">
                    <a:lumMod val="75000"/>
                  </a:srgbClr>
                </a:solidFill>
                <a:effectLst/>
                <a:uLnTx/>
                <a:uFillTx/>
                <a:latin typeface="Calibri" panose="020F0502020204030204"/>
                <a:ea typeface="+mn-ea"/>
                <a:cs typeface="Arial" panose="020B0604020202020204" pitchFamily="34" charset="0"/>
              </a:rPr>
              <a:t>NHS OH service and system-wide collaborative wellbeing offer </a:t>
            </a:r>
          </a:p>
          <a:p>
            <a:pPr marL="914400" marR="0" lvl="1"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srgbClr val="5B9BD5">
                    <a:lumMod val="75000"/>
                  </a:srgbClr>
                </a:solidFill>
                <a:effectLst/>
                <a:uLnTx/>
                <a:uFillTx/>
                <a:latin typeface="Calibri" panose="020F0502020204030204"/>
                <a:ea typeface="+mn-ea"/>
                <a:cs typeface="Arial" panose="020B0604020202020204" pitchFamily="34" charset="0"/>
              </a:rPr>
              <a:t>NHS payroll  </a:t>
            </a:r>
          </a:p>
          <a:p>
            <a:pPr marL="914400" marR="0" lvl="1"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srgbClr val="5B9BD5">
                    <a:lumMod val="75000"/>
                  </a:srgbClr>
                </a:solidFill>
                <a:effectLst/>
                <a:uLnTx/>
                <a:uFillTx/>
                <a:latin typeface="Calibri" panose="020F0502020204030204"/>
                <a:ea typeface="+mn-ea"/>
                <a:cs typeface="Arial" panose="020B0604020202020204" pitchFamily="34" charset="0"/>
              </a:rPr>
              <a:t>Joined Up Careers Team </a:t>
            </a:r>
          </a:p>
          <a:p>
            <a:pPr marL="914400" marR="0" lvl="1"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srgbClr val="5B9BD5">
                    <a:lumMod val="75000"/>
                  </a:srgbClr>
                </a:solidFill>
                <a:effectLst/>
                <a:uLnTx/>
                <a:uFillTx/>
                <a:latin typeface="Calibri" panose="020F0502020204030204"/>
                <a:ea typeface="+mn-ea"/>
                <a:cs typeface="Arial" panose="020B0604020202020204" pitchFamily="34" charset="0"/>
              </a:rPr>
              <a:t>Joint venture between two providers for their transactional services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38914695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4FE10-B7B1-4C47-966F-9C3BA535AA7C}"/>
              </a:ext>
            </a:extLst>
          </p:cNvPr>
          <p:cNvSpPr>
            <a:spLocks noGrp="1"/>
          </p:cNvSpPr>
          <p:nvPr>
            <p:ph type="title"/>
          </p:nvPr>
        </p:nvSpPr>
        <p:spPr>
          <a:xfrm>
            <a:off x="838200" y="136635"/>
            <a:ext cx="10050517" cy="1460812"/>
          </a:xfrm>
        </p:spPr>
        <p:txBody>
          <a:bodyPr>
            <a:normAutofit fontScale="90000"/>
          </a:bodyPr>
          <a:lstStyle/>
          <a:p>
            <a:pPr algn="ctr"/>
            <a:br>
              <a:rPr lang="en-GB" sz="2200">
                <a:solidFill>
                  <a:schemeClr val="accent5">
                    <a:lumMod val="75000"/>
                  </a:schemeClr>
                </a:solidFill>
                <a:latin typeface="+mn-lt"/>
              </a:rPr>
            </a:br>
            <a:br>
              <a:rPr lang="en-GB" sz="2200">
                <a:solidFill>
                  <a:schemeClr val="accent5">
                    <a:lumMod val="75000"/>
                  </a:schemeClr>
                </a:solidFill>
                <a:latin typeface="+mn-lt"/>
              </a:rPr>
            </a:br>
            <a:r>
              <a:rPr lang="en-GB" sz="3100" b="1">
                <a:solidFill>
                  <a:schemeClr val="accent5">
                    <a:lumMod val="75000"/>
                  </a:schemeClr>
                </a:solidFill>
                <a:latin typeface="+mn-lt"/>
              </a:rPr>
              <a:t>and five priorities for 2022/23:</a:t>
            </a:r>
            <a:br>
              <a:rPr lang="en-GB" sz="3600">
                <a:solidFill>
                  <a:schemeClr val="accent5">
                    <a:lumMod val="75000"/>
                  </a:schemeClr>
                </a:solidFill>
              </a:rPr>
            </a:br>
            <a:r>
              <a:rPr lang="en-GB" sz="3600">
                <a:solidFill>
                  <a:schemeClr val="accent5">
                    <a:lumMod val="75000"/>
                  </a:schemeClr>
                </a:solidFill>
                <a:latin typeface="+mn-lt"/>
              </a:rPr>
              <a:t> </a:t>
            </a:r>
            <a:endParaRPr lang="en-GB"/>
          </a:p>
        </p:txBody>
      </p:sp>
      <p:graphicFrame>
        <p:nvGraphicFramePr>
          <p:cNvPr id="6" name="Diagram 5">
            <a:extLst>
              <a:ext uri="{FF2B5EF4-FFF2-40B4-BE49-F238E27FC236}">
                <a16:creationId xmlns:a16="http://schemas.microsoft.com/office/drawing/2014/main" id="{E45F3B6A-CAA9-4305-B212-BD09284F52BD}"/>
              </a:ext>
            </a:extLst>
          </p:cNvPr>
          <p:cNvGraphicFramePr/>
          <p:nvPr/>
        </p:nvGraphicFramePr>
        <p:xfrm>
          <a:off x="1595613" y="867041"/>
          <a:ext cx="8474075" cy="50535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C5D815EE-948A-4FBA-A659-44DE1BEDC03B}"/>
              </a:ext>
            </a:extLst>
          </p:cNvPr>
          <p:cNvSpPr txBox="1"/>
          <p:nvPr/>
        </p:nvSpPr>
        <p:spPr>
          <a:xfrm>
            <a:off x="681209" y="5390794"/>
            <a:ext cx="10829581"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srgbClr val="5B9BD5">
                    <a:lumMod val="75000"/>
                  </a:srgbClr>
                </a:solidFill>
                <a:effectLst/>
                <a:uLnTx/>
                <a:uFillTx/>
                <a:latin typeface="Calibri" panose="020F0502020204030204"/>
                <a:ea typeface="+mn-ea"/>
                <a:cs typeface="+mn-cs"/>
              </a:rPr>
              <a:t>These priorities relate to ‘people activities’ that can best be delivered at scale, use resources across the system most effectively and support integrated care.</a:t>
            </a:r>
            <a:br>
              <a:rPr kumimoji="0" lang="en-GB" sz="2000" b="0" i="0" u="none" strike="noStrike" kern="1200" cap="none" spc="0" normalizeH="0" baseline="0" noProof="0">
                <a:ln>
                  <a:noFill/>
                </a:ln>
                <a:solidFill>
                  <a:srgbClr val="5B9BD5">
                    <a:lumMod val="75000"/>
                  </a:srgbClr>
                </a:solidFill>
                <a:effectLst/>
                <a:uLnTx/>
                <a:uFillTx/>
                <a:latin typeface="Calibri" panose="020F0502020204030204"/>
                <a:ea typeface="+mn-ea"/>
                <a:cs typeface="+mn-cs"/>
              </a:rPr>
            </a:b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38983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FD4AE8D-1397-49D2-8B61-CE89FD8A6805}"/>
              </a:ext>
            </a:extLst>
          </p:cNvPr>
          <p:cNvSpPr>
            <a:spLocks noGrp="1"/>
          </p:cNvSpPr>
          <p:nvPr>
            <p:ph type="title"/>
          </p:nvPr>
        </p:nvSpPr>
        <p:spPr>
          <a:xfrm>
            <a:off x="238125" y="365126"/>
            <a:ext cx="11407337" cy="1311274"/>
          </a:xfrm>
        </p:spPr>
        <p:txBody>
          <a:bodyPr>
            <a:normAutofit/>
          </a:bodyPr>
          <a:lstStyle/>
          <a:p>
            <a:pPr algn="ctr"/>
            <a:r>
              <a:rPr lang="en-GB" sz="2800" b="1">
                <a:solidFill>
                  <a:schemeClr val="accent5">
                    <a:lumMod val="75000"/>
                  </a:schemeClr>
                </a:solidFill>
                <a:latin typeface="+mn-lt"/>
              </a:rPr>
              <a:t>Achievements so far………</a:t>
            </a:r>
            <a:endParaRPr lang="en-GB" sz="3600" b="1"/>
          </a:p>
        </p:txBody>
      </p:sp>
      <p:sp>
        <p:nvSpPr>
          <p:cNvPr id="4" name="TextBox 3">
            <a:extLst>
              <a:ext uri="{FF2B5EF4-FFF2-40B4-BE49-F238E27FC236}">
                <a16:creationId xmlns:a16="http://schemas.microsoft.com/office/drawing/2014/main" id="{D830D7FB-10CF-5D55-0FDB-946F89A409A2}"/>
              </a:ext>
            </a:extLst>
          </p:cNvPr>
          <p:cNvSpPr txBox="1"/>
          <p:nvPr/>
        </p:nvSpPr>
        <p:spPr>
          <a:xfrm>
            <a:off x="4110606" y="4790114"/>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12F7CD8A-B570-31F6-5AE0-94EC7B427D70}"/>
              </a:ext>
            </a:extLst>
          </p:cNvPr>
          <p:cNvSpPr txBox="1"/>
          <p:nvPr/>
        </p:nvSpPr>
        <p:spPr>
          <a:xfrm>
            <a:off x="3116687" y="1676400"/>
            <a:ext cx="8367841" cy="4308872"/>
          </a:xfrm>
          <a:prstGeom prst="rect">
            <a:avLst/>
          </a:prstGeom>
          <a:noFill/>
        </p:spPr>
        <p:txBody>
          <a:bodyPr wrap="square" rtlCol="0">
            <a:spAutoFit/>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a:ln>
                  <a:noFill/>
                </a:ln>
                <a:solidFill>
                  <a:prstClr val="black"/>
                </a:solidFill>
                <a:effectLst/>
                <a:uLnTx/>
                <a:uFillTx/>
                <a:latin typeface="Calibri" panose="020F0502020204030204"/>
                <a:ea typeface="+mn-ea"/>
                <a:cs typeface="+mn-cs"/>
              </a:rPr>
              <a:t>All 41 initiatives on </a:t>
            </a:r>
            <a:r>
              <a:rPr kumimoji="0" lang="en-GB" sz="2000" b="0" i="0" u="none" strike="noStrike" kern="1200" cap="none" spc="0" normalizeH="0" baseline="0" noProof="0" err="1">
                <a:ln>
                  <a:noFill/>
                </a:ln>
                <a:solidFill>
                  <a:prstClr val="black"/>
                </a:solidFill>
                <a:effectLst/>
                <a:uLnTx/>
                <a:uFillTx/>
                <a:latin typeface="Calibri" panose="020F0502020204030204"/>
                <a:ea typeface="+mn-ea"/>
                <a:cs typeface="+mn-cs"/>
              </a:rPr>
              <a:t>ePMO</a:t>
            </a: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a:ln>
                  <a:noFill/>
                </a:ln>
                <a:solidFill>
                  <a:prstClr val="black"/>
                </a:solidFill>
                <a:effectLst/>
                <a:uLnTx/>
                <a:uFillTx/>
                <a:latin typeface="Calibri" panose="020F0502020204030204"/>
                <a:ea typeface="+mn-ea"/>
                <a:cs typeface="+mn-cs"/>
              </a:rPr>
              <a:t>Temporary Workforce Communication Hub established</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a:ln>
                  <a:noFill/>
                </a:ln>
                <a:solidFill>
                  <a:prstClr val="black"/>
                </a:solidFill>
                <a:effectLst/>
                <a:uLnTx/>
                <a:uFillTx/>
                <a:latin typeface="Calibri" panose="020F0502020204030204"/>
                <a:ea typeface="+mn-ea"/>
                <a:cs typeface="+mn-cs"/>
              </a:rPr>
              <a:t>New system induction programme </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a:ln>
                  <a:noFill/>
                </a:ln>
                <a:solidFill>
                  <a:prstClr val="black"/>
                </a:solidFill>
                <a:effectLst/>
                <a:uLnTx/>
                <a:uFillTx/>
                <a:latin typeface="Calibri" panose="020F0502020204030204"/>
                <a:ea typeface="+mn-ea"/>
                <a:cs typeface="+mn-cs"/>
              </a:rPr>
              <a:t>New Leadership induction resources</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a:ln>
                  <a:noFill/>
                </a:ln>
                <a:solidFill>
                  <a:prstClr val="black"/>
                </a:solidFill>
                <a:effectLst/>
                <a:uLnTx/>
                <a:uFillTx/>
                <a:latin typeface="Calibri" panose="020F0502020204030204"/>
                <a:ea typeface="+mn-ea"/>
                <a:cs typeface="+mn-cs"/>
              </a:rPr>
              <a:t>Agreed core leadership development offer</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a:ln>
                  <a:noFill/>
                </a:ln>
                <a:solidFill>
                  <a:prstClr val="black"/>
                </a:solidFill>
                <a:effectLst/>
                <a:uLnTx/>
                <a:uFillTx/>
                <a:latin typeface="Calibri" panose="020F0502020204030204"/>
                <a:ea typeface="+mn-ea"/>
                <a:cs typeface="+mn-cs"/>
              </a:rPr>
              <a:t>Implementing learning from Cultural Intelligence (CQ) review of recruitment across the system, and training facilitators collectively to embed a CQ approach</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a:ln>
                  <a:noFill/>
                </a:ln>
                <a:solidFill>
                  <a:prstClr val="black"/>
                </a:solidFill>
                <a:effectLst/>
                <a:uLnTx/>
                <a:uFillTx/>
                <a:latin typeface="Calibri" panose="020F0502020204030204"/>
                <a:ea typeface="+mn-ea"/>
                <a:cs typeface="+mn-cs"/>
              </a:rPr>
              <a:t>Verbal agreement to recognise each other's mandatory training  reached among all partners</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a:ln>
                  <a:noFill/>
                </a:ln>
                <a:solidFill>
                  <a:prstClr val="black"/>
                </a:solidFill>
                <a:effectLst/>
                <a:uLnTx/>
                <a:uFillTx/>
                <a:latin typeface="Calibri" panose="020F0502020204030204"/>
                <a:ea typeface="+mn-ea"/>
                <a:cs typeface="+mn-cs"/>
              </a:rPr>
              <a:t>Commenced HR policy alignment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8" name="Group 17">
            <a:extLst>
              <a:ext uri="{FF2B5EF4-FFF2-40B4-BE49-F238E27FC236}">
                <a16:creationId xmlns:a16="http://schemas.microsoft.com/office/drawing/2014/main" id="{E5467BC6-86AB-141F-2EA7-F98FDB44308D}"/>
              </a:ext>
            </a:extLst>
          </p:cNvPr>
          <p:cNvGrpSpPr/>
          <p:nvPr/>
        </p:nvGrpSpPr>
        <p:grpSpPr>
          <a:xfrm>
            <a:off x="367605" y="1090569"/>
            <a:ext cx="1463352" cy="4437776"/>
            <a:chOff x="4364" y="0"/>
            <a:chExt cx="1463352" cy="2635250"/>
          </a:xfrm>
        </p:grpSpPr>
        <p:sp>
          <p:nvSpPr>
            <p:cNvPr id="19" name="Rectangle: Rounded Corners 18">
              <a:extLst>
                <a:ext uri="{FF2B5EF4-FFF2-40B4-BE49-F238E27FC236}">
                  <a16:creationId xmlns:a16="http://schemas.microsoft.com/office/drawing/2014/main" id="{D049F680-7441-E172-348A-C997BE73FE43}"/>
                </a:ext>
              </a:extLst>
            </p:cNvPr>
            <p:cNvSpPr/>
            <p:nvPr/>
          </p:nvSpPr>
          <p:spPr>
            <a:xfrm>
              <a:off x="4364" y="0"/>
              <a:ext cx="1463352" cy="2635250"/>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0" name="Rectangle: Rounded Corners 4">
              <a:extLst>
                <a:ext uri="{FF2B5EF4-FFF2-40B4-BE49-F238E27FC236}">
                  <a16:creationId xmlns:a16="http://schemas.microsoft.com/office/drawing/2014/main" id="{794F4BBB-0D2E-F8A7-2930-2E754F342288}"/>
                </a:ext>
              </a:extLst>
            </p:cNvPr>
            <p:cNvSpPr txBox="1"/>
            <p:nvPr/>
          </p:nvSpPr>
          <p:spPr>
            <a:xfrm>
              <a:off x="4364" y="1054099"/>
              <a:ext cx="1463352" cy="10541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63144" tIns="263144" rIns="263144" bIns="263144" numCol="1" spcCol="1270" anchor="ctr" anchorCtr="0">
              <a:noAutofit/>
            </a:bodyPr>
            <a:lstStyle/>
            <a:p>
              <a:pPr marL="0" marR="0" lvl="0" indent="0" algn="ctr" defTabSz="1644650" rtl="0" eaLnBrk="1" fontAlgn="auto" latinLnBrk="0" hangingPunct="1">
                <a:lnSpc>
                  <a:spcPct val="90000"/>
                </a:lnSpc>
                <a:spcBef>
                  <a:spcPct val="0"/>
                </a:spcBef>
                <a:spcAft>
                  <a:spcPct val="35000"/>
                </a:spcAft>
                <a:buClrTx/>
                <a:buSzTx/>
                <a:buFontTx/>
                <a:buNone/>
                <a:tabLst/>
                <a:defRPr/>
              </a:pPr>
              <a:endParaRPr kumimoji="0" lang="en-GB" sz="37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2" name="Oval 21" descr="Connections outline">
            <a:extLst>
              <a:ext uri="{FF2B5EF4-FFF2-40B4-BE49-F238E27FC236}">
                <a16:creationId xmlns:a16="http://schemas.microsoft.com/office/drawing/2014/main" id="{9AA55D84-E0DB-3134-B285-D2F25F77F38D}"/>
              </a:ext>
            </a:extLst>
          </p:cNvPr>
          <p:cNvSpPr/>
          <p:nvPr/>
        </p:nvSpPr>
        <p:spPr>
          <a:xfrm>
            <a:off x="660512" y="1475872"/>
            <a:ext cx="877538" cy="877538"/>
          </a:xfrm>
          <a:prstGeom prst="ellipse">
            <a:avLst/>
          </a:prstGeom>
          <a: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3" name="Oval 22" descr="Teacher outline">
            <a:extLst>
              <a:ext uri="{FF2B5EF4-FFF2-40B4-BE49-F238E27FC236}">
                <a16:creationId xmlns:a16="http://schemas.microsoft.com/office/drawing/2014/main" id="{AC764F13-0A87-D7EC-3F11-F6367AE5812C}"/>
              </a:ext>
            </a:extLst>
          </p:cNvPr>
          <p:cNvSpPr/>
          <p:nvPr/>
        </p:nvSpPr>
        <p:spPr>
          <a:xfrm>
            <a:off x="660512" y="2853109"/>
            <a:ext cx="877538" cy="877538"/>
          </a:xfrm>
          <a:prstGeom prst="ellipse">
            <a:avLst/>
          </a:prstGeom>
          <a: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4" name="Oval 23" descr="Person with idea outline">
            <a:extLst>
              <a:ext uri="{FF2B5EF4-FFF2-40B4-BE49-F238E27FC236}">
                <a16:creationId xmlns:a16="http://schemas.microsoft.com/office/drawing/2014/main" id="{3E9B6022-A422-12E7-F7D7-CFF8367A3823}"/>
              </a:ext>
            </a:extLst>
          </p:cNvPr>
          <p:cNvSpPr/>
          <p:nvPr/>
        </p:nvSpPr>
        <p:spPr>
          <a:xfrm>
            <a:off x="660512" y="4202019"/>
            <a:ext cx="877538" cy="877538"/>
          </a:xfrm>
          <a:prstGeom prst="ellipse">
            <a:avLst/>
          </a:prstGeom>
          <a: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32353401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3087"/>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9DE2068-EB37-4322-89BF-FB0F5B677573}"/>
              </a:ext>
            </a:extLst>
          </p:cNvPr>
          <p:cNvSpPr>
            <a:spLocks noGrp="1"/>
          </p:cNvSpPr>
          <p:nvPr>
            <p:ph type="ctrTitle"/>
          </p:nvPr>
        </p:nvSpPr>
        <p:spPr>
          <a:xfrm>
            <a:off x="229489" y="2636912"/>
            <a:ext cx="7527838" cy="1440160"/>
          </a:xfrm>
        </p:spPr>
        <p:txBody>
          <a:bodyPr anchor="t">
            <a:normAutofit/>
          </a:bodyPr>
          <a:lstStyle/>
          <a:p>
            <a:r>
              <a:rPr lang="en-GB" sz="4000">
                <a:solidFill>
                  <a:schemeClr val="bg1"/>
                </a:solidFill>
              </a:rPr>
              <a:t>SWL Acute Provider Collaborative</a:t>
            </a:r>
          </a:p>
        </p:txBody>
      </p:sp>
      <p:sp>
        <p:nvSpPr>
          <p:cNvPr id="6" name="Subtitle 5">
            <a:extLst>
              <a:ext uri="{FF2B5EF4-FFF2-40B4-BE49-F238E27FC236}">
                <a16:creationId xmlns:a16="http://schemas.microsoft.com/office/drawing/2014/main" id="{FF11FC3B-BFCC-4154-AA1E-1656C9DCCB45}"/>
              </a:ext>
            </a:extLst>
          </p:cNvPr>
          <p:cNvSpPr>
            <a:spLocks noGrp="1"/>
          </p:cNvSpPr>
          <p:nvPr>
            <p:ph type="subTitle" idx="1"/>
          </p:nvPr>
        </p:nvSpPr>
        <p:spPr>
          <a:xfrm>
            <a:off x="229488" y="4221088"/>
            <a:ext cx="6442575" cy="576064"/>
          </a:xfrm>
        </p:spPr>
        <p:txBody>
          <a:bodyPr>
            <a:normAutofit fontScale="92500" lnSpcReduction="20000"/>
          </a:bodyPr>
          <a:lstStyle/>
          <a:p>
            <a:r>
              <a:rPr lang="en-US" sz="2400"/>
              <a:t>Tackling workforce challenges – Recruitment Hub 		</a:t>
            </a:r>
            <a:endParaRPr lang="en-GB" sz="2100">
              <a:solidFill>
                <a:schemeClr val="bg1"/>
              </a:solidFill>
            </a:endParaRPr>
          </a:p>
        </p:txBody>
      </p:sp>
      <p:sp>
        <p:nvSpPr>
          <p:cNvPr id="2" name="Subtitle 5">
            <a:extLst>
              <a:ext uri="{FF2B5EF4-FFF2-40B4-BE49-F238E27FC236}">
                <a16:creationId xmlns:a16="http://schemas.microsoft.com/office/drawing/2014/main" id="{8EECA485-704A-91A6-F177-47B40ED248BA}"/>
              </a:ext>
            </a:extLst>
          </p:cNvPr>
          <p:cNvSpPr txBox="1">
            <a:spLocks/>
          </p:cNvSpPr>
          <p:nvPr/>
        </p:nvSpPr>
        <p:spPr>
          <a:xfrm>
            <a:off x="6672063" y="4797152"/>
            <a:ext cx="5112569" cy="864096"/>
          </a:xfrm>
          <a:prstGeom prst="rect">
            <a:avLst/>
          </a:prstGeom>
        </p:spPr>
        <p:txBody>
          <a:bodyPr vert="horz" lIns="91440" tIns="45720" rIns="91440" bIns="45720" rtlCol="0">
            <a:normAutofit fontScale="925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1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Thursday 9</a:t>
            </a:r>
            <a:r>
              <a:rPr kumimoji="0" lang="en-US" sz="2100" b="0" i="0" u="none" strike="noStrike" kern="1200" cap="none" spc="0" normalizeH="0" baseline="30000" noProof="0">
                <a:ln>
                  <a:noFill/>
                </a:ln>
                <a:solidFill>
                  <a:prstClr val="white"/>
                </a:solidFill>
                <a:effectLst/>
                <a:uLnTx/>
                <a:uFillTx/>
                <a:latin typeface="Arial" panose="020B0604020202020204" pitchFamily="34" charset="0"/>
                <a:ea typeface="+mn-ea"/>
                <a:cs typeface="Arial" panose="020B0604020202020204" pitchFamily="34" charset="0"/>
              </a:rPr>
              <a:t>th</a:t>
            </a:r>
            <a:r>
              <a:rPr kumimoji="0" lang="en-US" sz="21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 February 2023</a:t>
            </a:r>
          </a:p>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1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David Williams, Kelvin </a:t>
            </a:r>
            <a:r>
              <a:rPr kumimoji="0" lang="en-US" sz="2100" b="0" i="0" u="none" strike="noStrike" kern="1200" cap="none" spc="0" normalizeH="0" baseline="0" noProof="0" err="1">
                <a:ln>
                  <a:noFill/>
                </a:ln>
                <a:solidFill>
                  <a:prstClr val="white"/>
                </a:solidFill>
                <a:effectLst/>
                <a:uLnTx/>
                <a:uFillTx/>
                <a:latin typeface="Arial" panose="020B0604020202020204" pitchFamily="34" charset="0"/>
                <a:ea typeface="+mn-ea"/>
                <a:cs typeface="Arial" panose="020B0604020202020204" pitchFamily="34" charset="0"/>
              </a:rPr>
              <a:t>Cheatle</a:t>
            </a:r>
            <a:r>
              <a:rPr kumimoji="0" lang="en-US" sz="21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 &amp; Linda Dyson</a:t>
            </a:r>
            <a:endParaRPr kumimoji="0" lang="en-GB" sz="21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051518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AE2E67C6-C1A8-4469-8775-11BF101A0A00}"/>
              </a:ext>
            </a:extLst>
          </p:cNvPr>
          <p:cNvSpPr/>
          <p:nvPr/>
        </p:nvSpPr>
        <p:spPr>
          <a:xfrm>
            <a:off x="553993" y="3323124"/>
            <a:ext cx="11638007" cy="2204751"/>
          </a:xfrm>
          <a:prstGeom prst="ellipse">
            <a:avLst/>
          </a:prstGeom>
          <a:solidFill>
            <a:schemeClr val="accent6">
              <a:lumMod val="60000"/>
              <a:lumOff val="40000"/>
            </a:schemeClr>
          </a:solidFill>
          <a:ln>
            <a:solidFill>
              <a:schemeClr val="tx1"/>
            </a:solidFill>
            <a:prstDash val="dash"/>
          </a:ln>
          <a:effectLst>
            <a:softEdge rad="215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ounded Rectangle 6"/>
          <p:cNvSpPr/>
          <p:nvPr/>
        </p:nvSpPr>
        <p:spPr>
          <a:xfrm>
            <a:off x="1264980" y="815383"/>
            <a:ext cx="2196000" cy="432000"/>
          </a:xfrm>
          <a:prstGeom prst="roundRect">
            <a:avLst/>
          </a:prstGeom>
          <a:ln/>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50" b="1"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rPr>
              <a:t>ICB People &amp; Culture Committee</a:t>
            </a:r>
          </a:p>
        </p:txBody>
      </p:sp>
      <p:sp>
        <p:nvSpPr>
          <p:cNvPr id="17" name="Rounded Rectangle 16"/>
          <p:cNvSpPr/>
          <p:nvPr/>
        </p:nvSpPr>
        <p:spPr>
          <a:xfrm>
            <a:off x="10236112" y="4289422"/>
            <a:ext cx="1440000" cy="576000"/>
          </a:xfrm>
          <a:prstGeom prst="roundRect">
            <a:avLst/>
          </a:prstGeom>
          <a:solidFill>
            <a:schemeClr val="accent6">
              <a:lumMod val="75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a:ln>
                  <a:noFill/>
                </a:ln>
                <a:solidFill>
                  <a:prstClr val="white"/>
                </a:solidFill>
                <a:effectLst/>
                <a:uLnTx/>
                <a:uFillTx/>
                <a:latin typeface="Calibri" panose="020F0502020204030204"/>
                <a:ea typeface="+mn-ea"/>
                <a:cs typeface="+mn-cs"/>
              </a:rPr>
              <a:t>Leadership Development &amp; Talent Management</a:t>
            </a:r>
          </a:p>
        </p:txBody>
      </p:sp>
      <p:sp>
        <p:nvSpPr>
          <p:cNvPr id="72" name="Rounded Rectangle 71"/>
          <p:cNvSpPr/>
          <p:nvPr/>
        </p:nvSpPr>
        <p:spPr>
          <a:xfrm>
            <a:off x="9663229" y="1330125"/>
            <a:ext cx="1512000" cy="540000"/>
          </a:xfrm>
          <a:prstGeom prst="roundRect">
            <a:avLst/>
          </a:prstGeom>
          <a:ln/>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a:ln>
                  <a:noFill/>
                </a:ln>
                <a:solidFill>
                  <a:prstClr val="white"/>
                </a:solidFill>
                <a:effectLst/>
                <a:uLnTx/>
                <a:uFillTx/>
                <a:latin typeface="Calibri" panose="020F0502020204030204"/>
                <a:ea typeface="+mn-ea"/>
                <a:cs typeface="+mn-cs"/>
              </a:rPr>
              <a:t>Regional People Board</a:t>
            </a:r>
          </a:p>
        </p:txBody>
      </p:sp>
      <p:sp>
        <p:nvSpPr>
          <p:cNvPr id="75" name="TextBox 74"/>
          <p:cNvSpPr txBox="1"/>
          <p:nvPr/>
        </p:nvSpPr>
        <p:spPr>
          <a:xfrm>
            <a:off x="7244071" y="63185"/>
            <a:ext cx="5802068"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000" b="1" i="0" u="none" strike="noStrike" kern="1200" cap="none" spc="0" normalizeH="0" baseline="0" noProof="0">
                <a:ln>
                  <a:noFill/>
                </a:ln>
                <a:solidFill>
                  <a:srgbClr val="0070C0"/>
                </a:solidFill>
                <a:effectLst/>
                <a:uLnTx/>
                <a:uFillTx/>
                <a:latin typeface="Calibri" panose="020F0502020204030204"/>
                <a:ea typeface="+mn-ea"/>
                <a:cs typeface="Arial" panose="020B0604020202020204" pitchFamily="34" charset="0"/>
              </a:rPr>
              <a:t>Derbyshire and Derby ICS People &amp; Culture Governance May 2022</a:t>
            </a:r>
            <a:r>
              <a:rPr kumimoji="0" lang="en-GB" sz="20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p>
        </p:txBody>
      </p:sp>
      <p:sp>
        <p:nvSpPr>
          <p:cNvPr id="38" name="Rounded Rectangle 37"/>
          <p:cNvSpPr/>
          <p:nvPr/>
        </p:nvSpPr>
        <p:spPr>
          <a:xfrm>
            <a:off x="9663229" y="2239110"/>
            <a:ext cx="1512000" cy="540000"/>
          </a:xfrm>
          <a:prstGeom prst="roundRect">
            <a:avLst/>
          </a:prstGeom>
          <a:ln/>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a:ln>
                  <a:noFill/>
                </a:ln>
                <a:solidFill>
                  <a:prstClr val="white"/>
                </a:solidFill>
                <a:effectLst/>
                <a:uLnTx/>
                <a:uFillTx/>
                <a:latin typeface="Calibri" panose="020F0502020204030204"/>
                <a:ea typeface="+mn-ea"/>
                <a:cs typeface="+mn-cs"/>
              </a:rPr>
              <a:t>Organisational People Committees or equivalent</a:t>
            </a:r>
          </a:p>
        </p:txBody>
      </p:sp>
      <p:sp>
        <p:nvSpPr>
          <p:cNvPr id="48" name="Rounded Rectangle 47">
            <a:extLst>
              <a:ext uri="{FF2B5EF4-FFF2-40B4-BE49-F238E27FC236}">
                <a16:creationId xmlns:a16="http://schemas.microsoft.com/office/drawing/2014/main" id="{1D99B0F1-EA09-4BB2-B63B-40A239859D65}"/>
              </a:ext>
            </a:extLst>
          </p:cNvPr>
          <p:cNvSpPr/>
          <p:nvPr/>
        </p:nvSpPr>
        <p:spPr>
          <a:xfrm>
            <a:off x="6833601" y="2737181"/>
            <a:ext cx="2196000" cy="509919"/>
          </a:xfrm>
          <a:prstGeom prst="roundRect">
            <a:avLst/>
          </a:prstGeom>
          <a:ln/>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rPr>
              <a:t>Workforce Advisory Group</a:t>
            </a:r>
          </a:p>
        </p:txBody>
      </p:sp>
      <p:sp>
        <p:nvSpPr>
          <p:cNvPr id="54" name="Rounded Rectangle 9">
            <a:extLst>
              <a:ext uri="{FF2B5EF4-FFF2-40B4-BE49-F238E27FC236}">
                <a16:creationId xmlns:a16="http://schemas.microsoft.com/office/drawing/2014/main" id="{D0E3333D-EE31-4AB7-B54C-BDF9CFF8D64C}"/>
              </a:ext>
            </a:extLst>
          </p:cNvPr>
          <p:cNvSpPr/>
          <p:nvPr/>
        </p:nvSpPr>
        <p:spPr>
          <a:xfrm>
            <a:off x="7126436" y="3581145"/>
            <a:ext cx="1260000" cy="576000"/>
          </a:xfrm>
          <a:prstGeom prst="roundRect">
            <a:avLst/>
          </a:prstGeom>
          <a:solidFill>
            <a:schemeClr val="accent6">
              <a:lumMod val="20000"/>
              <a:lumOff val="8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a:ln>
                  <a:noFill/>
                </a:ln>
                <a:solidFill>
                  <a:prstClr val="black"/>
                </a:solidFill>
                <a:effectLst/>
                <a:uLnTx/>
                <a:uFillTx/>
                <a:latin typeface="Calibri" panose="020F0502020204030204"/>
                <a:ea typeface="+mn-ea"/>
                <a:cs typeface="+mn-cs"/>
              </a:rPr>
              <a:t>System People Directors and Deputies</a:t>
            </a:r>
          </a:p>
        </p:txBody>
      </p:sp>
      <p:sp>
        <p:nvSpPr>
          <p:cNvPr id="88" name="Rounded Rectangle 5">
            <a:extLst>
              <a:ext uri="{FF2B5EF4-FFF2-40B4-BE49-F238E27FC236}">
                <a16:creationId xmlns:a16="http://schemas.microsoft.com/office/drawing/2014/main" id="{1DD2C119-D636-4F5E-9BCF-BCEDF110FC87}"/>
              </a:ext>
            </a:extLst>
          </p:cNvPr>
          <p:cNvSpPr/>
          <p:nvPr/>
        </p:nvSpPr>
        <p:spPr>
          <a:xfrm>
            <a:off x="6883223" y="1546998"/>
            <a:ext cx="2196000" cy="432000"/>
          </a:xfrm>
          <a:prstGeom prst="roundRect">
            <a:avLst/>
          </a:prstGeom>
          <a:ln/>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50" b="1"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rPr>
              <a:t>Provider Leadership Collaborative  Board</a:t>
            </a:r>
          </a:p>
        </p:txBody>
      </p:sp>
      <p:sp>
        <p:nvSpPr>
          <p:cNvPr id="89" name="Rounded Rectangle 3">
            <a:extLst>
              <a:ext uri="{FF2B5EF4-FFF2-40B4-BE49-F238E27FC236}">
                <a16:creationId xmlns:a16="http://schemas.microsoft.com/office/drawing/2014/main" id="{703EE750-CDD0-4908-A2C8-2D87B4F47D4C}"/>
              </a:ext>
            </a:extLst>
          </p:cNvPr>
          <p:cNvSpPr/>
          <p:nvPr/>
        </p:nvSpPr>
        <p:spPr>
          <a:xfrm>
            <a:off x="3938882" y="789841"/>
            <a:ext cx="2196000" cy="432000"/>
          </a:xfrm>
          <a:prstGeom prst="roundRect">
            <a:avLst/>
          </a:prstGeom>
          <a:ln/>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50" b="1"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rPr>
              <a:t>ICB Board</a:t>
            </a:r>
          </a:p>
        </p:txBody>
      </p:sp>
      <p:sp>
        <p:nvSpPr>
          <p:cNvPr id="90" name="Rounded Rectangle 6">
            <a:extLst>
              <a:ext uri="{FF2B5EF4-FFF2-40B4-BE49-F238E27FC236}">
                <a16:creationId xmlns:a16="http://schemas.microsoft.com/office/drawing/2014/main" id="{8503BDED-D156-4201-8222-23125AF59F54}"/>
              </a:ext>
            </a:extLst>
          </p:cNvPr>
          <p:cNvSpPr/>
          <p:nvPr/>
        </p:nvSpPr>
        <p:spPr>
          <a:xfrm>
            <a:off x="3950530" y="1341850"/>
            <a:ext cx="2196000" cy="432000"/>
          </a:xfrm>
          <a:prstGeom prst="roundRect">
            <a:avLst/>
          </a:prstGeom>
          <a:ln/>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50" b="1"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rPr>
              <a:t>System Executive </a:t>
            </a:r>
          </a:p>
        </p:txBody>
      </p:sp>
      <p:sp>
        <p:nvSpPr>
          <p:cNvPr id="93" name="Rounded Rectangle 7">
            <a:extLst>
              <a:ext uri="{FF2B5EF4-FFF2-40B4-BE49-F238E27FC236}">
                <a16:creationId xmlns:a16="http://schemas.microsoft.com/office/drawing/2014/main" id="{B01B667A-EE7A-4AA8-AD72-6572F038A83A}"/>
              </a:ext>
            </a:extLst>
          </p:cNvPr>
          <p:cNvSpPr/>
          <p:nvPr/>
        </p:nvSpPr>
        <p:spPr>
          <a:xfrm>
            <a:off x="3921469" y="4256745"/>
            <a:ext cx="1440000" cy="576000"/>
          </a:xfrm>
          <a:prstGeom prst="roundRect">
            <a:avLst/>
          </a:prstGeom>
          <a:solidFill>
            <a:schemeClr val="accent6">
              <a:lumMod val="75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a:ln>
                  <a:noFill/>
                </a:ln>
                <a:solidFill>
                  <a:prstClr val="white"/>
                </a:solidFill>
                <a:effectLst/>
                <a:uLnTx/>
                <a:uFillTx/>
                <a:latin typeface="Calibri" panose="020F0502020204030204"/>
                <a:ea typeface="+mn-ea"/>
                <a:cs typeface="+mn-cs"/>
              </a:rPr>
              <a:t>Workforce Development and Transformation</a:t>
            </a:r>
          </a:p>
        </p:txBody>
      </p:sp>
      <p:sp>
        <p:nvSpPr>
          <p:cNvPr id="94" name="Rounded Rectangle 8">
            <a:extLst>
              <a:ext uri="{FF2B5EF4-FFF2-40B4-BE49-F238E27FC236}">
                <a16:creationId xmlns:a16="http://schemas.microsoft.com/office/drawing/2014/main" id="{ECCE9B5D-18C1-4BBB-8ACD-D10BDC7596DA}"/>
              </a:ext>
            </a:extLst>
          </p:cNvPr>
          <p:cNvSpPr/>
          <p:nvPr/>
        </p:nvSpPr>
        <p:spPr>
          <a:xfrm>
            <a:off x="5505574" y="4276592"/>
            <a:ext cx="1440000" cy="576000"/>
          </a:xfrm>
          <a:prstGeom prst="roundRect">
            <a:avLst/>
          </a:prstGeom>
          <a:solidFill>
            <a:schemeClr val="accent6">
              <a:lumMod val="75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a:ln>
                  <a:noFill/>
                </a:ln>
                <a:solidFill>
                  <a:prstClr val="white"/>
                </a:solidFill>
                <a:effectLst/>
                <a:uLnTx/>
                <a:uFillTx/>
                <a:latin typeface="Calibri" panose="020F0502020204030204"/>
                <a:ea typeface="+mn-ea"/>
                <a:cs typeface="+mn-cs"/>
              </a:rPr>
              <a:t>Digital, Data &amp; Information</a:t>
            </a:r>
          </a:p>
        </p:txBody>
      </p:sp>
      <p:sp>
        <p:nvSpPr>
          <p:cNvPr id="95" name="Rounded Rectangle 9">
            <a:extLst>
              <a:ext uri="{FF2B5EF4-FFF2-40B4-BE49-F238E27FC236}">
                <a16:creationId xmlns:a16="http://schemas.microsoft.com/office/drawing/2014/main" id="{7FDAF2DE-F606-43F7-87DC-2747573FB0A2}"/>
              </a:ext>
            </a:extLst>
          </p:cNvPr>
          <p:cNvSpPr/>
          <p:nvPr/>
        </p:nvSpPr>
        <p:spPr>
          <a:xfrm>
            <a:off x="7059298" y="4311087"/>
            <a:ext cx="1440000" cy="576000"/>
          </a:xfrm>
          <a:prstGeom prst="roundRect">
            <a:avLst/>
          </a:prstGeom>
          <a:solidFill>
            <a:schemeClr val="accent6">
              <a:lumMod val="75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a:ln>
                  <a:noFill/>
                </a:ln>
                <a:solidFill>
                  <a:prstClr val="white"/>
                </a:solidFill>
                <a:effectLst/>
                <a:uLnTx/>
                <a:uFillTx/>
                <a:latin typeface="Calibri" panose="020F0502020204030204"/>
                <a:ea typeface="+mn-ea"/>
                <a:cs typeface="+mn-cs"/>
              </a:rPr>
              <a:t>Equality, Diversity &amp; Inclusion</a:t>
            </a:r>
          </a:p>
        </p:txBody>
      </p:sp>
      <p:sp>
        <p:nvSpPr>
          <p:cNvPr id="96" name="Rounded Rectangle 10">
            <a:extLst>
              <a:ext uri="{FF2B5EF4-FFF2-40B4-BE49-F238E27FC236}">
                <a16:creationId xmlns:a16="http://schemas.microsoft.com/office/drawing/2014/main" id="{B768A836-DE67-4790-9E43-979BA3CC45DC}"/>
              </a:ext>
            </a:extLst>
          </p:cNvPr>
          <p:cNvSpPr/>
          <p:nvPr/>
        </p:nvSpPr>
        <p:spPr>
          <a:xfrm>
            <a:off x="8705105" y="4289422"/>
            <a:ext cx="1440000" cy="576000"/>
          </a:xfrm>
          <a:prstGeom prst="roundRect">
            <a:avLst/>
          </a:prstGeom>
          <a:solidFill>
            <a:schemeClr val="accent6">
              <a:lumMod val="75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a:ln>
                  <a:noFill/>
                </a:ln>
                <a:solidFill>
                  <a:prstClr val="white"/>
                </a:solidFill>
                <a:effectLst/>
                <a:uLnTx/>
                <a:uFillTx/>
                <a:latin typeface="Calibri" panose="020F0502020204030204"/>
                <a:ea typeface="+mn-ea"/>
                <a:cs typeface="+mn-cs"/>
              </a:rPr>
              <a:t>Health, Safety &amp; Wellbeing</a:t>
            </a:r>
          </a:p>
        </p:txBody>
      </p:sp>
      <p:sp>
        <p:nvSpPr>
          <p:cNvPr id="97" name="Rounded Rectangle 11">
            <a:extLst>
              <a:ext uri="{FF2B5EF4-FFF2-40B4-BE49-F238E27FC236}">
                <a16:creationId xmlns:a16="http://schemas.microsoft.com/office/drawing/2014/main" id="{C01442E8-235F-4A59-8AD8-51491904420A}"/>
              </a:ext>
            </a:extLst>
          </p:cNvPr>
          <p:cNvSpPr/>
          <p:nvPr/>
        </p:nvSpPr>
        <p:spPr>
          <a:xfrm>
            <a:off x="2367745" y="4246059"/>
            <a:ext cx="1440000" cy="576000"/>
          </a:xfrm>
          <a:prstGeom prst="roundRect">
            <a:avLst/>
          </a:prstGeom>
          <a:solidFill>
            <a:schemeClr val="accent6">
              <a:lumMod val="75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a:ln>
                  <a:noFill/>
                </a:ln>
                <a:solidFill>
                  <a:prstClr val="white"/>
                </a:solidFill>
                <a:effectLst/>
                <a:uLnTx/>
                <a:uFillTx/>
                <a:latin typeface="Calibri" panose="020F0502020204030204"/>
                <a:ea typeface="+mn-ea"/>
                <a:cs typeface="+mn-cs"/>
              </a:rPr>
              <a:t>Resourcing and Recruitment</a:t>
            </a:r>
          </a:p>
        </p:txBody>
      </p:sp>
      <p:sp>
        <p:nvSpPr>
          <p:cNvPr id="98" name="Rounded Rectangle 11">
            <a:extLst>
              <a:ext uri="{FF2B5EF4-FFF2-40B4-BE49-F238E27FC236}">
                <a16:creationId xmlns:a16="http://schemas.microsoft.com/office/drawing/2014/main" id="{8776E6E6-5E64-4CC1-9CCF-839C84670F7F}"/>
              </a:ext>
            </a:extLst>
          </p:cNvPr>
          <p:cNvSpPr/>
          <p:nvPr/>
        </p:nvSpPr>
        <p:spPr>
          <a:xfrm>
            <a:off x="836738" y="4246059"/>
            <a:ext cx="1440000" cy="576000"/>
          </a:xfrm>
          <a:prstGeom prst="roundRect">
            <a:avLst/>
          </a:prstGeom>
          <a:solidFill>
            <a:schemeClr val="accent6">
              <a:lumMod val="75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a:ln>
                  <a:noFill/>
                </a:ln>
                <a:solidFill>
                  <a:prstClr val="white"/>
                </a:solidFill>
                <a:effectLst/>
                <a:uLnTx/>
                <a:uFillTx/>
                <a:latin typeface="Calibri" panose="020F0502020204030204"/>
                <a:ea typeface="+mn-ea"/>
                <a:cs typeface="+mn-cs"/>
              </a:rPr>
              <a:t>Workforce Intelligence &amp; Planning</a:t>
            </a:r>
          </a:p>
        </p:txBody>
      </p:sp>
      <p:cxnSp>
        <p:nvCxnSpPr>
          <p:cNvPr id="3" name="Straight Connector 2">
            <a:extLst>
              <a:ext uri="{FF2B5EF4-FFF2-40B4-BE49-F238E27FC236}">
                <a16:creationId xmlns:a16="http://schemas.microsoft.com/office/drawing/2014/main" id="{62B05C7B-FA24-4D37-BB86-FDA91A7A9C2E}"/>
              </a:ext>
            </a:extLst>
          </p:cNvPr>
          <p:cNvCxnSpPr>
            <a:cxnSpLocks/>
            <a:stCxn id="89" idx="2"/>
            <a:endCxn id="89" idx="2"/>
          </p:cNvCxnSpPr>
          <p:nvPr/>
        </p:nvCxnSpPr>
        <p:spPr>
          <a:xfrm>
            <a:off x="5036882" y="1221841"/>
            <a:ext cx="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E8E06A48-1BC1-44E5-A2DE-88CDD848E81E}"/>
              </a:ext>
            </a:extLst>
          </p:cNvPr>
          <p:cNvCxnSpPr>
            <a:cxnSpLocks/>
          </p:cNvCxnSpPr>
          <p:nvPr/>
        </p:nvCxnSpPr>
        <p:spPr>
          <a:xfrm flipV="1">
            <a:off x="5045055" y="1826678"/>
            <a:ext cx="6950" cy="303564"/>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932FB8E0-1754-49DE-9C48-BACA12206EE9}"/>
              </a:ext>
            </a:extLst>
          </p:cNvPr>
          <p:cNvCxnSpPr>
            <a:cxnSpLocks/>
            <a:stCxn id="98" idx="3"/>
            <a:endCxn id="98" idx="3"/>
          </p:cNvCxnSpPr>
          <p:nvPr/>
        </p:nvCxnSpPr>
        <p:spPr>
          <a:xfrm>
            <a:off x="2276738" y="4534059"/>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FC08B15-AE99-4AD5-948C-3BC2538D650B}"/>
              </a:ext>
            </a:extLst>
          </p:cNvPr>
          <p:cNvCxnSpPr/>
          <p:nvPr/>
        </p:nvCxnSpPr>
        <p:spPr>
          <a:xfrm flipV="1">
            <a:off x="10820400" y="2362200"/>
            <a:ext cx="0" cy="23758"/>
          </a:xfrm>
          <a:prstGeom prst="line">
            <a:avLst/>
          </a:prstGeom>
        </p:spPr>
        <p:style>
          <a:lnRef idx="1">
            <a:schemeClr val="accent1"/>
          </a:lnRef>
          <a:fillRef idx="0">
            <a:schemeClr val="accent1"/>
          </a:fillRef>
          <a:effectRef idx="0">
            <a:schemeClr val="accent1"/>
          </a:effectRef>
          <a:fontRef idx="minor">
            <a:schemeClr val="tx1"/>
          </a:fontRef>
        </p:style>
      </p:cxnSp>
      <p:cxnSp>
        <p:nvCxnSpPr>
          <p:cNvPr id="174" name="Connector: Elbow 173">
            <a:extLst>
              <a:ext uri="{FF2B5EF4-FFF2-40B4-BE49-F238E27FC236}">
                <a16:creationId xmlns:a16="http://schemas.microsoft.com/office/drawing/2014/main" id="{2002EA30-C8D1-4475-BC8F-861D1C1CD1D0}"/>
              </a:ext>
            </a:extLst>
          </p:cNvPr>
          <p:cNvCxnSpPr/>
          <p:nvPr/>
        </p:nvCxnSpPr>
        <p:spPr>
          <a:xfrm rot="5400000">
            <a:off x="11251949" y="2622299"/>
            <a:ext cx="13203" cy="12700"/>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207" name="Straight Connector 206">
            <a:extLst>
              <a:ext uri="{FF2B5EF4-FFF2-40B4-BE49-F238E27FC236}">
                <a16:creationId xmlns:a16="http://schemas.microsoft.com/office/drawing/2014/main" id="{80065F69-86F3-427F-9D1C-EED2EA774C35}"/>
              </a:ext>
            </a:extLst>
          </p:cNvPr>
          <p:cNvCxnSpPr/>
          <p:nvPr/>
        </p:nvCxnSpPr>
        <p:spPr>
          <a:xfrm flipV="1">
            <a:off x="10053470" y="2847975"/>
            <a:ext cx="33505" cy="2149"/>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D67C6939-B8E7-4C6C-BB22-BB7535A0E6CB}"/>
              </a:ext>
            </a:extLst>
          </p:cNvPr>
          <p:cNvCxnSpPr/>
          <p:nvPr/>
        </p:nvCxnSpPr>
        <p:spPr>
          <a:xfrm flipV="1">
            <a:off x="7810500" y="2886075"/>
            <a:ext cx="0" cy="5465"/>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75A71F6-32E9-495D-B2AA-9080E492C97D}"/>
              </a:ext>
            </a:extLst>
          </p:cNvPr>
          <p:cNvCxnSpPr>
            <a:cxnSpLocks/>
          </p:cNvCxnSpPr>
          <p:nvPr/>
        </p:nvCxnSpPr>
        <p:spPr>
          <a:xfrm flipV="1">
            <a:off x="5048530" y="3081528"/>
            <a:ext cx="0" cy="56700"/>
          </a:xfrm>
          <a:prstGeom prst="line">
            <a:avLst/>
          </a:prstGeom>
        </p:spPr>
        <p:style>
          <a:lnRef idx="1">
            <a:schemeClr val="accent1"/>
          </a:lnRef>
          <a:fillRef idx="0">
            <a:schemeClr val="accent1"/>
          </a:fillRef>
          <a:effectRef idx="0">
            <a:schemeClr val="accent1"/>
          </a:effectRef>
          <a:fontRef idx="minor">
            <a:schemeClr val="tx1"/>
          </a:fontRef>
        </p:style>
      </p:cxnSp>
      <p:sp>
        <p:nvSpPr>
          <p:cNvPr id="70" name="Rounded Rectangle 5">
            <a:extLst>
              <a:ext uri="{FF2B5EF4-FFF2-40B4-BE49-F238E27FC236}">
                <a16:creationId xmlns:a16="http://schemas.microsoft.com/office/drawing/2014/main" id="{F9FDCA6A-EA18-4C1D-B0BD-5B45370AF4F2}"/>
              </a:ext>
            </a:extLst>
          </p:cNvPr>
          <p:cNvSpPr/>
          <p:nvPr/>
        </p:nvSpPr>
        <p:spPr>
          <a:xfrm>
            <a:off x="6883223" y="1031383"/>
            <a:ext cx="2196000" cy="432000"/>
          </a:xfrm>
          <a:prstGeom prst="roundRect">
            <a:avLst/>
          </a:prstGeom>
          <a:ln/>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50" b="1"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rPr>
              <a:t>Integrated Place Partnership Derby and Derbyshire</a:t>
            </a:r>
          </a:p>
        </p:txBody>
      </p:sp>
      <p:sp>
        <p:nvSpPr>
          <p:cNvPr id="16" name="TextBox 15">
            <a:extLst>
              <a:ext uri="{FF2B5EF4-FFF2-40B4-BE49-F238E27FC236}">
                <a16:creationId xmlns:a16="http://schemas.microsoft.com/office/drawing/2014/main" id="{209944A7-F474-491C-A791-B3BC1BBC122E}"/>
              </a:ext>
            </a:extLst>
          </p:cNvPr>
          <p:cNvSpPr txBox="1"/>
          <p:nvPr/>
        </p:nvSpPr>
        <p:spPr>
          <a:xfrm rot="10800000" flipV="1">
            <a:off x="4081628" y="3275026"/>
            <a:ext cx="3728872" cy="307777"/>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white">
                    <a:lumMod val="75000"/>
                  </a:prstClr>
                </a:solidFill>
                <a:effectLst/>
                <a:uLnTx/>
                <a:uFillTx/>
                <a:latin typeface="Calibri" panose="020F0502020204030204"/>
                <a:ea typeface="+mn-ea"/>
                <a:cs typeface="+mn-cs"/>
              </a:rPr>
              <a:t>P r o g r a m m e   M a n a g e m e n t</a:t>
            </a:r>
          </a:p>
        </p:txBody>
      </p:sp>
      <p:cxnSp>
        <p:nvCxnSpPr>
          <p:cNvPr id="49" name="Straight Connector 48">
            <a:extLst>
              <a:ext uri="{FF2B5EF4-FFF2-40B4-BE49-F238E27FC236}">
                <a16:creationId xmlns:a16="http://schemas.microsoft.com/office/drawing/2014/main" id="{B4765975-B49E-4364-BD7A-29D556465484}"/>
              </a:ext>
            </a:extLst>
          </p:cNvPr>
          <p:cNvCxnSpPr>
            <a:cxnSpLocks/>
          </p:cNvCxnSpPr>
          <p:nvPr/>
        </p:nvCxnSpPr>
        <p:spPr>
          <a:xfrm flipH="1" flipV="1">
            <a:off x="7906615" y="2019767"/>
            <a:ext cx="1" cy="201368"/>
          </a:xfrm>
          <a:prstGeom prst="line">
            <a:avLst/>
          </a:prstGeom>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FA09D093-ED9A-43B1-A8F3-5FAE8941BCD9}"/>
              </a:ext>
            </a:extLst>
          </p:cNvPr>
          <p:cNvSpPr txBox="1"/>
          <p:nvPr/>
        </p:nvSpPr>
        <p:spPr>
          <a:xfrm rot="10305869" flipV="1">
            <a:off x="516046" y="3552959"/>
            <a:ext cx="3728872" cy="307777"/>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white">
                    <a:lumMod val="75000"/>
                  </a:prstClr>
                </a:solidFill>
                <a:effectLst/>
                <a:uLnTx/>
                <a:uFillTx/>
                <a:latin typeface="Calibri" panose="020F0502020204030204"/>
                <a:ea typeface="+mn-ea"/>
                <a:cs typeface="+mn-cs"/>
              </a:rPr>
              <a:t>P r o g r a m m e   M a n a g e m e n t</a:t>
            </a:r>
          </a:p>
        </p:txBody>
      </p:sp>
      <p:sp>
        <p:nvSpPr>
          <p:cNvPr id="33" name="TextBox 32">
            <a:extLst>
              <a:ext uri="{FF2B5EF4-FFF2-40B4-BE49-F238E27FC236}">
                <a16:creationId xmlns:a16="http://schemas.microsoft.com/office/drawing/2014/main" id="{6C02503B-F373-4ECE-8F58-D2F791829C5F}"/>
              </a:ext>
            </a:extLst>
          </p:cNvPr>
          <p:cNvSpPr txBox="1"/>
          <p:nvPr/>
        </p:nvSpPr>
        <p:spPr>
          <a:xfrm rot="11267703" flipV="1">
            <a:off x="7798793" y="3389680"/>
            <a:ext cx="3728872" cy="307777"/>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white">
                    <a:lumMod val="75000"/>
                  </a:prstClr>
                </a:solidFill>
                <a:effectLst/>
                <a:uLnTx/>
                <a:uFillTx/>
                <a:latin typeface="Calibri" panose="020F0502020204030204"/>
                <a:ea typeface="+mn-ea"/>
                <a:cs typeface="+mn-cs"/>
              </a:rPr>
              <a:t>P r o g r a m m e   M a n a g e m e n t</a:t>
            </a:r>
          </a:p>
        </p:txBody>
      </p:sp>
      <p:sp>
        <p:nvSpPr>
          <p:cNvPr id="34" name="Rounded Rectangle 6">
            <a:extLst>
              <a:ext uri="{FF2B5EF4-FFF2-40B4-BE49-F238E27FC236}">
                <a16:creationId xmlns:a16="http://schemas.microsoft.com/office/drawing/2014/main" id="{211C1958-5ADE-4DD1-A988-572B47157778}"/>
              </a:ext>
            </a:extLst>
          </p:cNvPr>
          <p:cNvSpPr/>
          <p:nvPr/>
        </p:nvSpPr>
        <p:spPr>
          <a:xfrm>
            <a:off x="3954005" y="1947326"/>
            <a:ext cx="2196000" cy="432000"/>
          </a:xfrm>
          <a:prstGeom prst="roundRect">
            <a:avLst/>
          </a:prstGeom>
          <a:ln/>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50" b="1"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rPr>
              <a:t>System Oversight Delivery Group</a:t>
            </a:r>
          </a:p>
        </p:txBody>
      </p:sp>
      <p:cxnSp>
        <p:nvCxnSpPr>
          <p:cNvPr id="35" name="Straight Connector 34">
            <a:extLst>
              <a:ext uri="{FF2B5EF4-FFF2-40B4-BE49-F238E27FC236}">
                <a16:creationId xmlns:a16="http://schemas.microsoft.com/office/drawing/2014/main" id="{FB01DB44-95E4-4D0D-9508-81792474FD5A}"/>
              </a:ext>
            </a:extLst>
          </p:cNvPr>
          <p:cNvCxnSpPr>
            <a:cxnSpLocks/>
            <a:endCxn id="90" idx="3"/>
          </p:cNvCxnSpPr>
          <p:nvPr/>
        </p:nvCxnSpPr>
        <p:spPr>
          <a:xfrm flipH="1">
            <a:off x="6146530" y="1557850"/>
            <a:ext cx="42205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C360DEBC-B366-4D75-805E-C8E7C15074B4}"/>
              </a:ext>
            </a:extLst>
          </p:cNvPr>
          <p:cNvCxnSpPr>
            <a:cxnSpLocks/>
          </p:cNvCxnSpPr>
          <p:nvPr/>
        </p:nvCxnSpPr>
        <p:spPr>
          <a:xfrm flipV="1">
            <a:off x="6594695" y="1406068"/>
            <a:ext cx="0" cy="303563"/>
          </a:xfrm>
          <a:prstGeom prst="line">
            <a:avLst/>
          </a:prstGeom>
        </p:spPr>
        <p:style>
          <a:lnRef idx="2">
            <a:schemeClr val="accent1"/>
          </a:lnRef>
          <a:fillRef idx="0">
            <a:schemeClr val="accent1"/>
          </a:fillRef>
          <a:effectRef idx="1">
            <a:schemeClr val="accent1"/>
          </a:effectRef>
          <a:fontRef idx="minor">
            <a:schemeClr val="tx1"/>
          </a:fontRef>
        </p:style>
      </p:cxnSp>
      <p:cxnSp>
        <p:nvCxnSpPr>
          <p:cNvPr id="41" name="Straight Connector 40">
            <a:extLst>
              <a:ext uri="{FF2B5EF4-FFF2-40B4-BE49-F238E27FC236}">
                <a16:creationId xmlns:a16="http://schemas.microsoft.com/office/drawing/2014/main" id="{831F20B2-ED67-402B-8016-5E04A7E34D10}"/>
              </a:ext>
            </a:extLst>
          </p:cNvPr>
          <p:cNvCxnSpPr>
            <a:cxnSpLocks/>
          </p:cNvCxnSpPr>
          <p:nvPr/>
        </p:nvCxnSpPr>
        <p:spPr>
          <a:xfrm flipH="1" flipV="1">
            <a:off x="6575729" y="1717482"/>
            <a:ext cx="253403" cy="128946"/>
          </a:xfrm>
          <a:prstGeom prst="line">
            <a:avLst/>
          </a:prstGeom>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FE6E4A61-5450-491A-A965-FAA103F2BD2F}"/>
              </a:ext>
            </a:extLst>
          </p:cNvPr>
          <p:cNvCxnSpPr>
            <a:cxnSpLocks/>
          </p:cNvCxnSpPr>
          <p:nvPr/>
        </p:nvCxnSpPr>
        <p:spPr>
          <a:xfrm flipH="1">
            <a:off x="6575729" y="1235918"/>
            <a:ext cx="205695" cy="203503"/>
          </a:xfrm>
          <a:prstGeom prst="line">
            <a:avLst/>
          </a:prstGeom>
        </p:spPr>
        <p:style>
          <a:lnRef idx="2">
            <a:schemeClr val="accent1"/>
          </a:lnRef>
          <a:fillRef idx="0">
            <a:schemeClr val="accent1"/>
          </a:fillRef>
          <a:effectRef idx="1">
            <a:schemeClr val="accent1"/>
          </a:effectRef>
          <a:fontRef idx="minor">
            <a:schemeClr val="tx1"/>
          </a:fontRef>
        </p:style>
      </p:cxnSp>
      <p:cxnSp>
        <p:nvCxnSpPr>
          <p:cNvPr id="47" name="Straight Connector 46">
            <a:extLst>
              <a:ext uri="{FF2B5EF4-FFF2-40B4-BE49-F238E27FC236}">
                <a16:creationId xmlns:a16="http://schemas.microsoft.com/office/drawing/2014/main" id="{AD832F06-CDC1-4BB2-B676-39C61E90903A}"/>
              </a:ext>
            </a:extLst>
          </p:cNvPr>
          <p:cNvCxnSpPr>
            <a:cxnSpLocks/>
            <a:stCxn id="89" idx="1"/>
            <a:endCxn id="7" idx="3"/>
          </p:cNvCxnSpPr>
          <p:nvPr/>
        </p:nvCxnSpPr>
        <p:spPr>
          <a:xfrm flipH="1">
            <a:off x="3460980" y="1005841"/>
            <a:ext cx="477902" cy="25542"/>
          </a:xfrm>
          <a:prstGeom prst="line">
            <a:avLst/>
          </a:prstGeom>
        </p:spPr>
        <p:style>
          <a:lnRef idx="2">
            <a:schemeClr val="accent1"/>
          </a:lnRef>
          <a:fillRef idx="0">
            <a:schemeClr val="accent1"/>
          </a:fillRef>
          <a:effectRef idx="1">
            <a:schemeClr val="accent1"/>
          </a:effectRef>
          <a:fontRef idx="minor">
            <a:schemeClr val="tx1"/>
          </a:fontRef>
        </p:style>
      </p:cxnSp>
      <p:sp>
        <p:nvSpPr>
          <p:cNvPr id="50" name="Rounded Rectangle 7">
            <a:extLst>
              <a:ext uri="{FF2B5EF4-FFF2-40B4-BE49-F238E27FC236}">
                <a16:creationId xmlns:a16="http://schemas.microsoft.com/office/drawing/2014/main" id="{65B5353C-EC9D-4DAE-ABBE-BB8488030FBD}"/>
              </a:ext>
            </a:extLst>
          </p:cNvPr>
          <p:cNvSpPr/>
          <p:nvPr/>
        </p:nvSpPr>
        <p:spPr>
          <a:xfrm>
            <a:off x="4137285" y="2729820"/>
            <a:ext cx="1440000" cy="576000"/>
          </a:xfrm>
          <a:prstGeom prst="roundRect">
            <a:avLst/>
          </a:prstGeom>
          <a:solidFill>
            <a:schemeClr val="accent6">
              <a:lumMod val="75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a:ln>
                  <a:noFill/>
                </a:ln>
                <a:solidFill>
                  <a:prstClr val="white"/>
                </a:solidFill>
                <a:effectLst/>
                <a:uLnTx/>
                <a:uFillTx/>
                <a:latin typeface="Calibri" panose="020F0502020204030204"/>
                <a:ea typeface="+mn-ea"/>
                <a:cs typeface="+mn-cs"/>
              </a:rPr>
              <a:t>People and Culture PMO</a:t>
            </a:r>
          </a:p>
        </p:txBody>
      </p:sp>
      <p:cxnSp>
        <p:nvCxnSpPr>
          <p:cNvPr id="51" name="Straight Connector 50">
            <a:extLst>
              <a:ext uri="{FF2B5EF4-FFF2-40B4-BE49-F238E27FC236}">
                <a16:creationId xmlns:a16="http://schemas.microsoft.com/office/drawing/2014/main" id="{3E95CF4E-D81F-4C5D-B5CE-FB1073562564}"/>
              </a:ext>
            </a:extLst>
          </p:cNvPr>
          <p:cNvCxnSpPr>
            <a:cxnSpLocks/>
          </p:cNvCxnSpPr>
          <p:nvPr/>
        </p:nvCxnSpPr>
        <p:spPr>
          <a:xfrm>
            <a:off x="7915484" y="1960258"/>
            <a:ext cx="11648" cy="769562"/>
          </a:xfrm>
          <a:prstGeom prst="line">
            <a:avLst/>
          </a:prstGeom>
        </p:spPr>
        <p:style>
          <a:lnRef idx="2">
            <a:schemeClr val="accent1"/>
          </a:lnRef>
          <a:fillRef idx="0">
            <a:schemeClr val="accent1"/>
          </a:fillRef>
          <a:effectRef idx="1">
            <a:schemeClr val="accent1"/>
          </a:effectRef>
          <a:fontRef idx="minor">
            <a:schemeClr val="tx1"/>
          </a:fontRef>
        </p:style>
      </p:cxnSp>
      <p:sp>
        <p:nvSpPr>
          <p:cNvPr id="2" name="TextBox 1">
            <a:extLst>
              <a:ext uri="{FF2B5EF4-FFF2-40B4-BE49-F238E27FC236}">
                <a16:creationId xmlns:a16="http://schemas.microsoft.com/office/drawing/2014/main" id="{265F1BFC-9FAC-0F8A-3388-CB6E8B1C87B5}"/>
              </a:ext>
            </a:extLst>
          </p:cNvPr>
          <p:cNvSpPr txBox="1"/>
          <p:nvPr/>
        </p:nvSpPr>
        <p:spPr>
          <a:xfrm>
            <a:off x="181216" y="41137"/>
            <a:ext cx="5764848"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prstClr val="black"/>
                </a:solidFill>
                <a:effectLst/>
                <a:uLnTx/>
                <a:uFillTx/>
                <a:latin typeface="Calibri" panose="020F0502020204030204"/>
                <a:ea typeface="+mn-ea"/>
                <a:cs typeface="+mn-cs"/>
              </a:rPr>
              <a:t>Our governance has developed from this…….</a:t>
            </a:r>
          </a:p>
        </p:txBody>
      </p:sp>
    </p:spTree>
    <p:extLst>
      <p:ext uri="{BB962C8B-B14F-4D97-AF65-F5344CB8AC3E}">
        <p14:creationId xmlns:p14="http://schemas.microsoft.com/office/powerpoint/2010/main" val="924394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FB9CBBE-E524-485C-A254-CD8DE8139E86}"/>
              </a:ext>
            </a:extLst>
          </p:cNvPr>
          <p:cNvSpPr/>
          <p:nvPr/>
        </p:nvSpPr>
        <p:spPr>
          <a:xfrm>
            <a:off x="4619788" y="5172938"/>
            <a:ext cx="3413244" cy="306343"/>
          </a:xfrm>
          <a:prstGeom prst="roundRect">
            <a:avLst/>
          </a:prstGeom>
          <a:solidFill>
            <a:srgbClr val="652EA2"/>
          </a:solidFill>
          <a:ln>
            <a:solidFill>
              <a:srgbClr val="6D48B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0" lang="en-GB" sz="1138" b="0" i="0" u="none" strike="noStrike" kern="1200" cap="none" spc="0" normalizeH="0" baseline="0" noProof="0">
                <a:ln>
                  <a:noFill/>
                </a:ln>
                <a:solidFill>
                  <a:prstClr val="white"/>
                </a:solidFill>
                <a:effectLst/>
                <a:uLnTx/>
                <a:uFillTx/>
                <a:latin typeface="Calibri" panose="020F0502020204030204"/>
                <a:ea typeface="+mn-ea"/>
                <a:cs typeface="+mn-cs"/>
              </a:rPr>
              <a:t>Children and Young People Delivery Board</a:t>
            </a:r>
          </a:p>
        </p:txBody>
      </p:sp>
      <p:sp>
        <p:nvSpPr>
          <p:cNvPr id="4" name="Rectangle: Rounded Corners 3">
            <a:extLst>
              <a:ext uri="{FF2B5EF4-FFF2-40B4-BE49-F238E27FC236}">
                <a16:creationId xmlns:a16="http://schemas.microsoft.com/office/drawing/2014/main" id="{0192E1E2-CCDC-4C7F-90D8-1B04D0B47BB6}"/>
              </a:ext>
            </a:extLst>
          </p:cNvPr>
          <p:cNvSpPr/>
          <p:nvPr/>
        </p:nvSpPr>
        <p:spPr>
          <a:xfrm rot="5400000">
            <a:off x="7207126" y="3806330"/>
            <a:ext cx="3571915" cy="425351"/>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a:ln>
                  <a:noFill/>
                </a:ln>
                <a:solidFill>
                  <a:prstClr val="black"/>
                </a:solidFill>
                <a:effectLst/>
                <a:uLnTx/>
                <a:uFillTx/>
                <a:latin typeface="Calibri" panose="020F0502020204030204"/>
                <a:ea typeface="+mn-ea"/>
                <a:cs typeface="+mn-cs"/>
              </a:rPr>
              <a:t>Provider Collaborative Leadership Board</a:t>
            </a:r>
          </a:p>
        </p:txBody>
      </p:sp>
      <p:sp>
        <p:nvSpPr>
          <p:cNvPr id="5" name="Rectangle: Rounded Corners 4">
            <a:extLst>
              <a:ext uri="{FF2B5EF4-FFF2-40B4-BE49-F238E27FC236}">
                <a16:creationId xmlns:a16="http://schemas.microsoft.com/office/drawing/2014/main" id="{0B160151-CB00-4768-93E8-0814BD173C77}"/>
              </a:ext>
            </a:extLst>
          </p:cNvPr>
          <p:cNvSpPr/>
          <p:nvPr/>
        </p:nvSpPr>
        <p:spPr>
          <a:xfrm rot="16200000">
            <a:off x="1864246" y="3695131"/>
            <a:ext cx="3780130" cy="462732"/>
          </a:xfrm>
          <a:prstGeom prst="roundRect">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a:ln>
                  <a:noFill/>
                </a:ln>
                <a:solidFill>
                  <a:prstClr val="black"/>
                </a:solidFill>
                <a:effectLst/>
                <a:uLnTx/>
                <a:uFillTx/>
                <a:latin typeface="Calibri" panose="020F0502020204030204"/>
                <a:ea typeface="+mn-ea"/>
                <a:cs typeface="+mn-cs"/>
              </a:rPr>
              <a:t>Integrated Place Executive</a:t>
            </a:r>
            <a:endParaRPr kumimoji="0" lang="en-GB" sz="813"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Rectangle: Rounded Corners 7">
            <a:extLst>
              <a:ext uri="{FF2B5EF4-FFF2-40B4-BE49-F238E27FC236}">
                <a16:creationId xmlns:a16="http://schemas.microsoft.com/office/drawing/2014/main" id="{EACA713C-9263-4A25-B4D3-31F9A0E1B59E}"/>
              </a:ext>
            </a:extLst>
          </p:cNvPr>
          <p:cNvSpPr/>
          <p:nvPr/>
        </p:nvSpPr>
        <p:spPr>
          <a:xfrm>
            <a:off x="4604859" y="3297790"/>
            <a:ext cx="3411692" cy="322918"/>
          </a:xfrm>
          <a:prstGeom prst="roundRect">
            <a:avLst/>
          </a:prstGeom>
          <a:solidFill>
            <a:srgbClr val="652EA2"/>
          </a:solidFill>
          <a:ln>
            <a:solidFill>
              <a:srgbClr val="6D48B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0" lang="en-GB" sz="1138" b="0" i="0" u="none" strike="noStrike" kern="1200" cap="none" spc="0" normalizeH="0" baseline="0" noProof="0">
                <a:ln>
                  <a:noFill/>
                </a:ln>
                <a:solidFill>
                  <a:prstClr val="white"/>
                </a:solidFill>
                <a:effectLst/>
                <a:uLnTx/>
                <a:uFillTx/>
                <a:latin typeface="Calibri" panose="020F0502020204030204"/>
                <a:ea typeface="+mn-ea"/>
                <a:cs typeface="+mn-cs"/>
              </a:rPr>
              <a:t>Planned Care Delivery Board </a:t>
            </a:r>
          </a:p>
        </p:txBody>
      </p:sp>
      <p:sp>
        <p:nvSpPr>
          <p:cNvPr id="9" name="Rectangle: Rounded Corners 8">
            <a:extLst>
              <a:ext uri="{FF2B5EF4-FFF2-40B4-BE49-F238E27FC236}">
                <a16:creationId xmlns:a16="http://schemas.microsoft.com/office/drawing/2014/main" id="{EA197AAA-23A8-42E3-B998-0EDB59A5B48E}"/>
              </a:ext>
            </a:extLst>
          </p:cNvPr>
          <p:cNvSpPr/>
          <p:nvPr/>
        </p:nvSpPr>
        <p:spPr>
          <a:xfrm>
            <a:off x="4597201" y="2872316"/>
            <a:ext cx="3419350" cy="348639"/>
          </a:xfrm>
          <a:prstGeom prst="roundRect">
            <a:avLst/>
          </a:prstGeom>
          <a:solidFill>
            <a:srgbClr val="652EA2"/>
          </a:solidFill>
          <a:ln>
            <a:solidFill>
              <a:srgbClr val="6D48B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0" lang="en-GB" sz="1138" b="0" i="0" u="none" strike="noStrike" kern="1200" cap="none" spc="0" normalizeH="0" baseline="0" noProof="0">
                <a:ln>
                  <a:noFill/>
                </a:ln>
                <a:solidFill>
                  <a:prstClr val="white"/>
                </a:solidFill>
                <a:effectLst/>
                <a:uLnTx/>
                <a:uFillTx/>
                <a:latin typeface="Calibri" panose="020F0502020204030204"/>
                <a:ea typeface="+mn-ea"/>
                <a:cs typeface="+mn-cs"/>
              </a:rPr>
              <a:t>MHALD Delivery Board</a:t>
            </a:r>
          </a:p>
        </p:txBody>
      </p:sp>
      <p:sp>
        <p:nvSpPr>
          <p:cNvPr id="10" name="Rectangle: Rounded Corners 9">
            <a:extLst>
              <a:ext uri="{FF2B5EF4-FFF2-40B4-BE49-F238E27FC236}">
                <a16:creationId xmlns:a16="http://schemas.microsoft.com/office/drawing/2014/main" id="{DCF0A626-4813-47CE-B61F-ABCDE934D955}"/>
              </a:ext>
            </a:extLst>
          </p:cNvPr>
          <p:cNvSpPr/>
          <p:nvPr/>
        </p:nvSpPr>
        <p:spPr>
          <a:xfrm>
            <a:off x="4616032" y="3704086"/>
            <a:ext cx="3417000" cy="296753"/>
          </a:xfrm>
          <a:prstGeom prst="roundRect">
            <a:avLst/>
          </a:prstGeom>
          <a:solidFill>
            <a:srgbClr val="652EA2"/>
          </a:solidFill>
          <a:ln>
            <a:solidFill>
              <a:srgbClr val="6D48B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0" lang="en-GB" sz="1138" b="0" i="0" u="none" strike="noStrike" kern="1200" cap="none" spc="0" normalizeH="0" baseline="0" noProof="0">
                <a:ln>
                  <a:noFill/>
                </a:ln>
                <a:solidFill>
                  <a:prstClr val="white"/>
                </a:solidFill>
                <a:effectLst/>
                <a:uLnTx/>
                <a:uFillTx/>
                <a:latin typeface="Calibri" panose="020F0502020204030204"/>
                <a:ea typeface="+mn-ea"/>
                <a:cs typeface="+mn-cs"/>
              </a:rPr>
              <a:t>Urgent Emergency and Critical Care Delivery Board </a:t>
            </a:r>
          </a:p>
        </p:txBody>
      </p:sp>
      <p:sp>
        <p:nvSpPr>
          <p:cNvPr id="11" name="Rectangle: Rounded Corners 10">
            <a:extLst>
              <a:ext uri="{FF2B5EF4-FFF2-40B4-BE49-F238E27FC236}">
                <a16:creationId xmlns:a16="http://schemas.microsoft.com/office/drawing/2014/main" id="{E5E081EB-A2F8-4B45-8A5E-2E68CE6ACED0}"/>
              </a:ext>
            </a:extLst>
          </p:cNvPr>
          <p:cNvSpPr/>
          <p:nvPr/>
        </p:nvSpPr>
        <p:spPr>
          <a:xfrm>
            <a:off x="4619788" y="4066427"/>
            <a:ext cx="3396764" cy="306343"/>
          </a:xfrm>
          <a:prstGeom prst="roundRect">
            <a:avLst/>
          </a:prstGeom>
          <a:solidFill>
            <a:srgbClr val="652EA2"/>
          </a:solidFill>
          <a:ln>
            <a:solidFill>
              <a:srgbClr val="6D48B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0" lang="en-GB" sz="1138" b="0" i="0" u="none" strike="noStrike" kern="1200" cap="none" spc="0" normalizeH="0" baseline="0" noProof="0">
                <a:ln>
                  <a:noFill/>
                </a:ln>
                <a:solidFill>
                  <a:prstClr val="white"/>
                </a:solidFill>
                <a:effectLst/>
                <a:uLnTx/>
                <a:uFillTx/>
                <a:latin typeface="Calibri" panose="020F0502020204030204"/>
                <a:ea typeface="+mn-ea"/>
                <a:cs typeface="+mn-cs"/>
              </a:rPr>
              <a:t>Primary &amp; Community Delivery Board  </a:t>
            </a:r>
          </a:p>
        </p:txBody>
      </p:sp>
      <p:sp>
        <p:nvSpPr>
          <p:cNvPr id="12" name="Rectangle: Rounded Corners 11">
            <a:extLst>
              <a:ext uri="{FF2B5EF4-FFF2-40B4-BE49-F238E27FC236}">
                <a16:creationId xmlns:a16="http://schemas.microsoft.com/office/drawing/2014/main" id="{0A0EA0B1-1522-4F6C-B3A5-AF2243F410F1}"/>
              </a:ext>
            </a:extLst>
          </p:cNvPr>
          <p:cNvSpPr/>
          <p:nvPr/>
        </p:nvSpPr>
        <p:spPr>
          <a:xfrm>
            <a:off x="4637144" y="4416126"/>
            <a:ext cx="3396082" cy="296753"/>
          </a:xfrm>
          <a:prstGeom prst="roundRect">
            <a:avLst/>
          </a:prstGeom>
          <a:solidFill>
            <a:srgbClr val="652EA2"/>
          </a:solidFill>
          <a:ln>
            <a:solidFill>
              <a:srgbClr val="6D48B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0" lang="en-GB" sz="1138" b="0" i="0" u="none" strike="noStrike" kern="1200" cap="none" spc="0" normalizeH="0" baseline="0" noProof="0">
                <a:ln>
                  <a:noFill/>
                </a:ln>
                <a:solidFill>
                  <a:prstClr val="white"/>
                </a:solidFill>
                <a:effectLst/>
                <a:uLnTx/>
                <a:uFillTx/>
                <a:latin typeface="Calibri" panose="020F0502020204030204"/>
                <a:ea typeface="+mn-ea"/>
                <a:cs typeface="+mn-cs"/>
              </a:rPr>
              <a:t>Digital and Data Board </a:t>
            </a:r>
          </a:p>
        </p:txBody>
      </p:sp>
      <p:sp>
        <p:nvSpPr>
          <p:cNvPr id="13" name="Rectangle: Rounded Corners 12">
            <a:extLst>
              <a:ext uri="{FF2B5EF4-FFF2-40B4-BE49-F238E27FC236}">
                <a16:creationId xmlns:a16="http://schemas.microsoft.com/office/drawing/2014/main" id="{918D72FB-C79A-410C-A8B1-11BF8608A570}"/>
              </a:ext>
            </a:extLst>
          </p:cNvPr>
          <p:cNvSpPr/>
          <p:nvPr/>
        </p:nvSpPr>
        <p:spPr>
          <a:xfrm>
            <a:off x="4626766" y="4801821"/>
            <a:ext cx="3396082" cy="306343"/>
          </a:xfrm>
          <a:prstGeom prst="roundRect">
            <a:avLst/>
          </a:prstGeom>
          <a:solidFill>
            <a:srgbClr val="652EA2"/>
          </a:solidFill>
          <a:ln>
            <a:solidFill>
              <a:srgbClr val="6D48B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0" lang="en-GB" sz="1138" b="0" i="0" u="none" strike="noStrike" kern="1200" cap="none" spc="0" normalizeH="0" baseline="0" noProof="0">
                <a:ln>
                  <a:noFill/>
                </a:ln>
                <a:solidFill>
                  <a:prstClr val="white"/>
                </a:solidFill>
                <a:effectLst/>
                <a:uLnTx/>
                <a:uFillTx/>
                <a:latin typeface="Calibri" panose="020F0502020204030204"/>
                <a:ea typeface="+mn-ea"/>
                <a:cs typeface="+mn-cs"/>
              </a:rPr>
              <a:t>People Services Collaborative</a:t>
            </a:r>
          </a:p>
        </p:txBody>
      </p:sp>
      <p:sp>
        <p:nvSpPr>
          <p:cNvPr id="14" name="Rectangle: Rounded Corners 13">
            <a:extLst>
              <a:ext uri="{FF2B5EF4-FFF2-40B4-BE49-F238E27FC236}">
                <a16:creationId xmlns:a16="http://schemas.microsoft.com/office/drawing/2014/main" id="{70D827F9-0D5B-4990-B717-BCF946E283BC}"/>
              </a:ext>
            </a:extLst>
          </p:cNvPr>
          <p:cNvSpPr/>
          <p:nvPr/>
        </p:nvSpPr>
        <p:spPr>
          <a:xfrm rot="5400000">
            <a:off x="6731316" y="3936516"/>
            <a:ext cx="2727012" cy="480831"/>
          </a:xfrm>
          <a:prstGeom prst="roundRect">
            <a:avLst/>
          </a:prstGeom>
          <a:solidFill>
            <a:schemeClr val="accent2"/>
          </a:solidFill>
          <a:ln>
            <a:solidFill>
              <a:srgbClr val="6D48B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a:ln>
                  <a:noFill/>
                </a:ln>
                <a:solidFill>
                  <a:prstClr val="black"/>
                </a:solidFill>
                <a:effectLst/>
                <a:uLnTx/>
                <a:uFillTx/>
                <a:latin typeface="Calibri" panose="020F0502020204030204"/>
                <a:ea typeface="+mn-ea"/>
                <a:cs typeface="+mn-cs"/>
              </a:rPr>
              <a:t>Transformation Co-ordinating Group</a:t>
            </a:r>
          </a:p>
          <a:p>
            <a:pPr marL="0" marR="0" lvl="0" indent="0" algn="ctr" defTabSz="742950" rtl="0" eaLnBrk="1" fontAlgn="auto" latinLnBrk="0" hangingPunct="1">
              <a:lnSpc>
                <a:spcPct val="100000"/>
              </a:lnSpc>
              <a:spcBef>
                <a:spcPts val="0"/>
              </a:spcBef>
              <a:spcAft>
                <a:spcPts val="0"/>
              </a:spcAft>
              <a:buClrTx/>
              <a:buSzTx/>
              <a:buFontTx/>
              <a:buNone/>
              <a:tabLst/>
              <a:defRPr/>
            </a:pPr>
            <a:endParaRPr kumimoji="0" lang="en-GB" sz="975"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Rectangle: Rounded Corners 15">
            <a:extLst>
              <a:ext uri="{FF2B5EF4-FFF2-40B4-BE49-F238E27FC236}">
                <a16:creationId xmlns:a16="http://schemas.microsoft.com/office/drawing/2014/main" id="{8C22E2C9-EC0C-489A-B8EB-D25DF4C27288}"/>
              </a:ext>
            </a:extLst>
          </p:cNvPr>
          <p:cNvSpPr/>
          <p:nvPr/>
        </p:nvSpPr>
        <p:spPr>
          <a:xfrm>
            <a:off x="4406160" y="2418782"/>
            <a:ext cx="4091687" cy="3445564"/>
          </a:xfrm>
          <a:prstGeom prst="roundRect">
            <a:avLst/>
          </a:prstGeom>
          <a:noFill/>
          <a:ln w="47625">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42950" rtl="0" eaLnBrk="1" fontAlgn="auto" latinLnBrk="0" hangingPunct="1">
              <a:lnSpc>
                <a:spcPct val="100000"/>
              </a:lnSpc>
              <a:spcBef>
                <a:spcPts val="0"/>
              </a:spcBef>
              <a:spcAft>
                <a:spcPts val="0"/>
              </a:spcAft>
              <a:buClrTx/>
              <a:buSzTx/>
              <a:buFontTx/>
              <a:buNone/>
              <a:tabLst/>
              <a:defRPr/>
            </a:pPr>
            <a:endParaRPr kumimoji="0" lang="en-GB" sz="146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Rounded Corners 16">
            <a:extLst>
              <a:ext uri="{FF2B5EF4-FFF2-40B4-BE49-F238E27FC236}">
                <a16:creationId xmlns:a16="http://schemas.microsoft.com/office/drawing/2014/main" id="{194ACC13-86C8-4231-8A24-6F92197DE34E}"/>
              </a:ext>
            </a:extLst>
          </p:cNvPr>
          <p:cNvSpPr/>
          <p:nvPr/>
        </p:nvSpPr>
        <p:spPr>
          <a:xfrm rot="10800000">
            <a:off x="9926802" y="1809099"/>
            <a:ext cx="750583" cy="4341882"/>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marL="0" marR="0" lvl="0" indent="0" algn="ctr" defTabSz="742950" rtl="0" eaLnBrk="1" fontAlgn="auto" latinLnBrk="0" hangingPunct="1">
              <a:lnSpc>
                <a:spcPct val="100000"/>
              </a:lnSpc>
              <a:spcBef>
                <a:spcPts val="0"/>
              </a:spcBef>
              <a:spcAft>
                <a:spcPts val="0"/>
              </a:spcAft>
              <a:buClrTx/>
              <a:buSzTx/>
              <a:buFontTx/>
              <a:buNone/>
              <a:tabLst/>
              <a:defRPr/>
            </a:pPr>
            <a:endParaRPr kumimoji="0" lang="en-GB" sz="1463" b="0"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ctr" defTabSz="742950" rtl="0" eaLnBrk="1" fontAlgn="auto" latinLnBrk="0" hangingPunct="1">
              <a:lnSpc>
                <a:spcPct val="100000"/>
              </a:lnSpc>
              <a:spcBef>
                <a:spcPts val="0"/>
              </a:spcBef>
              <a:spcAft>
                <a:spcPts val="0"/>
              </a:spcAft>
              <a:buClrTx/>
              <a:buSzTx/>
              <a:buFontTx/>
              <a:buNone/>
              <a:tabLst/>
              <a:defRPr/>
            </a:pPr>
            <a:r>
              <a:rPr kumimoji="0" lang="en-GB" sz="1463" b="0" i="0" u="none" strike="noStrike" kern="1200" cap="none" spc="0" normalizeH="0" baseline="0" noProof="0">
                <a:ln>
                  <a:noFill/>
                </a:ln>
                <a:solidFill>
                  <a:prstClr val="white"/>
                </a:solidFill>
                <a:effectLst/>
                <a:uLnTx/>
                <a:uFillTx/>
                <a:latin typeface="Calibri" panose="020F0502020204030204"/>
                <a:ea typeface="+mn-ea"/>
                <a:cs typeface="+mn-cs"/>
              </a:rPr>
              <a:t>Statutory Provider Organisations</a:t>
            </a:r>
          </a:p>
          <a:p>
            <a:pPr marL="0" marR="0" lvl="0" indent="0" algn="ctr" defTabSz="742950" rtl="0" eaLnBrk="1" fontAlgn="auto" latinLnBrk="0" hangingPunct="1">
              <a:lnSpc>
                <a:spcPct val="100000"/>
              </a:lnSpc>
              <a:spcBef>
                <a:spcPts val="0"/>
              </a:spcBef>
              <a:spcAft>
                <a:spcPts val="0"/>
              </a:spcAft>
              <a:buClrTx/>
              <a:buSzTx/>
              <a:buFontTx/>
              <a:buNone/>
              <a:tabLst/>
              <a:defRPr/>
            </a:pPr>
            <a:endParaRPr kumimoji="0" lang="en-GB" sz="146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Arrow: Up 19">
            <a:extLst>
              <a:ext uri="{FF2B5EF4-FFF2-40B4-BE49-F238E27FC236}">
                <a16:creationId xmlns:a16="http://schemas.microsoft.com/office/drawing/2014/main" id="{82059E91-42D5-409B-9A6E-A34F94206B12}"/>
              </a:ext>
            </a:extLst>
          </p:cNvPr>
          <p:cNvSpPr/>
          <p:nvPr/>
        </p:nvSpPr>
        <p:spPr>
          <a:xfrm rot="5400000">
            <a:off x="8348858" y="3683655"/>
            <a:ext cx="489207" cy="548689"/>
          </a:xfrm>
          <a:prstGeom prst="upArrow">
            <a:avLst/>
          </a:prstGeom>
          <a:solidFill>
            <a:schemeClr val="accent2"/>
          </a:solidFill>
          <a:ln>
            <a:solidFill>
              <a:srgbClr val="6D48B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742950" rtl="0" eaLnBrk="1" fontAlgn="auto" latinLnBrk="0" hangingPunct="1">
              <a:lnSpc>
                <a:spcPct val="100000"/>
              </a:lnSpc>
              <a:spcBef>
                <a:spcPts val="0"/>
              </a:spcBef>
              <a:spcAft>
                <a:spcPts val="0"/>
              </a:spcAft>
              <a:buClrTx/>
              <a:buSzTx/>
              <a:buFontTx/>
              <a:buNone/>
              <a:tabLst/>
              <a:defRPr/>
            </a:pPr>
            <a:endParaRPr kumimoji="0" lang="en-GB" sz="146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angle: Rounded Corners 24">
            <a:extLst>
              <a:ext uri="{FF2B5EF4-FFF2-40B4-BE49-F238E27FC236}">
                <a16:creationId xmlns:a16="http://schemas.microsoft.com/office/drawing/2014/main" id="{A6CF7E6E-0DAB-4ADE-AF0D-B9EE26A65695}"/>
              </a:ext>
            </a:extLst>
          </p:cNvPr>
          <p:cNvSpPr/>
          <p:nvPr/>
        </p:nvSpPr>
        <p:spPr>
          <a:xfrm>
            <a:off x="3116032" y="1956429"/>
            <a:ext cx="6380130" cy="4124036"/>
          </a:xfrm>
          <a:prstGeom prst="roundRect">
            <a:avLst/>
          </a:prstGeom>
          <a:noFill/>
          <a:ln w="444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42950" rtl="0" eaLnBrk="1" fontAlgn="auto" latinLnBrk="0" hangingPunct="1">
              <a:lnSpc>
                <a:spcPct val="100000"/>
              </a:lnSpc>
              <a:spcBef>
                <a:spcPts val="0"/>
              </a:spcBef>
              <a:spcAft>
                <a:spcPts val="0"/>
              </a:spcAft>
              <a:buClrTx/>
              <a:buSzTx/>
              <a:buFontTx/>
              <a:buNone/>
              <a:tabLst/>
              <a:defRPr/>
            </a:pPr>
            <a:endParaRPr kumimoji="0" lang="en-GB" sz="1463"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44" name="Straight Arrow Connector 43">
            <a:extLst>
              <a:ext uri="{FF2B5EF4-FFF2-40B4-BE49-F238E27FC236}">
                <a16:creationId xmlns:a16="http://schemas.microsoft.com/office/drawing/2014/main" id="{2FDDED61-9FB3-423E-879B-79CDD5E75A65}"/>
              </a:ext>
            </a:extLst>
          </p:cNvPr>
          <p:cNvCxnSpPr>
            <a:cxnSpLocks/>
            <a:stCxn id="82" idx="2"/>
            <a:endCxn id="93" idx="0"/>
          </p:cNvCxnSpPr>
          <p:nvPr/>
        </p:nvCxnSpPr>
        <p:spPr>
          <a:xfrm>
            <a:off x="6849670" y="1403922"/>
            <a:ext cx="567810" cy="9055"/>
          </a:xfrm>
          <a:prstGeom prst="straightConnector1">
            <a:avLst/>
          </a:prstGeom>
          <a:ln w="38100">
            <a:solidFill>
              <a:srgbClr val="0070C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8B9CDB33-F14E-4CA8-B58C-E2552F09451D}"/>
              </a:ext>
            </a:extLst>
          </p:cNvPr>
          <p:cNvCxnSpPr>
            <a:cxnSpLocks/>
          </p:cNvCxnSpPr>
          <p:nvPr/>
        </p:nvCxnSpPr>
        <p:spPr>
          <a:xfrm>
            <a:off x="9112568" y="3926496"/>
            <a:ext cx="1016334" cy="10272"/>
          </a:xfrm>
          <a:prstGeom prst="straightConnector1">
            <a:avLst/>
          </a:prstGeom>
          <a:ln w="476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2" name="Rectangle: Rounded Corners 81">
            <a:extLst>
              <a:ext uri="{FF2B5EF4-FFF2-40B4-BE49-F238E27FC236}">
                <a16:creationId xmlns:a16="http://schemas.microsoft.com/office/drawing/2014/main" id="{DA21CE31-CE18-4253-AF12-3965972955B7}"/>
              </a:ext>
            </a:extLst>
          </p:cNvPr>
          <p:cNvSpPr/>
          <p:nvPr/>
        </p:nvSpPr>
        <p:spPr>
          <a:xfrm rot="16200000">
            <a:off x="5408746" y="232741"/>
            <a:ext cx="539488" cy="2342360"/>
          </a:xfrm>
          <a:prstGeom prst="round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vert="vert" anchor="ctr"/>
          <a:lstStyle/>
          <a:p>
            <a:pPr marL="0" marR="0" lvl="0" indent="0" algn="ctr" defTabSz="742950" rtl="0" eaLnBrk="1" fontAlgn="auto" latinLnBrk="0" hangingPunct="1">
              <a:lnSpc>
                <a:spcPct val="100000"/>
              </a:lnSpc>
              <a:spcBef>
                <a:spcPts val="0"/>
              </a:spcBef>
              <a:spcAft>
                <a:spcPts val="0"/>
              </a:spcAft>
              <a:buClrTx/>
              <a:buSzTx/>
              <a:buFontTx/>
              <a:buNone/>
              <a:tabLst/>
              <a:defRPr/>
            </a:pPr>
            <a:endParaRPr kumimoji="0" lang="en-GB" sz="1463" b="0"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ctr" defTabSz="742950" rtl="0" eaLnBrk="1" fontAlgn="auto" latinLnBrk="0" hangingPunct="1">
              <a:lnSpc>
                <a:spcPct val="100000"/>
              </a:lnSpc>
              <a:spcBef>
                <a:spcPts val="0"/>
              </a:spcBef>
              <a:spcAft>
                <a:spcPts val="0"/>
              </a:spcAft>
              <a:buClrTx/>
              <a:buSzTx/>
              <a:buFontTx/>
              <a:buNone/>
              <a:tabLst/>
              <a:defRPr/>
            </a:pPr>
            <a:r>
              <a:rPr kumimoji="0" lang="en-GB" sz="1463" b="0" i="0" u="none" strike="noStrike" kern="1200" cap="none" spc="0" normalizeH="0" baseline="0" noProof="0">
                <a:ln>
                  <a:noFill/>
                </a:ln>
                <a:solidFill>
                  <a:prstClr val="white"/>
                </a:solidFill>
                <a:effectLst/>
                <a:uLnTx/>
                <a:uFillTx/>
                <a:latin typeface="Calibri" panose="020F0502020204030204"/>
                <a:ea typeface="+mn-ea"/>
                <a:cs typeface="+mn-cs"/>
              </a:rPr>
              <a:t>Integrated Care Partnership </a:t>
            </a:r>
          </a:p>
        </p:txBody>
      </p:sp>
      <p:sp>
        <p:nvSpPr>
          <p:cNvPr id="86" name="Rectangle: Rounded Corners 85">
            <a:extLst>
              <a:ext uri="{FF2B5EF4-FFF2-40B4-BE49-F238E27FC236}">
                <a16:creationId xmlns:a16="http://schemas.microsoft.com/office/drawing/2014/main" id="{11BBE688-D763-43AA-B9D0-268A7D759B47}"/>
              </a:ext>
            </a:extLst>
          </p:cNvPr>
          <p:cNvSpPr/>
          <p:nvPr/>
        </p:nvSpPr>
        <p:spPr>
          <a:xfrm>
            <a:off x="1870686" y="2049527"/>
            <a:ext cx="514004" cy="2436567"/>
          </a:xfrm>
          <a:prstGeom prst="roundRect">
            <a:avLst/>
          </a:prstGeom>
          <a:solidFill>
            <a:srgbClr val="9F5CAC"/>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0" lang="en-GB" sz="1463" b="0" i="0" u="none" strike="noStrike" kern="1200" cap="none" spc="0" normalizeH="0" baseline="0" noProof="0">
                <a:ln>
                  <a:noFill/>
                </a:ln>
                <a:solidFill>
                  <a:prstClr val="white"/>
                </a:solidFill>
                <a:effectLst/>
                <a:uLnTx/>
                <a:uFillTx/>
                <a:latin typeface="Calibri" panose="020F0502020204030204"/>
                <a:ea typeface="+mn-ea"/>
                <a:cs typeface="+mn-cs"/>
              </a:rPr>
              <a:t>Derbyshire County Council</a:t>
            </a:r>
          </a:p>
        </p:txBody>
      </p:sp>
      <p:sp>
        <p:nvSpPr>
          <p:cNvPr id="87" name="Rectangle: Rounded Corners 86">
            <a:extLst>
              <a:ext uri="{FF2B5EF4-FFF2-40B4-BE49-F238E27FC236}">
                <a16:creationId xmlns:a16="http://schemas.microsoft.com/office/drawing/2014/main" id="{934B0874-CFB1-4B0C-A505-372E15D4CBBF}"/>
              </a:ext>
            </a:extLst>
          </p:cNvPr>
          <p:cNvSpPr/>
          <p:nvPr/>
        </p:nvSpPr>
        <p:spPr>
          <a:xfrm rot="16200000">
            <a:off x="1377546" y="4977197"/>
            <a:ext cx="1497945" cy="515736"/>
          </a:xfrm>
          <a:prstGeom prst="roundRect">
            <a:avLst/>
          </a:prstGeom>
          <a:solidFill>
            <a:srgbClr val="4D8383"/>
          </a:solidFill>
          <a:ln>
            <a:solidFill>
              <a:srgbClr val="6D48B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a:ln>
                  <a:noFill/>
                </a:ln>
                <a:solidFill>
                  <a:prstClr val="white"/>
                </a:solidFill>
                <a:effectLst/>
                <a:uLnTx/>
                <a:uFillTx/>
                <a:latin typeface="Calibri" panose="020F0502020204030204"/>
                <a:ea typeface="+mn-ea"/>
                <a:cs typeface="+mn-cs"/>
              </a:rPr>
              <a:t>Derby City Council</a:t>
            </a:r>
          </a:p>
        </p:txBody>
      </p:sp>
      <p:sp>
        <p:nvSpPr>
          <p:cNvPr id="88" name="Rectangle: Rounded Corners 87">
            <a:extLst>
              <a:ext uri="{FF2B5EF4-FFF2-40B4-BE49-F238E27FC236}">
                <a16:creationId xmlns:a16="http://schemas.microsoft.com/office/drawing/2014/main" id="{97BF7552-E84A-4BE1-8831-2D975E1E3749}"/>
              </a:ext>
            </a:extLst>
          </p:cNvPr>
          <p:cNvSpPr/>
          <p:nvPr/>
        </p:nvSpPr>
        <p:spPr>
          <a:xfrm rot="16200000">
            <a:off x="1656574" y="592498"/>
            <a:ext cx="682741" cy="1608391"/>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vert="vert" anchor="ct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0" lang="en-GB" sz="1463" b="0" i="0" u="none" strike="noStrike" kern="1200" cap="none" spc="0" normalizeH="0" baseline="0" noProof="0">
                <a:ln>
                  <a:noFill/>
                </a:ln>
                <a:solidFill>
                  <a:prstClr val="white"/>
                </a:solidFill>
                <a:effectLst/>
                <a:uLnTx/>
                <a:uFillTx/>
                <a:latin typeface="Calibri" panose="020F0502020204030204"/>
                <a:ea typeface="+mn-ea"/>
                <a:cs typeface="+mn-cs"/>
              </a:rPr>
              <a:t>Health and Wellbeing Boards </a:t>
            </a:r>
          </a:p>
        </p:txBody>
      </p:sp>
      <p:sp>
        <p:nvSpPr>
          <p:cNvPr id="93" name="Rectangle: Rounded Corners 92">
            <a:extLst>
              <a:ext uri="{FF2B5EF4-FFF2-40B4-BE49-F238E27FC236}">
                <a16:creationId xmlns:a16="http://schemas.microsoft.com/office/drawing/2014/main" id="{95AFBB48-4436-464D-88F5-5DD02E29C9EF}"/>
              </a:ext>
            </a:extLst>
          </p:cNvPr>
          <p:cNvSpPr/>
          <p:nvPr/>
        </p:nvSpPr>
        <p:spPr>
          <a:xfrm rot="16200000">
            <a:off x="8276450" y="283760"/>
            <a:ext cx="540491" cy="2258432"/>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vert="vert" anchor="ctr"/>
          <a:lstStyle/>
          <a:p>
            <a:pPr marL="0" marR="0" lvl="0" indent="0" algn="ctr" defTabSz="742950" rtl="0" eaLnBrk="1" fontAlgn="auto" latinLnBrk="0" hangingPunct="1">
              <a:lnSpc>
                <a:spcPct val="100000"/>
              </a:lnSpc>
              <a:spcBef>
                <a:spcPts val="0"/>
              </a:spcBef>
              <a:spcAft>
                <a:spcPts val="0"/>
              </a:spcAft>
              <a:buClrTx/>
              <a:buSzTx/>
              <a:buFontTx/>
              <a:buNone/>
              <a:tabLst/>
              <a:defRPr/>
            </a:pPr>
            <a:endParaRPr kumimoji="0" lang="en-GB" sz="1463" b="0"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ctr" defTabSz="742950" rtl="0" eaLnBrk="1" fontAlgn="auto" latinLnBrk="0" hangingPunct="1">
              <a:lnSpc>
                <a:spcPct val="100000"/>
              </a:lnSpc>
              <a:spcBef>
                <a:spcPts val="0"/>
              </a:spcBef>
              <a:spcAft>
                <a:spcPts val="0"/>
              </a:spcAft>
              <a:buClrTx/>
              <a:buSzTx/>
              <a:buFontTx/>
              <a:buNone/>
              <a:tabLst/>
              <a:defRPr/>
            </a:pPr>
            <a:r>
              <a:rPr kumimoji="0" lang="en-GB" sz="1463" b="0" i="0" u="none" strike="noStrike" kern="1200" cap="none" spc="0" normalizeH="0" baseline="0" noProof="0">
                <a:ln>
                  <a:noFill/>
                </a:ln>
                <a:solidFill>
                  <a:prstClr val="white"/>
                </a:solidFill>
                <a:effectLst/>
                <a:uLnTx/>
                <a:uFillTx/>
                <a:latin typeface="Calibri" panose="020F0502020204030204"/>
                <a:ea typeface="+mn-ea"/>
                <a:cs typeface="+mn-cs"/>
              </a:rPr>
              <a:t>Integrated Care Board </a:t>
            </a:r>
          </a:p>
        </p:txBody>
      </p:sp>
      <p:cxnSp>
        <p:nvCxnSpPr>
          <p:cNvPr id="100" name="Straight Arrow Connector 99">
            <a:extLst>
              <a:ext uri="{FF2B5EF4-FFF2-40B4-BE49-F238E27FC236}">
                <a16:creationId xmlns:a16="http://schemas.microsoft.com/office/drawing/2014/main" id="{1B4D437A-DE58-4451-9330-644ADFE7209E}"/>
              </a:ext>
            </a:extLst>
          </p:cNvPr>
          <p:cNvCxnSpPr>
            <a:cxnSpLocks/>
          </p:cNvCxnSpPr>
          <p:nvPr/>
        </p:nvCxnSpPr>
        <p:spPr>
          <a:xfrm>
            <a:off x="2802138" y="1404720"/>
            <a:ext cx="1704140" cy="0"/>
          </a:xfrm>
          <a:prstGeom prst="straightConnector1">
            <a:avLst/>
          </a:prstGeom>
          <a:ln w="38100">
            <a:solidFill>
              <a:srgbClr val="0070C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24" name="TextBox 123">
            <a:extLst>
              <a:ext uri="{FF2B5EF4-FFF2-40B4-BE49-F238E27FC236}">
                <a16:creationId xmlns:a16="http://schemas.microsoft.com/office/drawing/2014/main" id="{BFB8E975-96FF-47B3-99E7-3A811F2852B8}"/>
              </a:ext>
            </a:extLst>
          </p:cNvPr>
          <p:cNvSpPr txBox="1"/>
          <p:nvPr/>
        </p:nvSpPr>
        <p:spPr>
          <a:xfrm>
            <a:off x="4390498" y="2036433"/>
            <a:ext cx="4183546" cy="317459"/>
          </a:xfrm>
          <a:prstGeom prst="rect">
            <a:avLst/>
          </a:prstGeom>
          <a:noFill/>
        </p:spPr>
        <p:txBody>
          <a:bodyPr wrap="square" rtlCol="0">
            <a:spAutoFit/>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0" lang="en-GB" sz="1463" b="0" i="0" u="none" strike="noStrike" kern="1200" cap="none" spc="0" normalizeH="0" baseline="0" noProof="0">
                <a:ln>
                  <a:noFill/>
                </a:ln>
                <a:solidFill>
                  <a:prstClr val="black"/>
                </a:solidFill>
                <a:effectLst/>
                <a:uLnTx/>
                <a:uFillTx/>
                <a:latin typeface="Calibri" panose="020F0502020204030204"/>
                <a:ea typeface="+mn-ea"/>
                <a:cs typeface="+mn-cs"/>
              </a:rPr>
              <a:t>System Delivery of Strategy and Transformation</a:t>
            </a:r>
          </a:p>
        </p:txBody>
      </p:sp>
      <p:sp>
        <p:nvSpPr>
          <p:cNvPr id="125" name="TextBox 124">
            <a:extLst>
              <a:ext uri="{FF2B5EF4-FFF2-40B4-BE49-F238E27FC236}">
                <a16:creationId xmlns:a16="http://schemas.microsoft.com/office/drawing/2014/main" id="{10FFB652-6669-4F39-B791-C664341C27BB}"/>
              </a:ext>
            </a:extLst>
          </p:cNvPr>
          <p:cNvSpPr txBox="1"/>
          <p:nvPr/>
        </p:nvSpPr>
        <p:spPr>
          <a:xfrm>
            <a:off x="5090766" y="2469089"/>
            <a:ext cx="3152688" cy="317459"/>
          </a:xfrm>
          <a:prstGeom prst="rect">
            <a:avLst/>
          </a:prstGeom>
          <a:noFill/>
        </p:spPr>
        <p:txBody>
          <a:bodyPr wrap="square" rtlCol="0">
            <a:spAutoFit/>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0" lang="en-GB" sz="1463" b="0" i="0" u="none" strike="noStrike" kern="1200" cap="none" spc="0" normalizeH="0" baseline="0" noProof="0">
                <a:ln>
                  <a:noFill/>
                </a:ln>
                <a:solidFill>
                  <a:prstClr val="black"/>
                </a:solidFill>
                <a:effectLst/>
                <a:uLnTx/>
                <a:uFillTx/>
                <a:latin typeface="Calibri" panose="020F0502020204030204"/>
                <a:ea typeface="+mn-ea"/>
                <a:cs typeface="+mn-cs"/>
              </a:rPr>
              <a:t>Delivery and Transformation Groups</a:t>
            </a:r>
          </a:p>
        </p:txBody>
      </p:sp>
      <p:sp>
        <p:nvSpPr>
          <p:cNvPr id="126" name="Arrow: Up 125">
            <a:extLst>
              <a:ext uri="{FF2B5EF4-FFF2-40B4-BE49-F238E27FC236}">
                <a16:creationId xmlns:a16="http://schemas.microsoft.com/office/drawing/2014/main" id="{01100617-DE60-4A0B-94A5-6E278E15D556}"/>
              </a:ext>
            </a:extLst>
          </p:cNvPr>
          <p:cNvSpPr/>
          <p:nvPr/>
        </p:nvSpPr>
        <p:spPr>
          <a:xfrm rot="16200000">
            <a:off x="4007804" y="3816003"/>
            <a:ext cx="454506" cy="370186"/>
          </a:xfrm>
          <a:prstGeom prst="upArrow">
            <a:avLst/>
          </a:prstGeom>
          <a:solidFill>
            <a:schemeClr val="accent2"/>
          </a:solidFill>
          <a:ln>
            <a:solidFill>
              <a:srgbClr val="6D48B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742950" rtl="0" eaLnBrk="1" fontAlgn="auto" latinLnBrk="0" hangingPunct="1">
              <a:lnSpc>
                <a:spcPct val="100000"/>
              </a:lnSpc>
              <a:spcBef>
                <a:spcPts val="0"/>
              </a:spcBef>
              <a:spcAft>
                <a:spcPts val="0"/>
              </a:spcAft>
              <a:buClrTx/>
              <a:buSzTx/>
              <a:buFontTx/>
              <a:buNone/>
              <a:tabLst/>
              <a:defRPr/>
            </a:pPr>
            <a:endParaRPr kumimoji="0" lang="en-GB" sz="1463"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42" name="Straight Arrow Connector 41">
            <a:extLst>
              <a:ext uri="{FF2B5EF4-FFF2-40B4-BE49-F238E27FC236}">
                <a16:creationId xmlns:a16="http://schemas.microsoft.com/office/drawing/2014/main" id="{6E8288DC-2FC2-4588-A7C0-737F1CF155A5}"/>
              </a:ext>
            </a:extLst>
          </p:cNvPr>
          <p:cNvCxnSpPr>
            <a:cxnSpLocks/>
            <a:stCxn id="82" idx="1"/>
          </p:cNvCxnSpPr>
          <p:nvPr/>
        </p:nvCxnSpPr>
        <p:spPr>
          <a:xfrm>
            <a:off x="5678490" y="1673667"/>
            <a:ext cx="0" cy="295575"/>
          </a:xfrm>
          <a:prstGeom prst="straightConnector1">
            <a:avLst/>
          </a:prstGeom>
          <a:ln w="47625">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AFECF7CF-3DCC-422C-A2C1-ED89780F7249}"/>
              </a:ext>
            </a:extLst>
          </p:cNvPr>
          <p:cNvCxnSpPr>
            <a:cxnSpLocks/>
          </p:cNvCxnSpPr>
          <p:nvPr/>
        </p:nvCxnSpPr>
        <p:spPr>
          <a:xfrm>
            <a:off x="8497846" y="1683171"/>
            <a:ext cx="0" cy="295575"/>
          </a:xfrm>
          <a:prstGeom prst="straightConnector1">
            <a:avLst/>
          </a:prstGeom>
          <a:ln w="47625">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EF921792-E4C0-473A-B7C8-7BE55266EA04}"/>
              </a:ext>
            </a:extLst>
          </p:cNvPr>
          <p:cNvCxnSpPr>
            <a:cxnSpLocks/>
          </p:cNvCxnSpPr>
          <p:nvPr/>
        </p:nvCxnSpPr>
        <p:spPr>
          <a:xfrm>
            <a:off x="2369350" y="1715530"/>
            <a:ext cx="1223807" cy="346153"/>
          </a:xfrm>
          <a:prstGeom prst="straightConnector1">
            <a:avLst/>
          </a:prstGeom>
          <a:ln w="47625">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F16C696D-16BA-4D9B-B909-D45F108D7A3C}"/>
              </a:ext>
            </a:extLst>
          </p:cNvPr>
          <p:cNvCxnSpPr>
            <a:cxnSpLocks/>
          </p:cNvCxnSpPr>
          <p:nvPr/>
        </p:nvCxnSpPr>
        <p:spPr>
          <a:xfrm flipV="1">
            <a:off x="8744900" y="1603057"/>
            <a:ext cx="0" cy="353372"/>
          </a:xfrm>
          <a:prstGeom prst="straightConnector1">
            <a:avLst/>
          </a:prstGeom>
          <a:ln w="47625">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76969B9C-3E58-4414-95A9-3A36CFEEE427}"/>
              </a:ext>
            </a:extLst>
          </p:cNvPr>
          <p:cNvCxnSpPr>
            <a:cxnSpLocks/>
          </p:cNvCxnSpPr>
          <p:nvPr/>
        </p:nvCxnSpPr>
        <p:spPr>
          <a:xfrm flipH="1" flipV="1">
            <a:off x="2308012" y="3220954"/>
            <a:ext cx="1223807" cy="12528"/>
          </a:xfrm>
          <a:prstGeom prst="straightConnector1">
            <a:avLst/>
          </a:prstGeom>
          <a:ln w="47625">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7ED12DA0-7487-49DB-B160-CFD918EEB613}"/>
              </a:ext>
            </a:extLst>
          </p:cNvPr>
          <p:cNvCxnSpPr>
            <a:cxnSpLocks/>
          </p:cNvCxnSpPr>
          <p:nvPr/>
        </p:nvCxnSpPr>
        <p:spPr>
          <a:xfrm flipH="1">
            <a:off x="2308011" y="5216274"/>
            <a:ext cx="1189942" cy="0"/>
          </a:xfrm>
          <a:prstGeom prst="straightConnector1">
            <a:avLst/>
          </a:prstGeom>
          <a:ln w="47625">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3" name="Title 2">
            <a:extLst>
              <a:ext uri="{FF2B5EF4-FFF2-40B4-BE49-F238E27FC236}">
                <a16:creationId xmlns:a16="http://schemas.microsoft.com/office/drawing/2014/main" id="{6F7C8B8A-A203-4BA5-AA2D-D7D7064771EE}"/>
              </a:ext>
            </a:extLst>
          </p:cNvPr>
          <p:cNvSpPr>
            <a:spLocks noGrp="1"/>
          </p:cNvSpPr>
          <p:nvPr>
            <p:ph type="title"/>
          </p:nvPr>
        </p:nvSpPr>
        <p:spPr>
          <a:xfrm>
            <a:off x="7387605" y="232588"/>
            <a:ext cx="4704311" cy="496965"/>
          </a:xfrm>
        </p:spPr>
        <p:txBody>
          <a:bodyPr>
            <a:normAutofit fontScale="90000"/>
          </a:bodyPr>
          <a:lstStyle/>
          <a:p>
            <a:r>
              <a:rPr lang="en-GB" sz="2800" b="1">
                <a:solidFill>
                  <a:srgbClr val="0070C0"/>
                </a:solidFill>
              </a:rPr>
              <a:t>Integrated Care System governance</a:t>
            </a:r>
          </a:p>
        </p:txBody>
      </p:sp>
      <p:sp>
        <p:nvSpPr>
          <p:cNvPr id="2" name="TextBox 1">
            <a:extLst>
              <a:ext uri="{FF2B5EF4-FFF2-40B4-BE49-F238E27FC236}">
                <a16:creationId xmlns:a16="http://schemas.microsoft.com/office/drawing/2014/main" id="{9E8E7E9D-D9FF-8C1F-87F3-2A85B40ECC33}"/>
              </a:ext>
            </a:extLst>
          </p:cNvPr>
          <p:cNvSpPr txBox="1"/>
          <p:nvPr/>
        </p:nvSpPr>
        <p:spPr>
          <a:xfrm>
            <a:off x="450376" y="232588"/>
            <a:ext cx="1952714"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GB" sz="3200" b="0" i="0" u="none" strike="noStrike" kern="1200" cap="none" spc="0" normalizeH="0" baseline="0" noProof="0">
                <a:ln>
                  <a:noFill/>
                </a:ln>
                <a:solidFill>
                  <a:prstClr val="black"/>
                </a:solidFill>
                <a:effectLst/>
                <a:uLnTx/>
                <a:uFillTx/>
                <a:latin typeface="Calibri" panose="020F0502020204030204"/>
                <a:ea typeface="+mn-ea"/>
                <a:cs typeface="+mn-cs"/>
              </a:rPr>
              <a:t>…….to this</a:t>
            </a:r>
          </a:p>
        </p:txBody>
      </p:sp>
    </p:spTree>
    <p:extLst>
      <p:ext uri="{BB962C8B-B14F-4D97-AF65-F5344CB8AC3E}">
        <p14:creationId xmlns:p14="http://schemas.microsoft.com/office/powerpoint/2010/main" val="7287946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FD4AE8D-1397-49D2-8B61-CE89FD8A6805}"/>
              </a:ext>
            </a:extLst>
          </p:cNvPr>
          <p:cNvSpPr>
            <a:spLocks noGrp="1"/>
          </p:cNvSpPr>
          <p:nvPr>
            <p:ph type="title" idx="4294967295"/>
          </p:nvPr>
        </p:nvSpPr>
        <p:spPr>
          <a:xfrm>
            <a:off x="1380336" y="164830"/>
            <a:ext cx="7931305" cy="601525"/>
          </a:xfrm>
        </p:spPr>
        <p:txBody>
          <a:bodyPr vert="horz" lIns="91440" tIns="45720" rIns="91440" bIns="45720" rtlCol="0" anchor="ctr">
            <a:noAutofit/>
          </a:bodyPr>
          <a:lstStyle/>
          <a:p>
            <a:r>
              <a:rPr lang="en-GB" sz="2400" b="1">
                <a:solidFill>
                  <a:srgbClr val="00AED9"/>
                </a:solidFill>
                <a:latin typeface="Arial" panose="020B0604020202020204" pitchFamily="34" charset="0"/>
                <a:cs typeface="Arial" panose="020B0604020202020204" pitchFamily="34" charset="0"/>
              </a:rPr>
              <a:t>Plans for next year </a:t>
            </a:r>
          </a:p>
        </p:txBody>
      </p:sp>
      <p:graphicFrame>
        <p:nvGraphicFramePr>
          <p:cNvPr id="13" name="Table 4">
            <a:extLst>
              <a:ext uri="{FF2B5EF4-FFF2-40B4-BE49-F238E27FC236}">
                <a16:creationId xmlns:a16="http://schemas.microsoft.com/office/drawing/2014/main" id="{531D4D57-55A9-407A-A255-4E4C6104D19B}"/>
              </a:ext>
            </a:extLst>
          </p:cNvPr>
          <p:cNvGraphicFramePr>
            <a:graphicFrameLocks noGrp="1"/>
          </p:cNvGraphicFramePr>
          <p:nvPr/>
        </p:nvGraphicFramePr>
        <p:xfrm>
          <a:off x="1449976" y="3429002"/>
          <a:ext cx="9292046" cy="2978833"/>
        </p:xfrm>
        <a:graphic>
          <a:graphicData uri="http://schemas.openxmlformats.org/drawingml/2006/table">
            <a:tbl>
              <a:tblPr firstRow="1" bandRow="1">
                <a:tableStyleId>{5C22544A-7EE6-4342-B048-85BDC9FD1C3A}</a:tableStyleId>
              </a:tblPr>
              <a:tblGrid>
                <a:gridCol w="4836524">
                  <a:extLst>
                    <a:ext uri="{9D8B030D-6E8A-4147-A177-3AD203B41FA5}">
                      <a16:colId xmlns:a16="http://schemas.microsoft.com/office/drawing/2014/main" val="3507970811"/>
                    </a:ext>
                  </a:extLst>
                </a:gridCol>
                <a:gridCol w="4455522">
                  <a:extLst>
                    <a:ext uri="{9D8B030D-6E8A-4147-A177-3AD203B41FA5}">
                      <a16:colId xmlns:a16="http://schemas.microsoft.com/office/drawing/2014/main" val="3888704943"/>
                    </a:ext>
                  </a:extLst>
                </a:gridCol>
              </a:tblGrid>
              <a:tr h="540433">
                <a:tc>
                  <a:txBody>
                    <a:bodyPr/>
                    <a:lstStyle/>
                    <a:p>
                      <a:r>
                        <a:rPr lang="en-GB" sz="1600"/>
                        <a:t>In progress – to continue in 2023/24</a:t>
                      </a:r>
                    </a:p>
                  </a:txBody>
                  <a:tcPr>
                    <a:lnL w="9525" cap="flat" cmpd="sng" algn="ctr">
                      <a:solidFill>
                        <a:schemeClr val="bg1"/>
                      </a:solidFill>
                      <a:prstDash val="solid"/>
                      <a:round/>
                      <a:headEnd type="none" w="med" len="med"/>
                      <a:tailEnd type="none" w="med" len="med"/>
                    </a:lnL>
                  </a:tcPr>
                </a:tc>
                <a:tc>
                  <a:txBody>
                    <a:bodyPr/>
                    <a:lstStyle/>
                    <a:p>
                      <a:r>
                        <a:rPr lang="en-GB" sz="1600"/>
                        <a:t>Focus 2023/24</a:t>
                      </a:r>
                    </a:p>
                  </a:txBody>
                  <a:tcPr/>
                </a:tc>
                <a:extLst>
                  <a:ext uri="{0D108BD9-81ED-4DB2-BD59-A6C34878D82A}">
                    <a16:rowId xmlns:a16="http://schemas.microsoft.com/office/drawing/2014/main" val="2833442310"/>
                  </a:ext>
                </a:extLst>
              </a:tr>
              <a:tr h="2210861">
                <a:tc>
                  <a:txBody>
                    <a:bodyPr/>
                    <a:lstStyle/>
                    <a:p>
                      <a:pPr marL="171450" indent="-171450">
                        <a:buFont typeface="Arial" panose="020B0604020202020204" pitchFamily="34" charset="0"/>
                        <a:buChar char="•"/>
                      </a:pPr>
                      <a:r>
                        <a:rPr lang="en-GB" sz="1400"/>
                        <a:t>Once Workforce Strategy and Plan in development</a:t>
                      </a:r>
                    </a:p>
                    <a:p>
                      <a:pPr marL="171450" indent="-171450">
                        <a:buFont typeface="Arial" panose="020B0604020202020204" pitchFamily="34" charset="0"/>
                        <a:buChar char="•"/>
                      </a:pPr>
                      <a:r>
                        <a:rPr lang="en-GB" sz="1400"/>
                        <a:t>Collaboration on recruitment underway</a:t>
                      </a:r>
                    </a:p>
                    <a:p>
                      <a:pPr marL="171450" indent="-171450">
                        <a:buFont typeface="Arial" panose="020B0604020202020204" pitchFamily="34" charset="0"/>
                        <a:buChar char="•"/>
                      </a:pPr>
                      <a:r>
                        <a:rPr lang="en-GB" sz="1400"/>
                        <a:t>Derbyshire Academy scoped</a:t>
                      </a:r>
                    </a:p>
                    <a:p>
                      <a:pPr marL="171450" indent="-171450">
                        <a:buFont typeface="Arial" panose="020B0604020202020204" pitchFamily="34" charset="0"/>
                        <a:buChar char="•"/>
                      </a:pPr>
                      <a:r>
                        <a:rPr lang="en-GB" sz="1400"/>
                        <a:t>Mandatory training alignment in progress</a:t>
                      </a:r>
                    </a:p>
                    <a:p>
                      <a:pPr marL="171450" indent="-171450">
                        <a:buFont typeface="Arial" panose="020B0604020202020204" pitchFamily="34" charset="0"/>
                        <a:buChar char="•"/>
                      </a:pPr>
                      <a:r>
                        <a:rPr lang="en-GB" sz="1400"/>
                        <a:t>Electronic training needs analysis </a:t>
                      </a:r>
                    </a:p>
                    <a:p>
                      <a:pPr marL="171450" indent="-171450">
                        <a:buFont typeface="Arial" panose="020B0604020202020204" pitchFamily="34" charset="0"/>
                        <a:buChar char="•"/>
                      </a:pPr>
                      <a:r>
                        <a:rPr lang="en-GB" sz="1400"/>
                        <a:t>Secured NHSBA/NHS England support on Derbyshire Digital</a:t>
                      </a:r>
                    </a:p>
                    <a:p>
                      <a:pPr marL="171450" indent="-171450">
                        <a:buFont typeface="Arial" panose="020B0604020202020204" pitchFamily="34" charset="0"/>
                        <a:buChar char="•"/>
                      </a:pPr>
                      <a:r>
                        <a:rPr lang="en-GB" sz="1400"/>
                        <a:t>Cultural intelligence recruitment pilot to commence roll out</a:t>
                      </a:r>
                    </a:p>
                    <a:p>
                      <a:pPr marL="171450" indent="-171450">
                        <a:buFont typeface="Arial" panose="020B0604020202020204" pitchFamily="34" charset="0"/>
                        <a:buChar char="•"/>
                      </a:pPr>
                      <a:r>
                        <a:rPr lang="en-GB" sz="1400"/>
                        <a:t>Staff Network collaboration</a:t>
                      </a:r>
                    </a:p>
                    <a:p>
                      <a:pPr marL="171450" indent="-171450">
                        <a:buFont typeface="Arial" panose="020B0604020202020204" pitchFamily="34" charset="0"/>
                        <a:buChar char="•"/>
                      </a:pPr>
                      <a:r>
                        <a:rPr lang="en-GB" sz="1400"/>
                        <a:t>System wide wellbeing offer</a:t>
                      </a:r>
                    </a:p>
                    <a:p>
                      <a:pPr marL="171450" indent="-171450">
                        <a:buFont typeface="Arial" panose="020B0604020202020204" pitchFamily="34" charset="0"/>
                        <a:buChar char="•"/>
                      </a:pPr>
                      <a:r>
                        <a:rPr lang="en-GB" sz="1400"/>
                        <a:t>Alignment of leadership and talent management offer and approach</a:t>
                      </a:r>
                    </a:p>
                  </a:txBody>
                  <a:tcPr>
                    <a:lnL w="9525" cap="flat" cmpd="sng" algn="ctr">
                      <a:solidFill>
                        <a:schemeClr val="bg1"/>
                      </a:solidFill>
                      <a:prstDash val="solid"/>
                      <a:round/>
                      <a:headEnd type="none" w="med" len="med"/>
                      <a:tailEnd type="none" w="med" len="med"/>
                    </a:lnL>
                  </a:tcPr>
                </a:tc>
                <a:tc>
                  <a:txBody>
                    <a:bodyPr/>
                    <a:lstStyle/>
                    <a:p>
                      <a:pPr marL="285750" indent="-285750">
                        <a:buFont typeface="Arial" panose="020B0604020202020204" pitchFamily="34" charset="0"/>
                        <a:buChar char="•"/>
                      </a:pPr>
                      <a:r>
                        <a:rPr lang="en-GB" sz="1400"/>
                        <a:t>Project Derbyshire Digital </a:t>
                      </a:r>
                    </a:p>
                    <a:p>
                      <a:pPr marL="0" indent="0">
                        <a:buFont typeface="Arial" panose="020B0604020202020204" pitchFamily="34" charset="0"/>
                        <a:buNone/>
                      </a:pPr>
                      <a:r>
                        <a:rPr lang="en-GB" sz="1400"/>
                        <a:t>          - ESR road map and enhancement</a:t>
                      </a:r>
                    </a:p>
                    <a:p>
                      <a:pPr marL="0" indent="0">
                        <a:buFont typeface="Arial" panose="020B0604020202020204" pitchFamily="34" charset="0"/>
                        <a:buNone/>
                      </a:pPr>
                      <a:r>
                        <a:rPr lang="en-GB" sz="1400"/>
                        <a:t>          - Derbyshire digital road map</a:t>
                      </a:r>
                    </a:p>
                    <a:p>
                      <a:pPr marL="285750" indent="-285750">
                        <a:buFont typeface="Arial" panose="020B0604020202020204" pitchFamily="34" charset="0"/>
                        <a:buChar char="•"/>
                      </a:pPr>
                      <a:r>
                        <a:rPr lang="en-GB" sz="1400"/>
                        <a:t>Support Domiciliary Care International Recruitment</a:t>
                      </a:r>
                    </a:p>
                    <a:p>
                      <a:pPr marL="285750" indent="-285750">
                        <a:buFont typeface="Arial" panose="020B0604020202020204" pitchFamily="34" charset="0"/>
                        <a:buChar char="•"/>
                      </a:pPr>
                      <a:r>
                        <a:rPr lang="en-GB" sz="1400"/>
                        <a:t>Accelerate recruitment collaboration</a:t>
                      </a:r>
                    </a:p>
                    <a:p>
                      <a:pPr marL="285750" indent="-285750">
                        <a:buFont typeface="Arial" panose="020B0604020202020204" pitchFamily="34" charset="0"/>
                        <a:buChar char="•"/>
                      </a:pPr>
                      <a:r>
                        <a:rPr lang="en-GB" sz="1400"/>
                        <a:t>Develop a Derbyshire approach to People Scaling for transactional efficiencies</a:t>
                      </a:r>
                    </a:p>
                    <a:p>
                      <a:endParaRPr lang="en-GB" sz="1400"/>
                    </a:p>
                  </a:txBody>
                  <a:tcPr/>
                </a:tc>
                <a:extLst>
                  <a:ext uri="{0D108BD9-81ED-4DB2-BD59-A6C34878D82A}">
                    <a16:rowId xmlns:a16="http://schemas.microsoft.com/office/drawing/2014/main" val="2930172589"/>
                  </a:ext>
                </a:extLst>
              </a:tr>
            </a:tbl>
          </a:graphicData>
        </a:graphic>
      </p:graphicFrame>
      <p:pic>
        <p:nvPicPr>
          <p:cNvPr id="2" name="Picture 1">
            <a:extLst>
              <a:ext uri="{FF2B5EF4-FFF2-40B4-BE49-F238E27FC236}">
                <a16:creationId xmlns:a16="http://schemas.microsoft.com/office/drawing/2014/main" id="{F7FBF2E3-CA85-6B54-6D89-4DAA4E19370E}"/>
              </a:ext>
            </a:extLst>
          </p:cNvPr>
          <p:cNvPicPr>
            <a:picLocks noChangeAspect="1"/>
          </p:cNvPicPr>
          <p:nvPr/>
        </p:nvPicPr>
        <p:blipFill>
          <a:blip r:embed="rId2"/>
          <a:stretch>
            <a:fillRect/>
          </a:stretch>
        </p:blipFill>
        <p:spPr>
          <a:xfrm>
            <a:off x="1310694" y="969300"/>
            <a:ext cx="9431329" cy="2336074"/>
          </a:xfrm>
          <a:prstGeom prst="rect">
            <a:avLst/>
          </a:prstGeom>
        </p:spPr>
      </p:pic>
    </p:spTree>
    <p:extLst>
      <p:ext uri="{BB962C8B-B14F-4D97-AF65-F5344CB8AC3E}">
        <p14:creationId xmlns:p14="http://schemas.microsoft.com/office/powerpoint/2010/main" val="30021741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66910" y="426906"/>
            <a:ext cx="10634194" cy="710704"/>
          </a:xfrm>
        </p:spPr>
        <p:txBody>
          <a:bodyPr>
            <a:noAutofit/>
          </a:bodyPr>
          <a:lstStyle/>
          <a:p>
            <a:pPr algn="l"/>
            <a:r>
              <a:rPr lang="en-GB" sz="4800" b="1">
                <a:solidFill>
                  <a:srgbClr val="00AED9"/>
                </a:solidFill>
                <a:latin typeface="Arial" panose="020B0604020202020204" pitchFamily="34" charset="0"/>
                <a:cs typeface="Arial" panose="020B0604020202020204" pitchFamily="34" charset="0"/>
              </a:rPr>
              <a:t>One Piece of learning:</a:t>
            </a:r>
            <a:endParaRPr lang="en-US" sz="4800">
              <a:latin typeface="Myriad Pro"/>
              <a:cs typeface="Myriad Pro"/>
            </a:endParaRPr>
          </a:p>
        </p:txBody>
      </p:sp>
      <p:sp>
        <p:nvSpPr>
          <p:cNvPr id="7" name="Text Box 6"/>
          <p:cNvSpPr txBox="1">
            <a:spLocks noChangeArrowheads="1"/>
          </p:cNvSpPr>
          <p:nvPr/>
        </p:nvSpPr>
        <p:spPr bwMode="auto">
          <a:xfrm>
            <a:off x="4007768" y="2477214"/>
            <a:ext cx="6471138" cy="181588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Myriad Pro"/>
                <a:ea typeface="+mn-ea"/>
                <a:cs typeface="Times New Roman" panose="02020603050405020304" pitchFamily="18" charset="0"/>
              </a:rPr>
              <a:t>When you are frustrated at others because you have made your best case for change and </a:t>
            </a:r>
            <a:r>
              <a:rPr kumimoji="0" lang="en-US" sz="2800" b="0" i="0" u="none" strike="noStrike" kern="1200" cap="none" spc="0" normalizeH="0" baseline="0" noProof="0">
                <a:ln>
                  <a:noFill/>
                </a:ln>
                <a:solidFill>
                  <a:prstClr val="black"/>
                </a:solidFill>
                <a:effectLst/>
                <a:uLnTx/>
                <a:uFillTx/>
                <a:latin typeface="Calibri" panose="020F0502020204030204"/>
                <a:ea typeface="+mn-ea"/>
                <a:cs typeface="Times New Roman" panose="02020603050405020304" pitchFamily="18" charset="0"/>
              </a:rPr>
              <a:t>“</a:t>
            </a:r>
            <a:r>
              <a:rPr kumimoji="0" lang="en-US" sz="2800" b="1" i="1" u="none" strike="noStrike" kern="1200" cap="none" spc="0" normalizeH="0" baseline="0" noProof="0">
                <a:ln>
                  <a:noFill/>
                </a:ln>
                <a:solidFill>
                  <a:prstClr val="black"/>
                </a:solidFill>
                <a:effectLst/>
                <a:uLnTx/>
                <a:uFillTx/>
                <a:latin typeface="Myriad Pro"/>
                <a:ea typeface="+mn-ea"/>
                <a:cs typeface="Times New Roman" panose="02020603050405020304" pitchFamily="18" charset="0"/>
              </a:rPr>
              <a:t>They</a:t>
            </a:r>
            <a:r>
              <a:rPr kumimoji="0" lang="en-US" sz="2800" b="0" i="0" u="none" strike="noStrike" kern="1200" cap="none" spc="0" normalizeH="0" baseline="0" noProof="0">
                <a:ln>
                  <a:noFill/>
                </a:ln>
                <a:solidFill>
                  <a:prstClr val="black"/>
                </a:solidFill>
                <a:effectLst/>
                <a:uLnTx/>
                <a:uFillTx/>
                <a:latin typeface="Calibri" panose="020F0502020204030204"/>
                <a:ea typeface="+mn-ea"/>
                <a:cs typeface="Times New Roman" panose="02020603050405020304" pitchFamily="18" charset="0"/>
              </a:rPr>
              <a:t> </a:t>
            </a:r>
            <a:r>
              <a:rPr kumimoji="0" lang="en-US" sz="2800" b="0" i="0" u="none" strike="noStrike" kern="1200" cap="none" spc="0" normalizeH="0" baseline="0" noProof="0">
                <a:ln>
                  <a:noFill/>
                </a:ln>
                <a:solidFill>
                  <a:prstClr val="black"/>
                </a:solidFill>
                <a:effectLst/>
                <a:uLnTx/>
                <a:uFillTx/>
                <a:latin typeface="Myriad Pro"/>
                <a:ea typeface="+mn-ea"/>
                <a:cs typeface="Times New Roman" panose="02020603050405020304" pitchFamily="18" charset="0"/>
              </a:rPr>
              <a:t>just don’t get it!” …</a:t>
            </a:r>
          </a:p>
        </p:txBody>
      </p:sp>
      <p:sp>
        <p:nvSpPr>
          <p:cNvPr id="10" name="Text Box 3"/>
          <p:cNvSpPr txBox="1">
            <a:spLocks noChangeArrowheads="1"/>
          </p:cNvSpPr>
          <p:nvPr/>
        </p:nvSpPr>
        <p:spPr bwMode="auto">
          <a:xfrm>
            <a:off x="1775520" y="4581129"/>
            <a:ext cx="9217024" cy="138499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Myriad Pro"/>
                <a:ea typeface="+mn-ea"/>
                <a:cs typeface="Times New Roman" panose="02020603050405020304" pitchFamily="18" charset="0"/>
              </a:rPr>
              <a:t>Take a look in the mirror and ask yourself instead… “What is it that perhaps </a:t>
            </a:r>
            <a:r>
              <a:rPr kumimoji="0" lang="en-US" sz="2800" b="1" i="1" u="none" strike="noStrike" kern="1200" cap="none" spc="0" normalizeH="0" baseline="0" noProof="0">
                <a:ln>
                  <a:noFill/>
                </a:ln>
                <a:solidFill>
                  <a:prstClr val="black"/>
                </a:solidFill>
                <a:effectLst/>
                <a:uLnTx/>
                <a:uFillTx/>
                <a:latin typeface="Myriad Pro"/>
                <a:ea typeface="+mn-ea"/>
                <a:cs typeface="Times New Roman" panose="02020603050405020304" pitchFamily="18" charset="0"/>
              </a:rPr>
              <a:t>*I*</a:t>
            </a:r>
            <a:r>
              <a:rPr kumimoji="0" lang="en-US" sz="2800" b="0" i="0" u="none" strike="noStrike" kern="1200" cap="none" spc="0" normalizeH="0" baseline="0" noProof="0">
                <a:ln>
                  <a:noFill/>
                </a:ln>
                <a:solidFill>
                  <a:prstClr val="black"/>
                </a:solidFill>
                <a:effectLst/>
                <a:uLnTx/>
                <a:uFillTx/>
                <a:latin typeface="Myriad Pro"/>
                <a:ea typeface="+mn-ea"/>
                <a:cs typeface="Times New Roman" panose="02020603050405020304" pitchFamily="18" charset="0"/>
              </a:rPr>
              <a:t> don’t get </a:t>
            </a:r>
            <a:br>
              <a:rPr kumimoji="0" lang="en-US" sz="2800" b="0" i="0" u="none" strike="noStrike" kern="1200" cap="none" spc="0" normalizeH="0" baseline="0" noProof="0">
                <a:ln>
                  <a:noFill/>
                </a:ln>
                <a:solidFill>
                  <a:prstClr val="black"/>
                </a:solidFill>
                <a:effectLst/>
                <a:uLnTx/>
                <a:uFillTx/>
                <a:latin typeface="Myriad Pro"/>
                <a:ea typeface="+mn-ea"/>
                <a:cs typeface="Times New Roman" panose="02020603050405020304" pitchFamily="18" charset="0"/>
              </a:rPr>
            </a:br>
            <a:r>
              <a:rPr kumimoji="0" lang="en-US" sz="2800" b="0" i="0" u="none" strike="noStrike" kern="1200" cap="none" spc="0" normalizeH="0" baseline="0" noProof="0">
                <a:ln>
                  <a:noFill/>
                </a:ln>
                <a:solidFill>
                  <a:prstClr val="black"/>
                </a:solidFill>
                <a:effectLst/>
                <a:uLnTx/>
                <a:uFillTx/>
                <a:latin typeface="Myriad Pro"/>
                <a:ea typeface="+mn-ea"/>
                <a:cs typeface="Times New Roman" panose="02020603050405020304" pitchFamily="18" charset="0"/>
              </a:rPr>
              <a:t>about them?</a:t>
            </a:r>
            <a:r>
              <a:rPr kumimoji="0" lang="ja-JP" altLang="en-US" sz="2800" b="0" i="0" u="none" strike="noStrike" kern="1200" cap="none" spc="0" normalizeH="0" baseline="0" noProof="0">
                <a:ln>
                  <a:noFill/>
                </a:ln>
                <a:solidFill>
                  <a:prstClr val="black"/>
                </a:solidFill>
                <a:effectLst/>
                <a:uLnTx/>
                <a:uFillTx/>
                <a:latin typeface="Myriad Pro"/>
                <a:ea typeface="游ゴシック" panose="020B0400000000000000" pitchFamily="34" charset="-128"/>
                <a:cs typeface="Times New Roman" panose="02020603050405020304" pitchFamily="18" charset="0"/>
              </a:rPr>
              <a:t>”</a:t>
            </a:r>
            <a:endParaRPr kumimoji="0" lang="en-US" sz="2800" b="0" i="0" u="none" strike="noStrike" kern="1200" cap="none" spc="0" normalizeH="0" baseline="0" noProof="0">
              <a:ln>
                <a:noFill/>
              </a:ln>
              <a:solidFill>
                <a:prstClr val="black"/>
              </a:solidFill>
              <a:effectLst/>
              <a:uLnTx/>
              <a:uFillTx/>
              <a:latin typeface="Myriad Pro"/>
              <a:ea typeface="+mn-ea"/>
              <a:cs typeface="Times New Roman" panose="02020603050405020304" pitchFamily="18" charset="0"/>
            </a:endParaRPr>
          </a:p>
        </p:txBody>
      </p:sp>
      <p:pic>
        <p:nvPicPr>
          <p:cNvPr id="1028" name="Picture 4" descr="How Do You Know If You Are Stressed">
            <a:extLst>
              <a:ext uri="{FF2B5EF4-FFF2-40B4-BE49-F238E27FC236}">
                <a16:creationId xmlns:a16="http://schemas.microsoft.com/office/drawing/2014/main" id="{60106A5B-050F-AB61-A578-BF97FC9BFB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827" y="1636978"/>
            <a:ext cx="2857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8042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dissolv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text&#10;&#10;Description automatically generated">
            <a:extLst>
              <a:ext uri="{FF2B5EF4-FFF2-40B4-BE49-F238E27FC236}">
                <a16:creationId xmlns:a16="http://schemas.microsoft.com/office/drawing/2014/main" id="{D5CFC8D7-37EB-43D5-861F-79D372FC0E5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337486"/>
            <a:ext cx="12192000" cy="2564904"/>
          </a:xfrm>
          <a:prstGeom prst="rect">
            <a:avLst/>
          </a:prstGeom>
        </p:spPr>
      </p:pic>
      <p:pic>
        <p:nvPicPr>
          <p:cNvPr id="11" name="Picture 10" descr="A picture containing timeline&#10;&#10;Description automatically generated">
            <a:extLst>
              <a:ext uri="{FF2B5EF4-FFF2-40B4-BE49-F238E27FC236}">
                <a16:creationId xmlns:a16="http://schemas.microsoft.com/office/drawing/2014/main" id="{8116EB2D-2597-4A68-9C4B-C70B87C2944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08368" y="301064"/>
            <a:ext cx="2430000" cy="972000"/>
          </a:xfrm>
          <a:prstGeom prst="rect">
            <a:avLst/>
          </a:prstGeom>
        </p:spPr>
      </p:pic>
      <p:sp>
        <p:nvSpPr>
          <p:cNvPr id="6" name="Content Placeholder 2">
            <a:extLst>
              <a:ext uri="{FF2B5EF4-FFF2-40B4-BE49-F238E27FC236}">
                <a16:creationId xmlns:a16="http://schemas.microsoft.com/office/drawing/2014/main" id="{DEA6A645-396E-41E8-B814-922FF6E8C902}"/>
              </a:ext>
            </a:extLst>
          </p:cNvPr>
          <p:cNvSpPr txBox="1">
            <a:spLocks/>
          </p:cNvSpPr>
          <p:nvPr/>
        </p:nvSpPr>
        <p:spPr>
          <a:xfrm>
            <a:off x="1427542" y="1558814"/>
            <a:ext cx="10410826" cy="3554006"/>
          </a:xfrm>
          <a:prstGeom prst="rect">
            <a:avLst/>
          </a:prstGeom>
        </p:spPr>
        <p:txBody>
          <a:bodyPr vert="horz" lIns="91440" tIns="45720" rIns="91440" bIns="45720" rtlCol="0">
            <a:normAutofit fontScale="475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6000" b="1" i="0" u="none" strike="noStrike" kern="1200" cap="none" spc="0" normalizeH="0" baseline="0" noProof="0">
                <a:ln>
                  <a:noFill/>
                </a:ln>
                <a:solidFill>
                  <a:srgbClr val="00AED9"/>
                </a:solidFill>
                <a:effectLst/>
                <a:uLnTx/>
                <a:uFillTx/>
                <a:latin typeface="Arial" pitchFamily="34" charset="0"/>
                <a:ea typeface="+mn-ea"/>
                <a:cs typeface="Arial" pitchFamily="34" charset="0"/>
              </a:rPr>
              <a:t>Contacts: </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3000" b="1" i="0" u="none" strike="noStrike" kern="1200" cap="none" spc="0" normalizeH="0" baseline="0" noProof="0">
              <a:ln>
                <a:noFill/>
              </a:ln>
              <a:solidFill>
                <a:srgbClr val="00AED9"/>
              </a:solidFill>
              <a:effectLst/>
              <a:uLnTx/>
              <a:uFillTx/>
              <a:latin typeface="Arial" pitchFamily="34" charset="0"/>
              <a:ea typeface="+mn-ea"/>
              <a:cs typeface="Arial" pitchFamily="34" charset="0"/>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4500" b="1" i="0" u="none" strike="noStrike" kern="1200" cap="none" spc="0" normalizeH="0" baseline="0" noProof="0">
                <a:ln>
                  <a:noFill/>
                </a:ln>
                <a:solidFill>
                  <a:srgbClr val="00AED9"/>
                </a:solidFill>
                <a:effectLst/>
                <a:uLnTx/>
                <a:uFillTx/>
                <a:latin typeface="Arial" pitchFamily="34" charset="0"/>
                <a:ea typeface="+mn-ea"/>
                <a:cs typeface="Arial" pitchFamily="34" charset="0"/>
              </a:rPr>
              <a:t>Amanda Rawlings - </a:t>
            </a:r>
            <a:r>
              <a:rPr kumimoji="0" lang="en-US" sz="4500" b="1" i="0" u="none" strike="noStrike" kern="1200" cap="none" spc="0" normalizeH="0" baseline="0" noProof="0">
                <a:ln>
                  <a:noFill/>
                </a:ln>
                <a:solidFill>
                  <a:srgbClr val="00AED9"/>
                </a:solidFill>
                <a:effectLst/>
                <a:uLnTx/>
                <a:uFillTx/>
                <a:latin typeface="Arial" pitchFamily="34" charset="0"/>
                <a:ea typeface="+mn-ea"/>
                <a:cs typeface="Arial" pitchFamily="34" charset="0"/>
                <a:hlinkClick r:id="rId4">
                  <a:extLst>
                    <a:ext uri="{A12FA001-AC4F-418D-AE19-62706E023703}">
                      <ahyp:hlinkClr xmlns:ahyp="http://schemas.microsoft.com/office/drawing/2018/hyperlinkcolor" val="tx"/>
                    </a:ext>
                  </a:extLst>
                </a:hlinkClick>
              </a:rPr>
              <a:t>amanda.rawlings2@nhs.net</a:t>
            </a:r>
            <a:endParaRPr kumimoji="0" lang="en-GB" sz="4500" b="1" i="0" u="none" strike="noStrike" kern="1200" cap="none" spc="0" normalizeH="0" baseline="0" noProof="0">
              <a:ln>
                <a:noFill/>
              </a:ln>
              <a:solidFill>
                <a:srgbClr val="00AED9"/>
              </a:solidFill>
              <a:effectLst/>
              <a:uLnTx/>
              <a:uFillTx/>
              <a:latin typeface="Arial" pitchFamily="34" charset="0"/>
              <a:ea typeface="+mn-ea"/>
              <a:cs typeface="Arial" pitchFamily="34" charset="0"/>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4500" b="1" i="0" u="none" strike="noStrike" kern="1200" cap="none" spc="0" normalizeH="0" baseline="0" noProof="0">
                <a:ln>
                  <a:noFill/>
                </a:ln>
                <a:solidFill>
                  <a:srgbClr val="00AED9"/>
                </a:solidFill>
                <a:effectLst/>
                <a:uLnTx/>
                <a:uFillTx/>
                <a:latin typeface="Arial" pitchFamily="34" charset="0"/>
                <a:ea typeface="+mn-ea"/>
                <a:cs typeface="Arial" pitchFamily="34" charset="0"/>
              </a:rPr>
              <a:t>Chief People Officer - Derby and Derbyshire ICB</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3000" b="0" i="0" u="sng" strike="noStrike" kern="1200" cap="none" spc="0" normalizeH="0" baseline="0" noProof="0">
              <a:ln>
                <a:noFill/>
              </a:ln>
              <a:solidFill>
                <a:srgbClr val="00AED9"/>
              </a:solidFill>
              <a:effectLst/>
              <a:uLnTx/>
              <a:uFillTx/>
              <a:latin typeface="Arial" pitchFamily="34" charset="0"/>
              <a:ea typeface="+mn-ea"/>
              <a:cs typeface="Arial" pitchFamily="34" charset="0"/>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4500" b="1" i="0" u="none" strike="noStrike" kern="1200" cap="none" spc="0" normalizeH="0" baseline="0" noProof="0">
                <a:ln>
                  <a:noFill/>
                </a:ln>
                <a:solidFill>
                  <a:srgbClr val="00AED9"/>
                </a:solidFill>
                <a:effectLst/>
                <a:uLnTx/>
                <a:uFillTx/>
                <a:latin typeface="Arial" pitchFamily="34" charset="0"/>
                <a:ea typeface="+mn-ea"/>
                <a:cs typeface="Arial" pitchFamily="34" charset="0"/>
              </a:rPr>
              <a:t>Linda Garnett - </a:t>
            </a:r>
            <a:r>
              <a:rPr kumimoji="0" lang="en-GB" sz="4500" b="1" i="0" u="sng" strike="noStrike" kern="1200" cap="none" spc="0" normalizeH="0" baseline="0" noProof="0">
                <a:ln>
                  <a:noFill/>
                </a:ln>
                <a:solidFill>
                  <a:srgbClr val="00AED9"/>
                </a:solidFill>
                <a:effectLst/>
                <a:uLnTx/>
                <a:uFillTx/>
                <a:latin typeface="Arial" pitchFamily="34" charset="0"/>
                <a:ea typeface="+mn-ea"/>
                <a:cs typeface="Arial" pitchFamily="34" charset="0"/>
                <a:hlinkClick r:id="rId5">
                  <a:extLst>
                    <a:ext uri="{A12FA001-AC4F-418D-AE19-62706E023703}">
                      <ahyp:hlinkClr xmlns:ahyp="http://schemas.microsoft.com/office/drawing/2018/hyperlinkcolor" val="tx"/>
                    </a:ext>
                  </a:extLst>
                </a:hlinkClick>
              </a:rPr>
              <a:t>linda.garnett1@nhs.net</a:t>
            </a:r>
            <a:r>
              <a:rPr kumimoji="0" lang="en-GB" sz="4500" b="1" i="0" u="sng" strike="noStrike" kern="1200" cap="none" spc="0" normalizeH="0" baseline="0" noProof="0">
                <a:ln>
                  <a:noFill/>
                </a:ln>
                <a:solidFill>
                  <a:srgbClr val="00AED9"/>
                </a:solidFill>
                <a:effectLst/>
                <a:uLnTx/>
                <a:uFillTx/>
                <a:latin typeface="Arial" pitchFamily="34" charset="0"/>
                <a:ea typeface="+mn-ea"/>
                <a:cs typeface="Arial" pitchFamily="34" charset="0"/>
              </a:rPr>
              <a:t> </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4500" b="1" i="0" u="none" strike="noStrike" kern="1200" cap="none" spc="0" normalizeH="0" baseline="0" noProof="0">
                <a:ln>
                  <a:noFill/>
                </a:ln>
                <a:solidFill>
                  <a:srgbClr val="00AED9"/>
                </a:solidFill>
                <a:effectLst/>
                <a:uLnTx/>
                <a:uFillTx/>
                <a:latin typeface="Arial" pitchFamily="34" charset="0"/>
                <a:ea typeface="+mn-ea"/>
                <a:cs typeface="Arial" pitchFamily="34" charset="0"/>
              </a:rPr>
              <a:t>Programme Director, People Services Collaborative</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3000" b="1" i="0" u="none" strike="noStrike" kern="1200" cap="none" spc="0" normalizeH="0" baseline="0" noProof="0">
              <a:ln>
                <a:noFill/>
              </a:ln>
              <a:solidFill>
                <a:srgbClr val="00AED9"/>
              </a:solidFill>
              <a:effectLst/>
              <a:uLnTx/>
              <a:uFillTx/>
              <a:latin typeface="Arial" pitchFamily="34" charset="0"/>
              <a:ea typeface="+mn-ea"/>
              <a:cs typeface="Arial" pitchFamily="34" charset="0"/>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4500" b="1" i="0" u="none" strike="noStrike" kern="1200" cap="none" spc="0" normalizeH="0" baseline="0" noProof="0">
                <a:ln>
                  <a:noFill/>
                </a:ln>
                <a:solidFill>
                  <a:srgbClr val="00AED9"/>
                </a:solidFill>
                <a:effectLst/>
                <a:uLnTx/>
                <a:uFillTx/>
                <a:latin typeface="Arial" pitchFamily="34" charset="0"/>
                <a:ea typeface="+mn-ea"/>
                <a:cs typeface="Arial" pitchFamily="34" charset="0"/>
              </a:rPr>
              <a:t>Tracey Robinson – </a:t>
            </a:r>
            <a:r>
              <a:rPr kumimoji="0" lang="en-GB" sz="4500" b="1" i="0" u="sng" strike="noStrike" kern="1200" cap="none" spc="0" normalizeH="0" baseline="0" noProof="0">
                <a:ln>
                  <a:noFill/>
                </a:ln>
                <a:solidFill>
                  <a:srgbClr val="00AED9"/>
                </a:solidFill>
                <a:effectLst/>
                <a:uLnTx/>
                <a:uFillTx/>
                <a:latin typeface="Arial" pitchFamily="34" charset="0"/>
                <a:ea typeface="+mn-ea"/>
                <a:cs typeface="Arial" pitchFamily="34" charset="0"/>
              </a:rPr>
              <a:t>tracey.robinson31@nhs.net</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4500" b="1" i="0" u="none" strike="noStrike" kern="1200" cap="none" spc="0" normalizeH="0" baseline="0" noProof="0">
                <a:ln>
                  <a:noFill/>
                </a:ln>
                <a:solidFill>
                  <a:srgbClr val="00AED9"/>
                </a:solidFill>
                <a:effectLst/>
                <a:uLnTx/>
                <a:uFillTx/>
                <a:latin typeface="Arial" pitchFamily="34" charset="0"/>
                <a:ea typeface="+mn-ea"/>
                <a:cs typeface="Arial" pitchFamily="34" charset="0"/>
              </a:rPr>
              <a:t>Project Manager, People Service Collaborative </a:t>
            </a:r>
          </a:p>
        </p:txBody>
      </p:sp>
      <p:sp>
        <p:nvSpPr>
          <p:cNvPr id="7" name="Title 1">
            <a:extLst>
              <a:ext uri="{FF2B5EF4-FFF2-40B4-BE49-F238E27FC236}">
                <a16:creationId xmlns:a16="http://schemas.microsoft.com/office/drawing/2014/main" id="{54A1C7A9-2443-474D-B013-34A147DA397A}"/>
              </a:ext>
            </a:extLst>
          </p:cNvPr>
          <p:cNvSpPr txBox="1">
            <a:spLocks/>
          </p:cNvSpPr>
          <p:nvPr/>
        </p:nvSpPr>
        <p:spPr>
          <a:xfrm>
            <a:off x="1427542" y="215564"/>
            <a:ext cx="109728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GB" sz="4400" b="1" i="0" u="none" strike="noStrike" kern="1200" cap="none" spc="0" normalizeH="0" baseline="0" noProof="0">
              <a:ln>
                <a:noFill/>
              </a:ln>
              <a:solidFill>
                <a:srgbClr val="00AED9"/>
              </a:solidFill>
              <a:effectLst/>
              <a:uLnTx/>
              <a:uFillTx/>
              <a:latin typeface="Arial" pitchFamily="34" charset="0"/>
              <a:ea typeface="+mj-ea"/>
              <a:cs typeface="Arial" pitchFamily="34" charset="0"/>
            </a:endParaRPr>
          </a:p>
        </p:txBody>
      </p:sp>
    </p:spTree>
    <p:extLst>
      <p:ext uri="{BB962C8B-B14F-4D97-AF65-F5344CB8AC3E}">
        <p14:creationId xmlns:p14="http://schemas.microsoft.com/office/powerpoint/2010/main" val="34703980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green and white logo&#10;&#10;Description automatically generated with low confidence">
            <a:extLst>
              <a:ext uri="{FF2B5EF4-FFF2-40B4-BE49-F238E27FC236}">
                <a16:creationId xmlns:a16="http://schemas.microsoft.com/office/drawing/2014/main" id="{56671816-FBA7-4E78-B954-2444CDE1EA2C}"/>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7491" b="6778"/>
          <a:stretch/>
        </p:blipFill>
        <p:spPr>
          <a:xfrm>
            <a:off x="0" y="0"/>
            <a:ext cx="12192000" cy="2651182"/>
          </a:xfrm>
        </p:spPr>
      </p:pic>
      <p:sp>
        <p:nvSpPr>
          <p:cNvPr id="6" name="TextBox 5">
            <a:extLst>
              <a:ext uri="{FF2B5EF4-FFF2-40B4-BE49-F238E27FC236}">
                <a16:creationId xmlns:a16="http://schemas.microsoft.com/office/drawing/2014/main" id="{5A04F67F-061A-4A2E-B8AC-CB7313E96269}"/>
              </a:ext>
            </a:extLst>
          </p:cNvPr>
          <p:cNvSpPr txBox="1"/>
          <p:nvPr/>
        </p:nvSpPr>
        <p:spPr>
          <a:xfrm>
            <a:off x="326570" y="2790321"/>
            <a:ext cx="11538857" cy="523220"/>
          </a:xfrm>
          <a:prstGeom prst="rect">
            <a:avLst/>
          </a:prstGeom>
          <a:noFill/>
        </p:spPr>
        <p:txBody>
          <a:bodyPr wrap="square" rtlCol="0">
            <a:spAutoFit/>
          </a:bodyPr>
          <a:lstStyle/>
          <a:p>
            <a:pPr algn="ctr"/>
            <a:r>
              <a:rPr lang="en-GB" sz="2800" b="1">
                <a:solidFill>
                  <a:srgbClr val="29514A"/>
                </a:solidFill>
              </a:rPr>
              <a:t>Thank you for attending the event today</a:t>
            </a:r>
            <a:r>
              <a:rPr lang="en-GB" sz="2800">
                <a:solidFill>
                  <a:schemeClr val="accent6">
                    <a:lumMod val="50000"/>
                  </a:schemeClr>
                </a:solidFill>
              </a:rPr>
              <a:t> </a:t>
            </a:r>
          </a:p>
        </p:txBody>
      </p:sp>
      <p:sp>
        <p:nvSpPr>
          <p:cNvPr id="2" name="TextBox 1">
            <a:extLst>
              <a:ext uri="{FF2B5EF4-FFF2-40B4-BE49-F238E27FC236}">
                <a16:creationId xmlns:a16="http://schemas.microsoft.com/office/drawing/2014/main" id="{F1BC9C3D-5440-4401-B748-8C7E995F1518}"/>
              </a:ext>
            </a:extLst>
          </p:cNvPr>
          <p:cNvSpPr txBox="1"/>
          <p:nvPr/>
        </p:nvSpPr>
        <p:spPr>
          <a:xfrm>
            <a:off x="86088" y="3539346"/>
            <a:ext cx="12019823" cy="2100575"/>
          </a:xfrm>
          <a:prstGeom prst="rect">
            <a:avLst/>
          </a:prstGeom>
          <a:noFill/>
        </p:spPr>
        <p:txBody>
          <a:bodyPr wrap="square" rtlCol="0">
            <a:spAutoFit/>
          </a:bodyPr>
          <a:lstStyle/>
          <a:p>
            <a:r>
              <a:rPr lang="en-GB" sz="2400"/>
              <a:t>Please complete our evaluation form by scanning this QR code </a:t>
            </a:r>
          </a:p>
          <a:p>
            <a:r>
              <a:rPr lang="en-GB" sz="2400"/>
              <a:t>or click on the link in the chat. </a:t>
            </a:r>
          </a:p>
          <a:p>
            <a:endParaRPr lang="en-GB" sz="2400"/>
          </a:p>
          <a:p>
            <a:endParaRPr lang="en-GB" sz="2400"/>
          </a:p>
          <a:p>
            <a:endParaRPr lang="en-GB" sz="1050"/>
          </a:p>
          <a:p>
            <a:r>
              <a:rPr lang="en-GB" sz="2400"/>
              <a:t>Our next peer learning forums and webinars will be announced soon. </a:t>
            </a:r>
            <a:endParaRPr lang="en-GB" sz="2400" b="1"/>
          </a:p>
        </p:txBody>
      </p:sp>
      <p:pic>
        <p:nvPicPr>
          <p:cNvPr id="8" name="Picture 7">
            <a:extLst>
              <a:ext uri="{FF2B5EF4-FFF2-40B4-BE49-F238E27FC236}">
                <a16:creationId xmlns:a16="http://schemas.microsoft.com/office/drawing/2014/main" id="{20D2BB4C-167A-4DFE-82EB-F9DA153628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48461" y="5791782"/>
            <a:ext cx="245745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271A1AA4-E9C2-493F-2566-487D7DBD40B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828" t="11977" b="12290"/>
          <a:stretch/>
        </p:blipFill>
        <p:spPr bwMode="auto">
          <a:xfrm>
            <a:off x="8991599" y="3333861"/>
            <a:ext cx="2759247" cy="21728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52003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73267-BA50-4CCA-9DEB-03EF6B2BE186}"/>
              </a:ext>
            </a:extLst>
          </p:cNvPr>
          <p:cNvSpPr>
            <a:spLocks noGrp="1"/>
          </p:cNvSpPr>
          <p:nvPr>
            <p:ph type="title"/>
          </p:nvPr>
        </p:nvSpPr>
        <p:spPr/>
        <p:txBody>
          <a:bodyPr>
            <a:normAutofit/>
          </a:bodyPr>
          <a:lstStyle/>
          <a:p>
            <a:r>
              <a:rPr lang="en-GB" sz="2400" b="1">
                <a:solidFill>
                  <a:srgbClr val="4472C4"/>
                </a:solidFill>
              </a:rPr>
              <a:t>South West London</a:t>
            </a:r>
          </a:p>
        </p:txBody>
      </p:sp>
      <p:pic>
        <p:nvPicPr>
          <p:cNvPr id="6" name="Content Placeholder 5" descr="Map&#10;&#10;Description automatically generated">
            <a:extLst>
              <a:ext uri="{FF2B5EF4-FFF2-40B4-BE49-F238E27FC236}">
                <a16:creationId xmlns:a16="http://schemas.microsoft.com/office/drawing/2014/main" id="{E2A04349-A3B0-4F6B-B008-200A52B87AE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03712" y="932477"/>
            <a:ext cx="7529884" cy="5556535"/>
          </a:xfrm>
        </p:spPr>
      </p:pic>
      <p:sp>
        <p:nvSpPr>
          <p:cNvPr id="4" name="Slide Number Placeholder 3">
            <a:extLst>
              <a:ext uri="{FF2B5EF4-FFF2-40B4-BE49-F238E27FC236}">
                <a16:creationId xmlns:a16="http://schemas.microsoft.com/office/drawing/2014/main" id="{57885831-D3B1-4D89-B4FC-B66454D0A7A5}"/>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896AEDFF-9EF8-4875-9AD9-1CB1C8C53374}"/>
              </a:ext>
            </a:extLst>
          </p:cNvPr>
          <p:cNvSpPr txBox="1"/>
          <p:nvPr/>
        </p:nvSpPr>
        <p:spPr>
          <a:xfrm>
            <a:off x="695400" y="1533643"/>
            <a:ext cx="2488108" cy="440120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SWL Acute Provider Collaborative Members: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Croydon University Hospital NHS Trust</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Epsom and St Helier University Hospitals NHS Trust</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Kingston Hospital NHS Foundation Trust</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St George’s University Hospital NHS Foundation Trust</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Working closely with the Cancer Alliance:</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RM Partners (Hosted by The Royal Marsden Hospital NHS Foundation Trust)</a:t>
            </a:r>
          </a:p>
        </p:txBody>
      </p:sp>
    </p:spTree>
    <p:extLst>
      <p:ext uri="{BB962C8B-B14F-4D97-AF65-F5344CB8AC3E}">
        <p14:creationId xmlns:p14="http://schemas.microsoft.com/office/powerpoint/2010/main" val="12742066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ight Arrow 50">
            <a:extLst>
              <a:ext uri="{FF2B5EF4-FFF2-40B4-BE49-F238E27FC236}">
                <a16:creationId xmlns:a16="http://schemas.microsoft.com/office/drawing/2014/main" id="{63F204CB-1FBD-A54D-B1B6-BCA0DB072A33}"/>
              </a:ext>
            </a:extLst>
          </p:cNvPr>
          <p:cNvSpPr/>
          <p:nvPr/>
        </p:nvSpPr>
        <p:spPr>
          <a:xfrm>
            <a:off x="2751163" y="3881599"/>
            <a:ext cx="6157706" cy="667516"/>
          </a:xfrm>
          <a:prstGeom prst="rightArrow">
            <a:avLst>
              <a:gd name="adj1" fmla="val 50000"/>
              <a:gd name="adj2" fmla="val 66201"/>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Pharmacy	</a:t>
            </a:r>
          </a:p>
        </p:txBody>
      </p:sp>
      <p:sp>
        <p:nvSpPr>
          <p:cNvPr id="49" name="Right Arrow 48">
            <a:extLst>
              <a:ext uri="{FF2B5EF4-FFF2-40B4-BE49-F238E27FC236}">
                <a16:creationId xmlns:a16="http://schemas.microsoft.com/office/drawing/2014/main" id="{63F204CB-1FBD-A54D-B1B6-BCA0DB072A33}"/>
              </a:ext>
            </a:extLst>
          </p:cNvPr>
          <p:cNvSpPr/>
          <p:nvPr/>
        </p:nvSpPr>
        <p:spPr>
          <a:xfrm>
            <a:off x="2755519" y="3351018"/>
            <a:ext cx="6314452" cy="667516"/>
          </a:xfrm>
          <a:prstGeom prst="rightArrow">
            <a:avLst>
              <a:gd name="adj1" fmla="val 50000"/>
              <a:gd name="adj2" fmla="val 5446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Workforce	</a:t>
            </a:r>
          </a:p>
        </p:txBody>
      </p:sp>
      <p:sp>
        <p:nvSpPr>
          <p:cNvPr id="31" name="Right Arrow 30">
            <a:extLst>
              <a:ext uri="{FF2B5EF4-FFF2-40B4-BE49-F238E27FC236}">
                <a16:creationId xmlns:a16="http://schemas.microsoft.com/office/drawing/2014/main" id="{63F204CB-1FBD-A54D-B1B6-BCA0DB072A33}"/>
              </a:ext>
            </a:extLst>
          </p:cNvPr>
          <p:cNvSpPr/>
          <p:nvPr/>
        </p:nvSpPr>
        <p:spPr>
          <a:xfrm>
            <a:off x="2759875" y="2806612"/>
            <a:ext cx="6148994" cy="667516"/>
          </a:xfrm>
          <a:prstGeom prst="rightArrow">
            <a:avLst>
              <a:gd name="adj1" fmla="val 50000"/>
              <a:gd name="adj2" fmla="val 64244"/>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Clinical Networks 	Wave 2 &amp; 3</a:t>
            </a:r>
          </a:p>
        </p:txBody>
      </p:sp>
      <p:sp>
        <p:nvSpPr>
          <p:cNvPr id="23" name="Title 1"/>
          <p:cNvSpPr txBox="1">
            <a:spLocks/>
          </p:cNvSpPr>
          <p:nvPr/>
        </p:nvSpPr>
        <p:spPr>
          <a:xfrm>
            <a:off x="192740" y="405262"/>
            <a:ext cx="9269202" cy="459797"/>
          </a:xfrm>
          <a:prstGeom prst="rect">
            <a:avLst/>
          </a:prstGeom>
        </p:spPr>
        <p:txBody>
          <a:bodyPr vert="horz" lIns="91440" tIns="45720" rIns="91440" bIns="45720" rtlCol="0" anchor="b">
            <a:noAutofit/>
          </a:bodyPr>
          <a:lstStyle>
            <a:lvl1pPr algn="l" defTabSz="685783" rtl="0" eaLnBrk="1" latinLnBrk="0" hangingPunct="1">
              <a:lnSpc>
                <a:spcPct val="90000"/>
              </a:lnSpc>
              <a:spcBef>
                <a:spcPct val="0"/>
              </a:spcBef>
              <a:buNone/>
              <a:defRPr sz="4500" b="0" i="0" kern="1200">
                <a:solidFill>
                  <a:srgbClr val="6488C5"/>
                </a:solidFill>
                <a:latin typeface="Century Gothic" panose="020B0502020202020204" pitchFamily="34" charset="0"/>
                <a:ea typeface="+mj-ea"/>
                <a:cs typeface="+mj-cs"/>
              </a:defRPr>
            </a:lvl1pPr>
          </a:lstStyle>
          <a:p>
            <a:pPr marL="0" marR="0" lvl="0" indent="0" algn="l" defTabSz="685783" rtl="0" eaLnBrk="1" fontAlgn="auto" latinLnBrk="0" hangingPunct="1">
              <a:lnSpc>
                <a:spcPct val="90000"/>
              </a:lnSpc>
              <a:spcBef>
                <a:spcPct val="0"/>
              </a:spcBef>
              <a:spcAft>
                <a:spcPts val="0"/>
              </a:spcAft>
              <a:buClrTx/>
              <a:buSzTx/>
              <a:buFontTx/>
              <a:buNone/>
              <a:tabLst/>
              <a:defRPr/>
            </a:pPr>
            <a:r>
              <a:rPr kumimoji="0" lang="en-GB" sz="2400" b="1" i="0" u="none" strike="noStrike" kern="1200" cap="none" spc="0" normalizeH="0" baseline="0" noProof="0">
                <a:ln>
                  <a:noFill/>
                </a:ln>
                <a:solidFill>
                  <a:srgbClr val="0070C0"/>
                </a:solidFill>
                <a:effectLst/>
                <a:uLnTx/>
                <a:uFillTx/>
                <a:latin typeface="Arial" panose="020B0604020202020204" pitchFamily="34" charset="0"/>
                <a:ea typeface="+mj-ea"/>
                <a:cs typeface="Arial" panose="020B0604020202020204" pitchFamily="34" charset="0"/>
              </a:rPr>
              <a:t>The SWL APC</a:t>
            </a:r>
          </a:p>
        </p:txBody>
      </p:sp>
      <p:sp>
        <p:nvSpPr>
          <p:cNvPr id="14" name="Right Arrow 13">
            <a:extLst>
              <a:ext uri="{FF2B5EF4-FFF2-40B4-BE49-F238E27FC236}">
                <a16:creationId xmlns:a16="http://schemas.microsoft.com/office/drawing/2014/main" id="{63F204CB-1FBD-A54D-B1B6-BCA0DB072A33}"/>
              </a:ext>
            </a:extLst>
          </p:cNvPr>
          <p:cNvSpPr/>
          <p:nvPr/>
        </p:nvSpPr>
        <p:spPr>
          <a:xfrm>
            <a:off x="2764231" y="2276695"/>
            <a:ext cx="6314452" cy="667516"/>
          </a:xfrm>
          <a:prstGeom prst="rightArrow">
            <a:avLst>
              <a:gd name="adj1" fmla="val 50000"/>
              <a:gd name="adj2" fmla="val 62287"/>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Clinical Networks  	Wave 1</a:t>
            </a:r>
          </a:p>
        </p:txBody>
      </p:sp>
      <p:sp>
        <p:nvSpPr>
          <p:cNvPr id="15" name="Right Arrow 14">
            <a:extLst>
              <a:ext uri="{FF2B5EF4-FFF2-40B4-BE49-F238E27FC236}">
                <a16:creationId xmlns:a16="http://schemas.microsoft.com/office/drawing/2014/main" id="{63F204CB-1FBD-A54D-B1B6-BCA0DB072A33}"/>
              </a:ext>
            </a:extLst>
          </p:cNvPr>
          <p:cNvSpPr/>
          <p:nvPr/>
        </p:nvSpPr>
        <p:spPr>
          <a:xfrm>
            <a:off x="2764231" y="4420758"/>
            <a:ext cx="6314452" cy="667516"/>
          </a:xfrm>
          <a:prstGeom prst="rightArrow">
            <a:avLst>
              <a:gd name="adj1" fmla="val 50000"/>
              <a:gd name="adj2" fmla="val 58373"/>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Recruitment Hub</a:t>
            </a:r>
          </a:p>
        </p:txBody>
      </p:sp>
      <p:sp>
        <p:nvSpPr>
          <p:cNvPr id="16" name="Right Arrow 15">
            <a:extLst>
              <a:ext uri="{FF2B5EF4-FFF2-40B4-BE49-F238E27FC236}">
                <a16:creationId xmlns:a16="http://schemas.microsoft.com/office/drawing/2014/main" id="{63F204CB-1FBD-A54D-B1B6-BCA0DB072A33}"/>
              </a:ext>
            </a:extLst>
          </p:cNvPr>
          <p:cNvSpPr/>
          <p:nvPr/>
        </p:nvSpPr>
        <p:spPr>
          <a:xfrm>
            <a:off x="2764231" y="4959384"/>
            <a:ext cx="6144638" cy="667516"/>
          </a:xfrm>
          <a:prstGeom prst="rightArrow">
            <a:avLst>
              <a:gd name="adj1" fmla="val 50000"/>
              <a:gd name="adj2" fmla="val 6424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Procurement</a:t>
            </a:r>
          </a:p>
        </p:txBody>
      </p:sp>
      <p:sp>
        <p:nvSpPr>
          <p:cNvPr id="25" name="Right Arrow 24">
            <a:extLst>
              <a:ext uri="{FF2B5EF4-FFF2-40B4-BE49-F238E27FC236}">
                <a16:creationId xmlns:a16="http://schemas.microsoft.com/office/drawing/2014/main" id="{63F204CB-1FBD-A54D-B1B6-BCA0DB072A33}"/>
              </a:ext>
            </a:extLst>
          </p:cNvPr>
          <p:cNvSpPr/>
          <p:nvPr/>
        </p:nvSpPr>
        <p:spPr>
          <a:xfrm>
            <a:off x="2764231" y="5442000"/>
            <a:ext cx="6314452" cy="667516"/>
          </a:xfrm>
          <a:prstGeom prst="rightArrow">
            <a:avLst>
              <a:gd name="adj1" fmla="val 50000"/>
              <a:gd name="adj2" fmla="val 58373"/>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Pathology</a:t>
            </a:r>
          </a:p>
        </p:txBody>
      </p:sp>
      <p:sp>
        <p:nvSpPr>
          <p:cNvPr id="26" name="Right Arrow 25">
            <a:extLst>
              <a:ext uri="{FF2B5EF4-FFF2-40B4-BE49-F238E27FC236}">
                <a16:creationId xmlns:a16="http://schemas.microsoft.com/office/drawing/2014/main" id="{63F204CB-1FBD-A54D-B1B6-BCA0DB072A33}"/>
              </a:ext>
            </a:extLst>
          </p:cNvPr>
          <p:cNvSpPr/>
          <p:nvPr/>
        </p:nvSpPr>
        <p:spPr>
          <a:xfrm>
            <a:off x="2764231" y="5980626"/>
            <a:ext cx="6144638" cy="605970"/>
          </a:xfrm>
          <a:custGeom>
            <a:avLst/>
            <a:gdLst>
              <a:gd name="connsiteX0" fmla="*/ 0 w 6144638"/>
              <a:gd name="connsiteY0" fmla="*/ 166879 h 667516"/>
              <a:gd name="connsiteX1" fmla="*/ 5728862 w 6144638"/>
              <a:gd name="connsiteY1" fmla="*/ 166879 h 667516"/>
              <a:gd name="connsiteX2" fmla="*/ 5728862 w 6144638"/>
              <a:gd name="connsiteY2" fmla="*/ 0 h 667516"/>
              <a:gd name="connsiteX3" fmla="*/ 6144638 w 6144638"/>
              <a:gd name="connsiteY3" fmla="*/ 333758 h 667516"/>
              <a:gd name="connsiteX4" fmla="*/ 5728862 w 6144638"/>
              <a:gd name="connsiteY4" fmla="*/ 667516 h 667516"/>
              <a:gd name="connsiteX5" fmla="*/ 5728862 w 6144638"/>
              <a:gd name="connsiteY5" fmla="*/ 500637 h 667516"/>
              <a:gd name="connsiteX6" fmla="*/ 0 w 6144638"/>
              <a:gd name="connsiteY6" fmla="*/ 500637 h 667516"/>
              <a:gd name="connsiteX7" fmla="*/ 0 w 6144638"/>
              <a:gd name="connsiteY7" fmla="*/ 166879 h 667516"/>
              <a:gd name="connsiteX0" fmla="*/ 0 w 6144638"/>
              <a:gd name="connsiteY0" fmla="*/ 166879 h 667516"/>
              <a:gd name="connsiteX1" fmla="*/ 5728862 w 6144638"/>
              <a:gd name="connsiteY1" fmla="*/ 166879 h 667516"/>
              <a:gd name="connsiteX2" fmla="*/ 5728862 w 6144638"/>
              <a:gd name="connsiteY2" fmla="*/ 0 h 667516"/>
              <a:gd name="connsiteX3" fmla="*/ 6144638 w 6144638"/>
              <a:gd name="connsiteY3" fmla="*/ 333758 h 667516"/>
              <a:gd name="connsiteX4" fmla="*/ 5728862 w 6144638"/>
              <a:gd name="connsiteY4" fmla="*/ 667516 h 667516"/>
              <a:gd name="connsiteX5" fmla="*/ 5728862 w 6144638"/>
              <a:gd name="connsiteY5" fmla="*/ 500637 h 667516"/>
              <a:gd name="connsiteX6" fmla="*/ 0 w 6144638"/>
              <a:gd name="connsiteY6" fmla="*/ 500637 h 667516"/>
              <a:gd name="connsiteX7" fmla="*/ 0 w 6144638"/>
              <a:gd name="connsiteY7" fmla="*/ 166879 h 667516"/>
              <a:gd name="connsiteX0" fmla="*/ 0 w 6144638"/>
              <a:gd name="connsiteY0" fmla="*/ 166879 h 597177"/>
              <a:gd name="connsiteX1" fmla="*/ 5728862 w 6144638"/>
              <a:gd name="connsiteY1" fmla="*/ 166879 h 597177"/>
              <a:gd name="connsiteX2" fmla="*/ 5728862 w 6144638"/>
              <a:gd name="connsiteY2" fmla="*/ 0 h 597177"/>
              <a:gd name="connsiteX3" fmla="*/ 6144638 w 6144638"/>
              <a:gd name="connsiteY3" fmla="*/ 333758 h 597177"/>
              <a:gd name="connsiteX4" fmla="*/ 5728862 w 6144638"/>
              <a:gd name="connsiteY4" fmla="*/ 597177 h 597177"/>
              <a:gd name="connsiteX5" fmla="*/ 5728862 w 6144638"/>
              <a:gd name="connsiteY5" fmla="*/ 500637 h 597177"/>
              <a:gd name="connsiteX6" fmla="*/ 0 w 6144638"/>
              <a:gd name="connsiteY6" fmla="*/ 500637 h 597177"/>
              <a:gd name="connsiteX7" fmla="*/ 0 w 6144638"/>
              <a:gd name="connsiteY7" fmla="*/ 166879 h 597177"/>
              <a:gd name="connsiteX0" fmla="*/ 0 w 6144638"/>
              <a:gd name="connsiteY0" fmla="*/ 166879 h 597783"/>
              <a:gd name="connsiteX1" fmla="*/ 5728862 w 6144638"/>
              <a:gd name="connsiteY1" fmla="*/ 166879 h 597783"/>
              <a:gd name="connsiteX2" fmla="*/ 5728862 w 6144638"/>
              <a:gd name="connsiteY2" fmla="*/ 0 h 597783"/>
              <a:gd name="connsiteX3" fmla="*/ 6144638 w 6144638"/>
              <a:gd name="connsiteY3" fmla="*/ 333758 h 597783"/>
              <a:gd name="connsiteX4" fmla="*/ 5728862 w 6144638"/>
              <a:gd name="connsiteY4" fmla="*/ 597177 h 597783"/>
              <a:gd name="connsiteX5" fmla="*/ 5728862 w 6144638"/>
              <a:gd name="connsiteY5" fmla="*/ 500637 h 597783"/>
              <a:gd name="connsiteX6" fmla="*/ 0 w 6144638"/>
              <a:gd name="connsiteY6" fmla="*/ 500637 h 597783"/>
              <a:gd name="connsiteX7" fmla="*/ 0 w 6144638"/>
              <a:gd name="connsiteY7" fmla="*/ 166879 h 597783"/>
              <a:gd name="connsiteX0" fmla="*/ 0 w 6144638"/>
              <a:gd name="connsiteY0" fmla="*/ 166879 h 632850"/>
              <a:gd name="connsiteX1" fmla="*/ 5728862 w 6144638"/>
              <a:gd name="connsiteY1" fmla="*/ 166879 h 632850"/>
              <a:gd name="connsiteX2" fmla="*/ 5728862 w 6144638"/>
              <a:gd name="connsiteY2" fmla="*/ 0 h 632850"/>
              <a:gd name="connsiteX3" fmla="*/ 6144638 w 6144638"/>
              <a:gd name="connsiteY3" fmla="*/ 333758 h 632850"/>
              <a:gd name="connsiteX4" fmla="*/ 5728862 w 6144638"/>
              <a:gd name="connsiteY4" fmla="*/ 632346 h 632850"/>
              <a:gd name="connsiteX5" fmla="*/ 5728862 w 6144638"/>
              <a:gd name="connsiteY5" fmla="*/ 500637 h 632850"/>
              <a:gd name="connsiteX6" fmla="*/ 0 w 6144638"/>
              <a:gd name="connsiteY6" fmla="*/ 500637 h 632850"/>
              <a:gd name="connsiteX7" fmla="*/ 0 w 6144638"/>
              <a:gd name="connsiteY7" fmla="*/ 166879 h 632850"/>
              <a:gd name="connsiteX0" fmla="*/ 0 w 6144638"/>
              <a:gd name="connsiteY0" fmla="*/ 166879 h 632346"/>
              <a:gd name="connsiteX1" fmla="*/ 5728862 w 6144638"/>
              <a:gd name="connsiteY1" fmla="*/ 166879 h 632346"/>
              <a:gd name="connsiteX2" fmla="*/ 5728862 w 6144638"/>
              <a:gd name="connsiteY2" fmla="*/ 0 h 632346"/>
              <a:gd name="connsiteX3" fmla="*/ 6144638 w 6144638"/>
              <a:gd name="connsiteY3" fmla="*/ 333758 h 632346"/>
              <a:gd name="connsiteX4" fmla="*/ 5728862 w 6144638"/>
              <a:gd name="connsiteY4" fmla="*/ 632346 h 632346"/>
              <a:gd name="connsiteX5" fmla="*/ 5728862 w 6144638"/>
              <a:gd name="connsiteY5" fmla="*/ 500637 h 632346"/>
              <a:gd name="connsiteX6" fmla="*/ 0 w 6144638"/>
              <a:gd name="connsiteY6" fmla="*/ 500637 h 632346"/>
              <a:gd name="connsiteX7" fmla="*/ 0 w 6144638"/>
              <a:gd name="connsiteY7" fmla="*/ 166879 h 632346"/>
              <a:gd name="connsiteX0" fmla="*/ 0 w 6144638"/>
              <a:gd name="connsiteY0" fmla="*/ 166879 h 562008"/>
              <a:gd name="connsiteX1" fmla="*/ 5728862 w 6144638"/>
              <a:gd name="connsiteY1" fmla="*/ 166879 h 562008"/>
              <a:gd name="connsiteX2" fmla="*/ 5728862 w 6144638"/>
              <a:gd name="connsiteY2" fmla="*/ 0 h 562008"/>
              <a:gd name="connsiteX3" fmla="*/ 6144638 w 6144638"/>
              <a:gd name="connsiteY3" fmla="*/ 333758 h 562008"/>
              <a:gd name="connsiteX4" fmla="*/ 5728862 w 6144638"/>
              <a:gd name="connsiteY4" fmla="*/ 562008 h 562008"/>
              <a:gd name="connsiteX5" fmla="*/ 5728862 w 6144638"/>
              <a:gd name="connsiteY5" fmla="*/ 500637 h 562008"/>
              <a:gd name="connsiteX6" fmla="*/ 0 w 6144638"/>
              <a:gd name="connsiteY6" fmla="*/ 500637 h 562008"/>
              <a:gd name="connsiteX7" fmla="*/ 0 w 6144638"/>
              <a:gd name="connsiteY7" fmla="*/ 166879 h 562008"/>
              <a:gd name="connsiteX0" fmla="*/ 0 w 6144638"/>
              <a:gd name="connsiteY0" fmla="*/ 166879 h 605970"/>
              <a:gd name="connsiteX1" fmla="*/ 5728862 w 6144638"/>
              <a:gd name="connsiteY1" fmla="*/ 166879 h 605970"/>
              <a:gd name="connsiteX2" fmla="*/ 5728862 w 6144638"/>
              <a:gd name="connsiteY2" fmla="*/ 0 h 605970"/>
              <a:gd name="connsiteX3" fmla="*/ 6144638 w 6144638"/>
              <a:gd name="connsiteY3" fmla="*/ 333758 h 605970"/>
              <a:gd name="connsiteX4" fmla="*/ 5728862 w 6144638"/>
              <a:gd name="connsiteY4" fmla="*/ 605970 h 605970"/>
              <a:gd name="connsiteX5" fmla="*/ 5728862 w 6144638"/>
              <a:gd name="connsiteY5" fmla="*/ 500637 h 605970"/>
              <a:gd name="connsiteX6" fmla="*/ 0 w 6144638"/>
              <a:gd name="connsiteY6" fmla="*/ 500637 h 605970"/>
              <a:gd name="connsiteX7" fmla="*/ 0 w 6144638"/>
              <a:gd name="connsiteY7" fmla="*/ 166879 h 605970"/>
              <a:gd name="connsiteX0" fmla="*/ 0 w 6144638"/>
              <a:gd name="connsiteY0" fmla="*/ 166879 h 605970"/>
              <a:gd name="connsiteX1" fmla="*/ 5728862 w 6144638"/>
              <a:gd name="connsiteY1" fmla="*/ 166879 h 605970"/>
              <a:gd name="connsiteX2" fmla="*/ 5728862 w 6144638"/>
              <a:gd name="connsiteY2" fmla="*/ 0 h 605970"/>
              <a:gd name="connsiteX3" fmla="*/ 6144638 w 6144638"/>
              <a:gd name="connsiteY3" fmla="*/ 333758 h 605970"/>
              <a:gd name="connsiteX4" fmla="*/ 5728862 w 6144638"/>
              <a:gd name="connsiteY4" fmla="*/ 605970 h 605970"/>
              <a:gd name="connsiteX5" fmla="*/ 5728862 w 6144638"/>
              <a:gd name="connsiteY5" fmla="*/ 500637 h 605970"/>
              <a:gd name="connsiteX6" fmla="*/ 0 w 6144638"/>
              <a:gd name="connsiteY6" fmla="*/ 500637 h 605970"/>
              <a:gd name="connsiteX7" fmla="*/ 0 w 6144638"/>
              <a:gd name="connsiteY7" fmla="*/ 166879 h 605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44638" h="605970">
                <a:moveTo>
                  <a:pt x="0" y="166879"/>
                </a:moveTo>
                <a:lnTo>
                  <a:pt x="5728862" y="166879"/>
                </a:lnTo>
                <a:lnTo>
                  <a:pt x="5728862" y="0"/>
                </a:lnTo>
                <a:lnTo>
                  <a:pt x="6144638" y="333758"/>
                </a:lnTo>
                <a:cubicBezTo>
                  <a:pt x="6006046" y="445011"/>
                  <a:pt x="5779530" y="600224"/>
                  <a:pt x="5728862" y="605970"/>
                </a:cubicBezTo>
                <a:lnTo>
                  <a:pt x="5728862" y="500637"/>
                </a:lnTo>
                <a:lnTo>
                  <a:pt x="0" y="500637"/>
                </a:lnTo>
                <a:lnTo>
                  <a:pt x="0" y="166879"/>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SWLEOC</a:t>
            </a:r>
          </a:p>
        </p:txBody>
      </p:sp>
      <p:sp>
        <p:nvSpPr>
          <p:cNvPr id="27" name="Right Arrow 26">
            <a:extLst>
              <a:ext uri="{FF2B5EF4-FFF2-40B4-BE49-F238E27FC236}">
                <a16:creationId xmlns:a16="http://schemas.microsoft.com/office/drawing/2014/main" id="{63F204CB-1FBD-A54D-B1B6-BCA0DB072A33}"/>
              </a:ext>
            </a:extLst>
          </p:cNvPr>
          <p:cNvSpPr/>
          <p:nvPr/>
        </p:nvSpPr>
        <p:spPr>
          <a:xfrm rot="16200000">
            <a:off x="4704348" y="2878502"/>
            <a:ext cx="2353070" cy="645545"/>
          </a:xfrm>
          <a:prstGeom prst="rightArrow">
            <a:avLst>
              <a:gd name="adj1" fmla="val 50000"/>
              <a:gd name="adj2" fmla="val 62132"/>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Outpatients</a:t>
            </a:r>
          </a:p>
        </p:txBody>
      </p:sp>
      <p:sp>
        <p:nvSpPr>
          <p:cNvPr id="28" name="Right Arrow 27">
            <a:extLst>
              <a:ext uri="{FF2B5EF4-FFF2-40B4-BE49-F238E27FC236}">
                <a16:creationId xmlns:a16="http://schemas.microsoft.com/office/drawing/2014/main" id="{63F204CB-1FBD-A54D-B1B6-BCA0DB072A33}"/>
              </a:ext>
            </a:extLst>
          </p:cNvPr>
          <p:cNvSpPr/>
          <p:nvPr/>
        </p:nvSpPr>
        <p:spPr>
          <a:xfrm rot="16200000">
            <a:off x="3307409" y="2878501"/>
            <a:ext cx="2353072" cy="645545"/>
          </a:xfrm>
          <a:prstGeom prst="rightArrow">
            <a:avLst>
              <a:gd name="adj1" fmla="val 50000"/>
              <a:gd name="adj2" fmla="val 64617"/>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Diagnostics</a:t>
            </a:r>
          </a:p>
        </p:txBody>
      </p:sp>
      <p:sp>
        <p:nvSpPr>
          <p:cNvPr id="29" name="Right Arrow 28">
            <a:extLst>
              <a:ext uri="{FF2B5EF4-FFF2-40B4-BE49-F238E27FC236}">
                <a16:creationId xmlns:a16="http://schemas.microsoft.com/office/drawing/2014/main" id="{63F204CB-1FBD-A54D-B1B6-BCA0DB072A33}"/>
              </a:ext>
            </a:extLst>
          </p:cNvPr>
          <p:cNvSpPr/>
          <p:nvPr/>
        </p:nvSpPr>
        <p:spPr>
          <a:xfrm rot="16200000">
            <a:off x="6101281" y="2878500"/>
            <a:ext cx="2353072" cy="645545"/>
          </a:xfrm>
          <a:prstGeom prst="rightArrow">
            <a:avLst>
              <a:gd name="adj1" fmla="val 50000"/>
              <a:gd name="adj2" fmla="val 61954"/>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Elective Recovery</a:t>
            </a:r>
          </a:p>
        </p:txBody>
      </p:sp>
      <p:sp>
        <p:nvSpPr>
          <p:cNvPr id="2" name="TextBox 1"/>
          <p:cNvSpPr txBox="1"/>
          <p:nvPr/>
        </p:nvSpPr>
        <p:spPr>
          <a:xfrm>
            <a:off x="176035" y="859957"/>
            <a:ext cx="11854856" cy="120032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We recognise our role as a key delivery arm of the ICS and we want to do more to ensure the SWL ICS remains at the forefront of delivery for the benefit of our patients and population. The formal collaborations within our portfolio – namely </a:t>
            </a:r>
            <a:r>
              <a:rPr kumimoji="0" lang="en-US" sz="12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SWL Elective </a:t>
            </a:r>
            <a:r>
              <a:rPr kumimoji="0" lang="en-US" sz="1200" b="1" i="0" u="none" strike="noStrike" kern="1200" cap="none" spc="0" normalizeH="0" baseline="0" noProof="0" err="1">
                <a:ln>
                  <a:noFill/>
                </a:ln>
                <a:solidFill>
                  <a:prstClr val="black"/>
                </a:solidFill>
                <a:effectLst/>
                <a:uLnTx/>
                <a:uFillTx/>
                <a:latin typeface="Arial" panose="020B0604020202020204" pitchFamily="34" charset="0"/>
                <a:ea typeface="+mn-ea"/>
                <a:cs typeface="Arial" panose="020B0604020202020204" pitchFamily="34" charset="0"/>
              </a:rPr>
              <a:t>Orthopaedic</a:t>
            </a:r>
            <a:r>
              <a:rPr kumimoji="0" lang="en-US" sz="12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Centre, SWL Procurement Partnership, SWL Pathology, SWL Recruitment Hub and SWL Picture Archiving Communication System (PACs)</a:t>
            </a:r>
            <a:r>
              <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 illustrate that we have already started delivering on the stated benefits by coordinating our efforts and delivering services at scale in middle and back office functions. Through the </a:t>
            </a:r>
            <a:r>
              <a:rPr kumimoji="0" lang="en-US" sz="12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Clinical Networks </a:t>
            </a:r>
            <a:r>
              <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we have standardised pathways and reduced variation and provided mutual aid which has improved recovery performance. We recognise there is more to do. We are keen for the next stage of our development to build on our success and portfolio to address key gaps to ensure we continue to support the ICS to deliver on its role. </a:t>
            </a:r>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cxnSp>
        <p:nvCxnSpPr>
          <p:cNvPr id="6" name="Elbow Connector 5"/>
          <p:cNvCxnSpPr>
            <a:cxnSpLocks/>
          </p:cNvCxnSpPr>
          <p:nvPr/>
        </p:nvCxnSpPr>
        <p:spPr>
          <a:xfrm rot="16200000" flipV="1">
            <a:off x="7387582" y="-912438"/>
            <a:ext cx="242809" cy="6082977"/>
          </a:xfrm>
          <a:prstGeom prst="bentConnector2">
            <a:avLst/>
          </a:prstGeom>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320281" y="2259228"/>
            <a:ext cx="2089140" cy="1446550"/>
          </a:xfrm>
          <a:prstGeom prst="rect">
            <a:avLst/>
          </a:prstGeom>
          <a:noFill/>
          <a:ln>
            <a:solidFill>
              <a:schemeClr val="tx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Clinical Networks: </a:t>
            </a:r>
            <a:r>
              <a:rPr kumimoji="0" lang="en-GB"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looking across complete pathway from primary care to specialist; using upfront diagnostics to avoid acute care; moving more care into the community and using skills of all team members to the most.</a:t>
            </a:r>
          </a:p>
        </p:txBody>
      </p:sp>
      <p:cxnSp>
        <p:nvCxnSpPr>
          <p:cNvPr id="9" name="Elbow Connector 8"/>
          <p:cNvCxnSpPr>
            <a:stCxn id="20" idx="0"/>
            <a:endCxn id="14" idx="1"/>
          </p:cNvCxnSpPr>
          <p:nvPr/>
        </p:nvCxnSpPr>
        <p:spPr>
          <a:xfrm rot="16200000" flipH="1">
            <a:off x="1888928" y="1735150"/>
            <a:ext cx="351225" cy="1399380"/>
          </a:xfrm>
          <a:prstGeom prst="bentConnector4">
            <a:avLst>
              <a:gd name="adj1" fmla="val -65086"/>
              <a:gd name="adj2" fmla="val 87323"/>
            </a:avLst>
          </a:prstGeom>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339754" y="5058390"/>
            <a:ext cx="2054617" cy="1107996"/>
          </a:xfrm>
          <a:prstGeom prst="rect">
            <a:avLst/>
          </a:prstGeom>
          <a:noFill/>
          <a:ln>
            <a:solidFill>
              <a:schemeClr val="tx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Formal Collaboratives (hosted by individual Trusts):</a:t>
            </a:r>
            <a:r>
              <a:rPr kumimoji="0" lang="en-GB"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To collaborate in areas where working together gives more system benefit than working individually</a:t>
            </a:r>
          </a:p>
        </p:txBody>
      </p:sp>
      <p:cxnSp>
        <p:nvCxnSpPr>
          <p:cNvPr id="17" name="Elbow Connector 16"/>
          <p:cNvCxnSpPr>
            <a:stCxn id="24" idx="0"/>
            <a:endCxn id="25" idx="1"/>
          </p:cNvCxnSpPr>
          <p:nvPr/>
        </p:nvCxnSpPr>
        <p:spPr>
          <a:xfrm rot="16200000" flipH="1">
            <a:off x="1706963" y="4718490"/>
            <a:ext cx="717368" cy="1397168"/>
          </a:xfrm>
          <a:prstGeom prst="bentConnector4">
            <a:avLst>
              <a:gd name="adj1" fmla="val -31866"/>
              <a:gd name="adj2" fmla="val 84120"/>
            </a:avLst>
          </a:prstGeom>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25" idx="1"/>
            <a:endCxn id="16" idx="1"/>
          </p:cNvCxnSpPr>
          <p:nvPr/>
        </p:nvCxnSpPr>
        <p:spPr>
          <a:xfrm rot="10800000">
            <a:off x="2764231" y="5293142"/>
            <a:ext cx="12700" cy="482616"/>
          </a:xfrm>
          <a:prstGeom prst="bentConnector3">
            <a:avLst>
              <a:gd name="adj1" fmla="val 1800000"/>
            </a:avLst>
          </a:prstGeom>
        </p:spPr>
        <p:style>
          <a:lnRef idx="1">
            <a:schemeClr val="accent1"/>
          </a:lnRef>
          <a:fillRef idx="0">
            <a:schemeClr val="accent1"/>
          </a:fillRef>
          <a:effectRef idx="0">
            <a:schemeClr val="accent1"/>
          </a:effectRef>
          <a:fontRef idx="minor">
            <a:schemeClr val="tx1"/>
          </a:fontRef>
        </p:style>
      </p:cxnSp>
      <p:cxnSp>
        <p:nvCxnSpPr>
          <p:cNvPr id="35" name="Elbow Connector 34"/>
          <p:cNvCxnSpPr>
            <a:cxnSpLocks/>
            <a:endCxn id="25" idx="1"/>
          </p:cNvCxnSpPr>
          <p:nvPr/>
        </p:nvCxnSpPr>
        <p:spPr>
          <a:xfrm rot="16200000" flipV="1">
            <a:off x="2483327" y="6056663"/>
            <a:ext cx="574509" cy="12700"/>
          </a:xfrm>
          <a:prstGeom prst="bentConnector4">
            <a:avLst>
              <a:gd name="adj1" fmla="val -473"/>
              <a:gd name="adj2" fmla="val 1830756"/>
            </a:avLst>
          </a:prstGeom>
        </p:spPr>
        <p:style>
          <a:lnRef idx="1">
            <a:schemeClr val="accent1"/>
          </a:lnRef>
          <a:fillRef idx="0">
            <a:schemeClr val="accent1"/>
          </a:fillRef>
          <a:effectRef idx="0">
            <a:schemeClr val="accent1"/>
          </a:effectRef>
          <a:fontRef idx="minor">
            <a:schemeClr val="tx1"/>
          </a:fontRef>
        </p:style>
      </p:cxnSp>
      <p:cxnSp>
        <p:nvCxnSpPr>
          <p:cNvPr id="50" name="Elbow Connector 49"/>
          <p:cNvCxnSpPr>
            <a:stCxn id="15" idx="1"/>
            <a:endCxn id="16" idx="1"/>
          </p:cNvCxnSpPr>
          <p:nvPr/>
        </p:nvCxnSpPr>
        <p:spPr>
          <a:xfrm rot="10800000" flipV="1">
            <a:off x="2764231" y="4754516"/>
            <a:ext cx="12700" cy="538626"/>
          </a:xfrm>
          <a:prstGeom prst="bentConnector3">
            <a:avLst>
              <a:gd name="adj1" fmla="val 1800000"/>
            </a:avLst>
          </a:prstGeom>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9461942" y="3417051"/>
            <a:ext cx="2177063" cy="2970044"/>
          </a:xfrm>
          <a:prstGeom prst="rect">
            <a:avLst/>
          </a:prstGeom>
          <a:noFill/>
          <a:ln>
            <a:solidFill>
              <a:schemeClr val="tx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Aim:</a:t>
            </a:r>
            <a:r>
              <a:rPr kumimoji="0" lang="en-GB"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Collaboration to improve clinical outcomes, inequalities &amp; unwarranted variation for patients.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To improve workforce health &amp; wellbeing, with SWL as the best place to work.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To deliver top decile performance in quality, efficiency and national standards.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Deliver value for money to our populations &amp; sustainability of our Trusts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Use innovation &amp; research to improve productivity</a:t>
            </a:r>
          </a:p>
        </p:txBody>
      </p:sp>
      <p:cxnSp>
        <p:nvCxnSpPr>
          <p:cNvPr id="42" name="Elbow Connector 41"/>
          <p:cNvCxnSpPr>
            <a:stCxn id="14" idx="1"/>
            <a:endCxn id="31" idx="1"/>
          </p:cNvCxnSpPr>
          <p:nvPr/>
        </p:nvCxnSpPr>
        <p:spPr>
          <a:xfrm rot="10800000" flipV="1">
            <a:off x="2759875" y="2610452"/>
            <a:ext cx="4356" cy="529917"/>
          </a:xfrm>
          <a:prstGeom prst="bentConnector3">
            <a:avLst>
              <a:gd name="adj1" fmla="val 5347934"/>
            </a:avLst>
          </a:prstGeom>
        </p:spPr>
        <p:style>
          <a:lnRef idx="1">
            <a:schemeClr val="accent1"/>
          </a:lnRef>
          <a:fillRef idx="0">
            <a:schemeClr val="accent1"/>
          </a:fillRef>
          <a:effectRef idx="0">
            <a:schemeClr val="accent1"/>
          </a:effectRef>
          <a:fontRef idx="minor">
            <a:schemeClr val="tx1"/>
          </a:fontRef>
        </p:style>
      </p:cxnSp>
      <p:cxnSp>
        <p:nvCxnSpPr>
          <p:cNvPr id="32" name="Elbow Connector 31"/>
          <p:cNvCxnSpPr/>
          <p:nvPr/>
        </p:nvCxnSpPr>
        <p:spPr>
          <a:xfrm rot="16200000" flipV="1">
            <a:off x="6161476" y="2473073"/>
            <a:ext cx="72499" cy="11862"/>
          </a:xfrm>
          <a:prstGeom prst="bentConnector3">
            <a:avLst/>
          </a:prstGeom>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339754" y="3883717"/>
            <a:ext cx="2089140" cy="600164"/>
          </a:xfrm>
          <a:prstGeom prst="rect">
            <a:avLst/>
          </a:prstGeom>
          <a:noFill/>
          <a:ln>
            <a:solidFill>
              <a:schemeClr val="tx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Programmes: </a:t>
            </a:r>
            <a:r>
              <a:rPr kumimoji="0" lang="en-GB"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Collaboration to maximise on back office opportunities</a:t>
            </a:r>
          </a:p>
        </p:txBody>
      </p:sp>
      <p:cxnSp>
        <p:nvCxnSpPr>
          <p:cNvPr id="52" name="Elbow Connector 51"/>
          <p:cNvCxnSpPr>
            <a:stCxn id="49" idx="1"/>
            <a:endCxn id="48" idx="3"/>
          </p:cNvCxnSpPr>
          <p:nvPr/>
        </p:nvCxnSpPr>
        <p:spPr>
          <a:xfrm rot="10800000" flipV="1">
            <a:off x="2428895" y="3684775"/>
            <a:ext cx="326625" cy="499023"/>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55" name="Elbow Connector 54"/>
          <p:cNvCxnSpPr>
            <a:stCxn id="51" idx="1"/>
            <a:endCxn id="48" idx="3"/>
          </p:cNvCxnSpPr>
          <p:nvPr/>
        </p:nvCxnSpPr>
        <p:spPr>
          <a:xfrm rot="10800000">
            <a:off x="2428895" y="4183799"/>
            <a:ext cx="322269" cy="31558"/>
          </a:xfrm>
          <a:prstGeom prst="bentConnector3">
            <a:avLst/>
          </a:prstGeom>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9461942" y="2098056"/>
            <a:ext cx="2177063" cy="1277273"/>
          </a:xfrm>
          <a:prstGeom prst="rect">
            <a:avLst/>
          </a:prstGeom>
          <a:solidFill>
            <a:schemeClr val="bg1"/>
          </a:solidFill>
          <a:ln>
            <a:solidFill>
              <a:schemeClr val="tx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3 Major Work Programmes: </a:t>
            </a:r>
            <a:r>
              <a:rPr kumimoji="0" lang="en-GB"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looking at structural change across service areas to ensure maximum efficiency, transformation and capacity to ensure delivery of national targets.</a:t>
            </a:r>
          </a:p>
        </p:txBody>
      </p:sp>
      <p:sp>
        <p:nvSpPr>
          <p:cNvPr id="33" name="TextBox 32">
            <a:extLst>
              <a:ext uri="{FF2B5EF4-FFF2-40B4-BE49-F238E27FC236}">
                <a16:creationId xmlns:a16="http://schemas.microsoft.com/office/drawing/2014/main" id="{FDF44D46-F78A-43A3-A7F6-71707100BDB1}"/>
              </a:ext>
            </a:extLst>
          </p:cNvPr>
          <p:cNvSpPr txBox="1"/>
          <p:nvPr/>
        </p:nvSpPr>
        <p:spPr>
          <a:xfrm>
            <a:off x="3050309" y="3278970"/>
            <a:ext cx="6100618" cy="3693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6464249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 name="Title 1">
            <a:extLst>
              <a:ext uri="{FF2B5EF4-FFF2-40B4-BE49-F238E27FC236}">
                <a16:creationId xmlns:a16="http://schemas.microsoft.com/office/drawing/2014/main" id="{D8158812-903D-48B4-8B98-79B9D6648E5E}"/>
              </a:ext>
            </a:extLst>
          </p:cNvPr>
          <p:cNvSpPr txBox="1">
            <a:spLocks/>
          </p:cNvSpPr>
          <p:nvPr/>
        </p:nvSpPr>
        <p:spPr>
          <a:xfrm>
            <a:off x="192740" y="405262"/>
            <a:ext cx="9269202" cy="459797"/>
          </a:xfrm>
          <a:prstGeom prst="rect">
            <a:avLst/>
          </a:prstGeom>
        </p:spPr>
        <p:txBody>
          <a:bodyPr vert="horz" lIns="91440" tIns="45720" rIns="91440" bIns="45720" rtlCol="0" anchor="b">
            <a:noAutofit/>
          </a:bodyPr>
          <a:lstStyle>
            <a:lvl1pPr algn="l" defTabSz="685783" rtl="0" eaLnBrk="1" latinLnBrk="0" hangingPunct="1">
              <a:lnSpc>
                <a:spcPct val="90000"/>
              </a:lnSpc>
              <a:spcBef>
                <a:spcPct val="0"/>
              </a:spcBef>
              <a:buNone/>
              <a:defRPr sz="4500" b="0" i="0" kern="1200">
                <a:solidFill>
                  <a:srgbClr val="6488C5"/>
                </a:solidFill>
                <a:latin typeface="Century Gothic" panose="020B0502020202020204" pitchFamily="34" charset="0"/>
                <a:ea typeface="+mj-ea"/>
                <a:cs typeface="+mj-cs"/>
              </a:defRPr>
            </a:lvl1pPr>
          </a:lstStyle>
          <a:p>
            <a:pPr marL="0" marR="0" lvl="0" indent="0" algn="l" defTabSz="685783" rtl="0" eaLnBrk="1" fontAlgn="auto" latinLnBrk="0" hangingPunct="1">
              <a:lnSpc>
                <a:spcPct val="90000"/>
              </a:lnSpc>
              <a:spcBef>
                <a:spcPct val="0"/>
              </a:spcBef>
              <a:spcAft>
                <a:spcPts val="0"/>
              </a:spcAft>
              <a:buClrTx/>
              <a:buSzTx/>
              <a:buFontTx/>
              <a:buNone/>
              <a:tabLst/>
              <a:defRPr/>
            </a:pPr>
            <a:r>
              <a:rPr kumimoji="0" lang="en-GB" sz="2800" b="1" i="0" u="none" strike="noStrike" kern="1200" cap="none" spc="0" normalizeH="0" baseline="0" noProof="0">
                <a:ln>
                  <a:noFill/>
                </a:ln>
                <a:solidFill>
                  <a:srgbClr val="6488C5"/>
                </a:solidFill>
                <a:effectLst/>
                <a:uLnTx/>
                <a:uFillTx/>
                <a:latin typeface="Arial" panose="020B0604020202020204" pitchFamily="34" charset="0"/>
                <a:ea typeface="Calibri" panose="020F0502020204030204" pitchFamily="34" charset="0"/>
                <a:cs typeface="Arial" panose="020B0604020202020204" pitchFamily="34" charset="0"/>
              </a:rPr>
              <a:t>A Recruitment Hub for SWL – the Concept</a:t>
            </a:r>
            <a:endParaRPr kumimoji="0" lang="en-GB" sz="4800" b="1" i="0" u="none" strike="noStrike" kern="1200" cap="none" spc="0" normalizeH="0" baseline="0" noProof="0">
              <a:ln>
                <a:noFill/>
              </a:ln>
              <a:solidFill>
                <a:srgbClr val="0070C0"/>
              </a:solidFill>
              <a:effectLst/>
              <a:uLnTx/>
              <a:uFillTx/>
              <a:latin typeface="Arial" panose="020B0604020202020204" pitchFamily="34" charset="0"/>
              <a:ea typeface="+mj-ea"/>
              <a:cs typeface="Arial" panose="020B0604020202020204" pitchFamily="34" charset="0"/>
            </a:endParaRPr>
          </a:p>
        </p:txBody>
      </p:sp>
      <p:sp>
        <p:nvSpPr>
          <p:cNvPr id="2" name="Content Placeholder 2">
            <a:extLst>
              <a:ext uri="{FF2B5EF4-FFF2-40B4-BE49-F238E27FC236}">
                <a16:creationId xmlns:a16="http://schemas.microsoft.com/office/drawing/2014/main" id="{A7EF2C15-95D2-C29F-6F4A-218E5EC1F396}"/>
              </a:ext>
            </a:extLst>
          </p:cNvPr>
          <p:cNvSpPr>
            <a:spLocks noGrp="1"/>
          </p:cNvSpPr>
          <p:nvPr>
            <p:ph idx="1"/>
          </p:nvPr>
        </p:nvSpPr>
        <p:spPr>
          <a:xfrm>
            <a:off x="359999" y="1440000"/>
            <a:ext cx="11280617" cy="4351338"/>
          </a:xfrm>
        </p:spPr>
        <p:txBody>
          <a:bodyPr>
            <a:normAutofit/>
          </a:bodyPr>
          <a:lstStyle/>
          <a:p>
            <a:r>
              <a:rPr lang="en-GB" sz="2800">
                <a:effectLst/>
                <a:ea typeface="Calibri" panose="020F0502020204030204" pitchFamily="34" charset="0"/>
              </a:rPr>
              <a:t>A one stop shop for all SWL Acute Trusts recruitment needs</a:t>
            </a:r>
          </a:p>
          <a:p>
            <a:r>
              <a:rPr lang="en-GB" sz="2800">
                <a:effectLst/>
                <a:ea typeface="Calibri" panose="020F0502020204030204" pitchFamily="34" charset="0"/>
              </a:rPr>
              <a:t>A shared service hosted by KHFT on behalf of KHFT, STGH, CUH, ESTH covering 25,000 staff</a:t>
            </a:r>
          </a:p>
          <a:p>
            <a:r>
              <a:rPr lang="en-GB" sz="2800">
                <a:effectLst/>
                <a:ea typeface="Calibri" panose="020F0502020204030204" pitchFamily="34" charset="0"/>
              </a:rPr>
              <a:t>Single base in Epsom</a:t>
            </a:r>
          </a:p>
          <a:p>
            <a:r>
              <a:rPr lang="en-GB" sz="2800">
                <a:effectLst/>
                <a:ea typeface="Calibri" panose="020F0502020204030204" pitchFamily="34" charset="0"/>
              </a:rPr>
              <a:t>Agreed service levels and shared ownership</a:t>
            </a:r>
          </a:p>
          <a:p>
            <a:r>
              <a:rPr lang="en-GB" sz="2800">
                <a:effectLst/>
                <a:ea typeface="Calibri" panose="020F0502020204030204" pitchFamily="34" charset="0"/>
              </a:rPr>
              <a:t>TRAC and NHS Jobs as the key systems</a:t>
            </a:r>
          </a:p>
          <a:p>
            <a:endParaRPr lang="en-GB" sz="8000"/>
          </a:p>
        </p:txBody>
      </p:sp>
    </p:spTree>
    <p:extLst>
      <p:ext uri="{BB962C8B-B14F-4D97-AF65-F5344CB8AC3E}">
        <p14:creationId xmlns:p14="http://schemas.microsoft.com/office/powerpoint/2010/main" val="33908878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itle 1">
            <a:extLst>
              <a:ext uri="{FF2B5EF4-FFF2-40B4-BE49-F238E27FC236}">
                <a16:creationId xmlns:a16="http://schemas.microsoft.com/office/drawing/2014/main" id="{D8158812-903D-48B4-8B98-79B9D6648E5E}"/>
              </a:ext>
            </a:extLst>
          </p:cNvPr>
          <p:cNvSpPr txBox="1">
            <a:spLocks/>
          </p:cNvSpPr>
          <p:nvPr/>
        </p:nvSpPr>
        <p:spPr>
          <a:xfrm>
            <a:off x="192740" y="405262"/>
            <a:ext cx="9269202" cy="459797"/>
          </a:xfrm>
          <a:prstGeom prst="rect">
            <a:avLst/>
          </a:prstGeom>
        </p:spPr>
        <p:txBody>
          <a:bodyPr vert="horz" lIns="91440" tIns="45720" rIns="91440" bIns="45720" rtlCol="0" anchor="b">
            <a:noAutofit/>
          </a:bodyPr>
          <a:lstStyle>
            <a:lvl1pPr algn="l" defTabSz="685783" rtl="0" eaLnBrk="1" latinLnBrk="0" hangingPunct="1">
              <a:lnSpc>
                <a:spcPct val="90000"/>
              </a:lnSpc>
              <a:spcBef>
                <a:spcPct val="0"/>
              </a:spcBef>
              <a:buNone/>
              <a:defRPr sz="4500" b="0" i="0" kern="1200">
                <a:solidFill>
                  <a:srgbClr val="6488C5"/>
                </a:solidFill>
                <a:latin typeface="Century Gothic" panose="020B0502020202020204" pitchFamily="34" charset="0"/>
                <a:ea typeface="+mj-ea"/>
                <a:cs typeface="+mj-cs"/>
              </a:defRPr>
            </a:lvl1pPr>
          </a:lstStyle>
          <a:p>
            <a:pPr marL="0" marR="0" lvl="0" indent="0" algn="l" defTabSz="685783" rtl="0" eaLnBrk="1" fontAlgn="auto" latinLnBrk="0" hangingPunct="1">
              <a:lnSpc>
                <a:spcPct val="90000"/>
              </a:lnSpc>
              <a:spcBef>
                <a:spcPct val="0"/>
              </a:spcBef>
              <a:spcAft>
                <a:spcPts val="0"/>
              </a:spcAft>
              <a:buClrTx/>
              <a:buSzTx/>
              <a:buFontTx/>
              <a:buNone/>
              <a:tabLst/>
              <a:defRPr/>
            </a:pPr>
            <a:r>
              <a:rPr kumimoji="0" lang="en-GB" sz="2800" b="1" i="0" u="none" strike="noStrike" kern="1200" cap="none" spc="0" normalizeH="0" baseline="0" noProof="0">
                <a:ln>
                  <a:noFill/>
                </a:ln>
                <a:solidFill>
                  <a:srgbClr val="6488C5"/>
                </a:solidFill>
                <a:effectLst/>
                <a:uLnTx/>
                <a:uFillTx/>
                <a:latin typeface="Arial" panose="020B0604020202020204" pitchFamily="34" charset="0"/>
                <a:ea typeface="Calibri" panose="020F0502020204030204" pitchFamily="34" charset="0"/>
                <a:cs typeface="Arial" panose="020B0604020202020204" pitchFamily="34" charset="0"/>
              </a:rPr>
              <a:t>Phase 1 – Integration</a:t>
            </a:r>
            <a:endParaRPr kumimoji="0" lang="en-GB" sz="4800" b="1" i="0" u="none" strike="noStrike" kern="1200" cap="none" spc="0" normalizeH="0" baseline="0" noProof="0">
              <a:ln>
                <a:noFill/>
              </a:ln>
              <a:solidFill>
                <a:srgbClr val="0070C0"/>
              </a:solidFill>
              <a:effectLst/>
              <a:uLnTx/>
              <a:uFillTx/>
              <a:latin typeface="Arial" panose="020B0604020202020204" pitchFamily="34" charset="0"/>
              <a:ea typeface="+mj-ea"/>
              <a:cs typeface="Arial" panose="020B0604020202020204" pitchFamily="34" charset="0"/>
            </a:endParaRPr>
          </a:p>
        </p:txBody>
      </p:sp>
      <p:sp>
        <p:nvSpPr>
          <p:cNvPr id="2" name="Content Placeholder 2">
            <a:extLst>
              <a:ext uri="{FF2B5EF4-FFF2-40B4-BE49-F238E27FC236}">
                <a16:creationId xmlns:a16="http://schemas.microsoft.com/office/drawing/2014/main" id="{A7EF2C15-95D2-C29F-6F4A-218E5EC1F396}"/>
              </a:ext>
            </a:extLst>
          </p:cNvPr>
          <p:cNvSpPr>
            <a:spLocks noGrp="1"/>
          </p:cNvSpPr>
          <p:nvPr>
            <p:ph idx="1"/>
          </p:nvPr>
        </p:nvSpPr>
        <p:spPr>
          <a:xfrm>
            <a:off x="359999" y="1440000"/>
            <a:ext cx="11280617" cy="4351338"/>
          </a:xfrm>
        </p:spPr>
        <p:txBody>
          <a:bodyPr>
            <a:normAutofit/>
          </a:bodyPr>
          <a:lstStyle/>
          <a:p>
            <a:r>
              <a:rPr lang="en-GB" sz="2800">
                <a:effectLst/>
                <a:ea typeface="Calibri" panose="020F0502020204030204" pitchFamily="34" charset="0"/>
              </a:rPr>
              <a:t>TUPE of staff(42) from 4 Trusts</a:t>
            </a:r>
          </a:p>
          <a:p>
            <a:r>
              <a:rPr lang="en-GB" sz="2800">
                <a:effectLst/>
                <a:ea typeface="Calibri" panose="020F0502020204030204" pitchFamily="34" charset="0"/>
              </a:rPr>
              <a:t>Client roles and priorities….4 different approaches</a:t>
            </a:r>
          </a:p>
          <a:p>
            <a:r>
              <a:rPr lang="en-GB" sz="2800">
                <a:effectLst/>
                <a:ea typeface="Calibri" panose="020F0502020204030204" pitchFamily="34" charset="0"/>
              </a:rPr>
              <a:t>Establishing common KPIs</a:t>
            </a:r>
          </a:p>
          <a:p>
            <a:r>
              <a:rPr lang="en-GB" sz="2800">
                <a:effectLst/>
                <a:ea typeface="Calibri" panose="020F0502020204030204" pitchFamily="34" charset="0"/>
              </a:rPr>
              <a:t>Time to hire the key concept – 45 day target</a:t>
            </a:r>
          </a:p>
          <a:p>
            <a:endParaRPr lang="en-GB" sz="4000"/>
          </a:p>
        </p:txBody>
      </p:sp>
    </p:spTree>
    <p:extLst>
      <p:ext uri="{BB962C8B-B14F-4D97-AF65-F5344CB8AC3E}">
        <p14:creationId xmlns:p14="http://schemas.microsoft.com/office/powerpoint/2010/main" val="15240157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itle 1">
            <a:extLst>
              <a:ext uri="{FF2B5EF4-FFF2-40B4-BE49-F238E27FC236}">
                <a16:creationId xmlns:a16="http://schemas.microsoft.com/office/drawing/2014/main" id="{D8158812-903D-48B4-8B98-79B9D6648E5E}"/>
              </a:ext>
            </a:extLst>
          </p:cNvPr>
          <p:cNvSpPr txBox="1">
            <a:spLocks/>
          </p:cNvSpPr>
          <p:nvPr/>
        </p:nvSpPr>
        <p:spPr>
          <a:xfrm>
            <a:off x="192740" y="405262"/>
            <a:ext cx="9269202" cy="459797"/>
          </a:xfrm>
          <a:prstGeom prst="rect">
            <a:avLst/>
          </a:prstGeom>
        </p:spPr>
        <p:txBody>
          <a:bodyPr vert="horz" lIns="91440" tIns="45720" rIns="91440" bIns="45720" rtlCol="0" anchor="b">
            <a:noAutofit/>
          </a:bodyPr>
          <a:lstStyle>
            <a:lvl1pPr algn="l" defTabSz="685783" rtl="0" eaLnBrk="1" latinLnBrk="0" hangingPunct="1">
              <a:lnSpc>
                <a:spcPct val="90000"/>
              </a:lnSpc>
              <a:spcBef>
                <a:spcPct val="0"/>
              </a:spcBef>
              <a:buNone/>
              <a:defRPr sz="4500" b="0" i="0" kern="1200">
                <a:solidFill>
                  <a:srgbClr val="6488C5"/>
                </a:solidFill>
                <a:latin typeface="Century Gothic" panose="020B0502020202020204" pitchFamily="34" charset="0"/>
                <a:ea typeface="+mj-ea"/>
                <a:cs typeface="+mj-cs"/>
              </a:defRPr>
            </a:lvl1pPr>
          </a:lstStyle>
          <a:p>
            <a:pPr marL="0" marR="0" lvl="0" indent="0" algn="l" defTabSz="685783" rtl="0" eaLnBrk="1" fontAlgn="auto" latinLnBrk="0" hangingPunct="1">
              <a:lnSpc>
                <a:spcPct val="90000"/>
              </a:lnSpc>
              <a:spcBef>
                <a:spcPct val="0"/>
              </a:spcBef>
              <a:spcAft>
                <a:spcPts val="0"/>
              </a:spcAft>
              <a:buClrTx/>
              <a:buSzTx/>
              <a:buFontTx/>
              <a:buNone/>
              <a:tabLst/>
              <a:defRPr/>
            </a:pPr>
            <a:r>
              <a:rPr kumimoji="0" lang="en-GB" sz="2800" b="1" i="0" u="none" strike="noStrike" kern="1200" cap="none" spc="0" normalizeH="0" baseline="0" noProof="0">
                <a:ln>
                  <a:noFill/>
                </a:ln>
                <a:solidFill>
                  <a:srgbClr val="6488C5"/>
                </a:solidFill>
                <a:effectLst/>
                <a:uLnTx/>
                <a:uFillTx/>
                <a:latin typeface="Arial" panose="020B0604020202020204" pitchFamily="34" charset="0"/>
                <a:ea typeface="Calibri" panose="020F0502020204030204" pitchFamily="34" charset="0"/>
                <a:cs typeface="Arial" panose="020B0604020202020204" pitchFamily="34" charset="0"/>
              </a:rPr>
              <a:t>Phase 2 – Performance Satisfaction</a:t>
            </a:r>
            <a:endParaRPr kumimoji="0" lang="en-GB" sz="4800" b="1" i="0" u="none" strike="noStrike" kern="1200" cap="none" spc="0" normalizeH="0" baseline="0" noProof="0">
              <a:ln>
                <a:noFill/>
              </a:ln>
              <a:solidFill>
                <a:srgbClr val="0070C0"/>
              </a:solidFill>
              <a:effectLst/>
              <a:uLnTx/>
              <a:uFillTx/>
              <a:latin typeface="Arial" panose="020B0604020202020204" pitchFamily="34" charset="0"/>
              <a:ea typeface="+mj-ea"/>
              <a:cs typeface="Arial" panose="020B0604020202020204" pitchFamily="34" charset="0"/>
            </a:endParaRPr>
          </a:p>
        </p:txBody>
      </p:sp>
      <p:sp>
        <p:nvSpPr>
          <p:cNvPr id="2" name="Content Placeholder 2">
            <a:extLst>
              <a:ext uri="{FF2B5EF4-FFF2-40B4-BE49-F238E27FC236}">
                <a16:creationId xmlns:a16="http://schemas.microsoft.com/office/drawing/2014/main" id="{A7EF2C15-95D2-C29F-6F4A-218E5EC1F396}"/>
              </a:ext>
            </a:extLst>
          </p:cNvPr>
          <p:cNvSpPr>
            <a:spLocks noGrp="1"/>
          </p:cNvSpPr>
          <p:nvPr>
            <p:ph idx="1"/>
          </p:nvPr>
        </p:nvSpPr>
        <p:spPr>
          <a:xfrm>
            <a:off x="359999" y="1440000"/>
            <a:ext cx="11280617" cy="4351338"/>
          </a:xfrm>
        </p:spPr>
        <p:txBody>
          <a:bodyPr>
            <a:normAutofit/>
          </a:bodyPr>
          <a:lstStyle/>
          <a:p>
            <a:r>
              <a:rPr lang="en-GB" sz="2800">
                <a:effectLst/>
                <a:ea typeface="Calibri" panose="020F0502020204030204" pitchFamily="34" charset="0"/>
              </a:rPr>
              <a:t>Client buy in</a:t>
            </a:r>
          </a:p>
          <a:p>
            <a:r>
              <a:rPr lang="en-GB" sz="2800">
                <a:effectLst/>
                <a:ea typeface="Calibri" panose="020F0502020204030204" pitchFamily="34" charset="0"/>
              </a:rPr>
              <a:t>Staff identification with SWL</a:t>
            </a:r>
          </a:p>
          <a:p>
            <a:r>
              <a:rPr lang="en-GB" sz="2800">
                <a:effectLst/>
                <a:ea typeface="Calibri" panose="020F0502020204030204" pitchFamily="34" charset="0"/>
              </a:rPr>
              <a:t>Further investment to “right size”</a:t>
            </a:r>
          </a:p>
          <a:p>
            <a:r>
              <a:rPr lang="en-GB" sz="2800">
                <a:effectLst/>
                <a:ea typeface="Calibri" panose="020F0502020204030204" pitchFamily="34" charset="0"/>
              </a:rPr>
              <a:t>Bespoke client needs</a:t>
            </a:r>
          </a:p>
          <a:p>
            <a:r>
              <a:rPr lang="en-GB" sz="2800">
                <a:effectLst/>
                <a:ea typeface="Calibri" panose="020F0502020204030204" pitchFamily="34" charset="0"/>
              </a:rPr>
              <a:t>Cohort and international recruitment</a:t>
            </a:r>
          </a:p>
          <a:p>
            <a:endParaRPr lang="en-GB" sz="1600"/>
          </a:p>
        </p:txBody>
      </p:sp>
    </p:spTree>
    <p:extLst>
      <p:ext uri="{BB962C8B-B14F-4D97-AF65-F5344CB8AC3E}">
        <p14:creationId xmlns:p14="http://schemas.microsoft.com/office/powerpoint/2010/main" val="38654781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itle 1">
            <a:extLst>
              <a:ext uri="{FF2B5EF4-FFF2-40B4-BE49-F238E27FC236}">
                <a16:creationId xmlns:a16="http://schemas.microsoft.com/office/drawing/2014/main" id="{D8158812-903D-48B4-8B98-79B9D6648E5E}"/>
              </a:ext>
            </a:extLst>
          </p:cNvPr>
          <p:cNvSpPr txBox="1">
            <a:spLocks/>
          </p:cNvSpPr>
          <p:nvPr/>
        </p:nvSpPr>
        <p:spPr>
          <a:xfrm>
            <a:off x="192740" y="405262"/>
            <a:ext cx="9269202" cy="459797"/>
          </a:xfrm>
          <a:prstGeom prst="rect">
            <a:avLst/>
          </a:prstGeom>
        </p:spPr>
        <p:txBody>
          <a:bodyPr vert="horz" lIns="91440" tIns="45720" rIns="91440" bIns="45720" rtlCol="0" anchor="b">
            <a:noAutofit/>
          </a:bodyPr>
          <a:lstStyle>
            <a:lvl1pPr algn="l" defTabSz="685783" rtl="0" eaLnBrk="1" latinLnBrk="0" hangingPunct="1">
              <a:lnSpc>
                <a:spcPct val="90000"/>
              </a:lnSpc>
              <a:spcBef>
                <a:spcPct val="0"/>
              </a:spcBef>
              <a:buNone/>
              <a:defRPr sz="4500" b="0" i="0" kern="1200">
                <a:solidFill>
                  <a:srgbClr val="6488C5"/>
                </a:solidFill>
                <a:latin typeface="Century Gothic" panose="020B0502020202020204" pitchFamily="34" charset="0"/>
                <a:ea typeface="+mj-ea"/>
                <a:cs typeface="+mj-cs"/>
              </a:defRPr>
            </a:lvl1pPr>
          </a:lstStyle>
          <a:p>
            <a:pPr marL="0" marR="0" lvl="0" indent="0" algn="l" defTabSz="685783" rtl="0" eaLnBrk="1" fontAlgn="auto" latinLnBrk="0" hangingPunct="1">
              <a:lnSpc>
                <a:spcPct val="90000"/>
              </a:lnSpc>
              <a:spcBef>
                <a:spcPct val="0"/>
              </a:spcBef>
              <a:spcAft>
                <a:spcPts val="0"/>
              </a:spcAft>
              <a:buClrTx/>
              <a:buSzTx/>
              <a:buFontTx/>
              <a:buNone/>
              <a:tabLst/>
              <a:defRPr/>
            </a:pPr>
            <a:r>
              <a:rPr kumimoji="0" lang="en-GB" sz="2800" b="1" i="0" u="none" strike="noStrike" kern="1200" cap="none" spc="0" normalizeH="0" baseline="0" noProof="0">
                <a:ln>
                  <a:noFill/>
                </a:ln>
                <a:solidFill>
                  <a:srgbClr val="6488C5"/>
                </a:solidFill>
                <a:effectLst/>
                <a:uLnTx/>
                <a:uFillTx/>
                <a:latin typeface="Arial" panose="020B0604020202020204" pitchFamily="34" charset="0"/>
                <a:ea typeface="Calibri" panose="020F0502020204030204" pitchFamily="34" charset="0"/>
                <a:cs typeface="Arial" panose="020B0604020202020204" pitchFamily="34" charset="0"/>
              </a:rPr>
              <a:t>Phase 3 – Digitisation and Service Scope</a:t>
            </a:r>
            <a:endParaRPr kumimoji="0" lang="en-GB" sz="4800" b="1" i="0" u="none" strike="noStrike" kern="1200" cap="none" spc="0" normalizeH="0" baseline="0" noProof="0">
              <a:ln>
                <a:noFill/>
              </a:ln>
              <a:solidFill>
                <a:srgbClr val="0070C0"/>
              </a:solidFill>
              <a:effectLst/>
              <a:uLnTx/>
              <a:uFillTx/>
              <a:latin typeface="Arial" panose="020B0604020202020204" pitchFamily="34" charset="0"/>
              <a:ea typeface="+mj-ea"/>
              <a:cs typeface="Arial" panose="020B0604020202020204" pitchFamily="34" charset="0"/>
            </a:endParaRPr>
          </a:p>
        </p:txBody>
      </p:sp>
      <p:sp>
        <p:nvSpPr>
          <p:cNvPr id="2" name="Content Placeholder 2">
            <a:extLst>
              <a:ext uri="{FF2B5EF4-FFF2-40B4-BE49-F238E27FC236}">
                <a16:creationId xmlns:a16="http://schemas.microsoft.com/office/drawing/2014/main" id="{A7EF2C15-95D2-C29F-6F4A-218E5EC1F396}"/>
              </a:ext>
            </a:extLst>
          </p:cNvPr>
          <p:cNvSpPr>
            <a:spLocks noGrp="1"/>
          </p:cNvSpPr>
          <p:nvPr>
            <p:ph idx="1"/>
          </p:nvPr>
        </p:nvSpPr>
        <p:spPr>
          <a:xfrm>
            <a:off x="359999" y="1440000"/>
            <a:ext cx="11280617" cy="4351338"/>
          </a:xfrm>
        </p:spPr>
        <p:txBody>
          <a:bodyPr>
            <a:normAutofit/>
          </a:bodyPr>
          <a:lstStyle/>
          <a:p>
            <a:r>
              <a:rPr lang="en-GB" sz="2800">
                <a:effectLst/>
                <a:ea typeface="Calibri" panose="020F0502020204030204" pitchFamily="34" charset="0"/>
              </a:rPr>
              <a:t>Replacing TRAC</a:t>
            </a:r>
          </a:p>
          <a:p>
            <a:r>
              <a:rPr lang="en-GB" sz="2800">
                <a:effectLst/>
                <a:ea typeface="Calibri" panose="020F0502020204030204" pitchFamily="34" charset="0"/>
              </a:rPr>
              <a:t>Robotics</a:t>
            </a:r>
          </a:p>
          <a:p>
            <a:r>
              <a:rPr lang="en-GB" sz="2800">
                <a:effectLst/>
                <a:ea typeface="Calibri" panose="020F0502020204030204" pitchFamily="34" charset="0"/>
              </a:rPr>
              <a:t>Streamlining activity</a:t>
            </a:r>
          </a:p>
          <a:p>
            <a:r>
              <a:rPr lang="en-GB" sz="2800">
                <a:effectLst/>
                <a:ea typeface="Calibri" panose="020F0502020204030204" pitchFamily="34" charset="0"/>
              </a:rPr>
              <a:t>New clients (HRCH)</a:t>
            </a:r>
          </a:p>
          <a:p>
            <a:r>
              <a:rPr lang="en-GB" sz="2800">
                <a:effectLst/>
                <a:ea typeface="Calibri" panose="020F0502020204030204" pitchFamily="34" charset="0"/>
              </a:rPr>
              <a:t>Extending to DRs and VSMs</a:t>
            </a:r>
          </a:p>
          <a:p>
            <a:r>
              <a:rPr lang="en-GB" sz="2800">
                <a:ea typeface="Calibri" panose="020F0502020204030204" pitchFamily="34" charset="0"/>
              </a:rPr>
              <a:t>New service model</a:t>
            </a:r>
            <a:endParaRPr lang="en-GB" sz="2800">
              <a:effectLst/>
              <a:ea typeface="Calibri" panose="020F0502020204030204" pitchFamily="34" charset="0"/>
            </a:endParaRPr>
          </a:p>
          <a:p>
            <a:endParaRPr lang="en-GB" sz="800"/>
          </a:p>
        </p:txBody>
      </p:sp>
    </p:spTree>
    <p:extLst>
      <p:ext uri="{BB962C8B-B14F-4D97-AF65-F5344CB8AC3E}">
        <p14:creationId xmlns:p14="http://schemas.microsoft.com/office/powerpoint/2010/main" val="2143984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itle 1">
            <a:extLst>
              <a:ext uri="{FF2B5EF4-FFF2-40B4-BE49-F238E27FC236}">
                <a16:creationId xmlns:a16="http://schemas.microsoft.com/office/drawing/2014/main" id="{D8158812-903D-48B4-8B98-79B9D6648E5E}"/>
              </a:ext>
            </a:extLst>
          </p:cNvPr>
          <p:cNvSpPr txBox="1">
            <a:spLocks/>
          </p:cNvSpPr>
          <p:nvPr/>
        </p:nvSpPr>
        <p:spPr>
          <a:xfrm>
            <a:off x="192740" y="405262"/>
            <a:ext cx="9269202" cy="459797"/>
          </a:xfrm>
          <a:prstGeom prst="rect">
            <a:avLst/>
          </a:prstGeom>
        </p:spPr>
        <p:txBody>
          <a:bodyPr vert="horz" lIns="91440" tIns="45720" rIns="91440" bIns="45720" rtlCol="0" anchor="b">
            <a:noAutofit/>
          </a:bodyPr>
          <a:lstStyle>
            <a:lvl1pPr algn="l" defTabSz="685783" rtl="0" eaLnBrk="1" latinLnBrk="0" hangingPunct="1">
              <a:lnSpc>
                <a:spcPct val="90000"/>
              </a:lnSpc>
              <a:spcBef>
                <a:spcPct val="0"/>
              </a:spcBef>
              <a:buNone/>
              <a:defRPr sz="4500" b="0" i="0" kern="1200">
                <a:solidFill>
                  <a:srgbClr val="6488C5"/>
                </a:solidFill>
                <a:latin typeface="Century Gothic" panose="020B0502020202020204" pitchFamily="34" charset="0"/>
                <a:ea typeface="+mj-ea"/>
                <a:cs typeface="+mj-cs"/>
              </a:defRPr>
            </a:lvl1pPr>
          </a:lstStyle>
          <a:p>
            <a:pPr marL="0" marR="0" lvl="0" indent="0" algn="l" defTabSz="685783" rtl="0" eaLnBrk="1" fontAlgn="auto" latinLnBrk="0" hangingPunct="1">
              <a:lnSpc>
                <a:spcPct val="90000"/>
              </a:lnSpc>
              <a:spcBef>
                <a:spcPct val="0"/>
              </a:spcBef>
              <a:spcAft>
                <a:spcPts val="0"/>
              </a:spcAft>
              <a:buClrTx/>
              <a:buSzTx/>
              <a:buFontTx/>
              <a:buNone/>
              <a:tabLst/>
              <a:defRPr/>
            </a:pPr>
            <a:r>
              <a:rPr kumimoji="0" lang="en-GB" sz="2800" b="1" i="0" u="none" strike="noStrike" kern="1200" cap="none" spc="0" normalizeH="0" baseline="0" noProof="0">
                <a:ln>
                  <a:noFill/>
                </a:ln>
                <a:solidFill>
                  <a:srgbClr val="6488C5"/>
                </a:solidFill>
                <a:effectLst/>
                <a:uLnTx/>
                <a:uFillTx/>
                <a:latin typeface="Arial" panose="020B0604020202020204" pitchFamily="34" charset="0"/>
                <a:ea typeface="Calibri" panose="020F0502020204030204" pitchFamily="34" charset="0"/>
                <a:cs typeface="Arial" panose="020B0604020202020204" pitchFamily="34" charset="0"/>
              </a:rPr>
              <a:t>Lessons Learnt</a:t>
            </a:r>
            <a:endParaRPr kumimoji="0" lang="en-GB" sz="4800" b="1" i="0" u="none" strike="noStrike" kern="1200" cap="none" spc="0" normalizeH="0" baseline="0" noProof="0">
              <a:ln>
                <a:noFill/>
              </a:ln>
              <a:solidFill>
                <a:srgbClr val="0070C0"/>
              </a:solidFill>
              <a:effectLst/>
              <a:uLnTx/>
              <a:uFillTx/>
              <a:latin typeface="Arial" panose="020B0604020202020204" pitchFamily="34" charset="0"/>
              <a:ea typeface="+mj-ea"/>
              <a:cs typeface="Arial" panose="020B0604020202020204" pitchFamily="34" charset="0"/>
            </a:endParaRPr>
          </a:p>
        </p:txBody>
      </p:sp>
      <p:sp>
        <p:nvSpPr>
          <p:cNvPr id="2" name="Content Placeholder 2">
            <a:extLst>
              <a:ext uri="{FF2B5EF4-FFF2-40B4-BE49-F238E27FC236}">
                <a16:creationId xmlns:a16="http://schemas.microsoft.com/office/drawing/2014/main" id="{A7EF2C15-95D2-C29F-6F4A-218E5EC1F396}"/>
              </a:ext>
            </a:extLst>
          </p:cNvPr>
          <p:cNvSpPr>
            <a:spLocks noGrp="1"/>
          </p:cNvSpPr>
          <p:nvPr>
            <p:ph idx="1"/>
          </p:nvPr>
        </p:nvSpPr>
        <p:spPr>
          <a:xfrm>
            <a:off x="359999" y="1440000"/>
            <a:ext cx="11280617" cy="4351338"/>
          </a:xfrm>
        </p:spPr>
        <p:txBody>
          <a:bodyPr>
            <a:normAutofit/>
          </a:bodyPr>
          <a:lstStyle/>
          <a:p>
            <a:r>
              <a:rPr lang="en-GB" sz="2800">
                <a:effectLst/>
                <a:ea typeface="Calibri" panose="020F0502020204030204" pitchFamily="34" charset="0"/>
              </a:rPr>
              <a:t>Not an outsourced function</a:t>
            </a:r>
          </a:p>
          <a:p>
            <a:r>
              <a:rPr lang="en-GB" sz="2800">
                <a:effectLst/>
                <a:ea typeface="Calibri" panose="020F0502020204030204" pitchFamily="34" charset="0"/>
              </a:rPr>
              <a:t>Consistency of performance</a:t>
            </a:r>
          </a:p>
          <a:p>
            <a:r>
              <a:rPr lang="en-GB" sz="2800">
                <a:effectLst/>
                <a:ea typeface="Calibri" panose="020F0502020204030204" pitchFamily="34" charset="0"/>
              </a:rPr>
              <a:t>Focus on KPIs not anecdote</a:t>
            </a:r>
          </a:p>
          <a:p>
            <a:r>
              <a:rPr lang="en-GB" sz="2800">
                <a:effectLst/>
                <a:ea typeface="Calibri" panose="020F0502020204030204" pitchFamily="34" charset="0"/>
              </a:rPr>
              <a:t>Estates and IT problem</a:t>
            </a:r>
          </a:p>
          <a:p>
            <a:r>
              <a:rPr lang="en-GB" sz="2800">
                <a:effectLst/>
                <a:ea typeface="Calibri" panose="020F0502020204030204" pitchFamily="34" charset="0"/>
              </a:rPr>
              <a:t>Visibility of recruitment post pandemic</a:t>
            </a:r>
          </a:p>
          <a:p>
            <a:r>
              <a:rPr lang="en-GB" sz="2800">
                <a:ea typeface="Calibri" panose="020F0502020204030204" pitchFamily="34" charset="0"/>
              </a:rPr>
              <a:t>Challenge of collaboration</a:t>
            </a:r>
            <a:endParaRPr lang="en-GB" sz="2800">
              <a:effectLst/>
              <a:ea typeface="Calibri" panose="020F0502020204030204" pitchFamily="34" charset="0"/>
            </a:endParaRPr>
          </a:p>
          <a:p>
            <a:endParaRPr lang="en-GB" sz="100"/>
          </a:p>
        </p:txBody>
      </p:sp>
    </p:spTree>
    <p:extLst>
      <p:ext uri="{BB962C8B-B14F-4D97-AF65-F5344CB8AC3E}">
        <p14:creationId xmlns:p14="http://schemas.microsoft.com/office/powerpoint/2010/main" val="5735230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47dd78af-cfc5-4e7a-8799-591ad7ced2cf">
      <Terms xmlns="http://schemas.microsoft.com/office/infopath/2007/PartnerControls"/>
    </lcf76f155ced4ddcb4097134ff3c332f>
    <TaxCatchAll xmlns="91879da0-9969-4788-bbb1-7f1899c198fe"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6361F09B21A804F824D0804817B9451" ma:contentTypeVersion="16" ma:contentTypeDescription="Create a new document." ma:contentTypeScope="" ma:versionID="849e9642288f645911ab88569331696b">
  <xsd:schema xmlns:xsd="http://www.w3.org/2001/XMLSchema" xmlns:xs="http://www.w3.org/2001/XMLSchema" xmlns:p="http://schemas.microsoft.com/office/2006/metadata/properties" xmlns:ns2="47dd78af-cfc5-4e7a-8799-591ad7ced2cf" xmlns:ns3="91879da0-9969-4788-bbb1-7f1899c198fe" targetNamespace="http://schemas.microsoft.com/office/2006/metadata/properties" ma:root="true" ma:fieldsID="eddd31e92899fff87e4962bf49a94a7a" ns2:_="" ns3:_="">
    <xsd:import namespace="47dd78af-cfc5-4e7a-8799-591ad7ced2cf"/>
    <xsd:import namespace="91879da0-9969-4788-bbb1-7f1899c198f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OCR"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7dd78af-cfc5-4e7a-8799-591ad7ced2c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4beb73b0-c5d4-4c05-b12e-b4108c0f0e2f"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91879da0-9969-4788-bbb1-7f1899c198fe"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02e16324-b103-49ce-bb9c-8eb177c64a7c}" ma:internalName="TaxCatchAll" ma:showField="CatchAllData" ma:web="91879da0-9969-4788-bbb1-7f1899c198f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3697D84-DC11-4A2B-808E-234AE8C7031D}">
  <ds:schemaRefs>
    <ds:schemaRef ds:uri="http://schemas.microsoft.com/sharepoint/v3/contenttype/forms"/>
  </ds:schemaRefs>
</ds:datastoreItem>
</file>

<file path=customXml/itemProps2.xml><?xml version="1.0" encoding="utf-8"?>
<ds:datastoreItem xmlns:ds="http://schemas.openxmlformats.org/officeDocument/2006/customXml" ds:itemID="{06ECF08E-D2B5-4F94-9265-D7950601BBF8}">
  <ds:schemaRefs>
    <ds:schemaRef ds:uri="47dd78af-cfc5-4e7a-8799-591ad7ced2cf"/>
    <ds:schemaRef ds:uri="91879da0-9969-4788-bbb1-7f1899c198fe"/>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F6210433-92E4-457B-80A4-6548B20F3BF1}">
  <ds:schemaRefs>
    <ds:schemaRef ds:uri="47dd78af-cfc5-4e7a-8799-591ad7ced2cf"/>
    <ds:schemaRef ds:uri="91879da0-9969-4788-bbb1-7f1899c198f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25</Slides>
  <Notes>8</Notes>
  <HiddenSlides>0</HiddenSlides>
  <ScaleCrop>false</ScaleCrop>
  <HeadingPairs>
    <vt:vector size="4" baseType="variant">
      <vt:variant>
        <vt:lpstr>Theme</vt:lpstr>
      </vt:variant>
      <vt:variant>
        <vt:i4>3</vt:i4>
      </vt:variant>
      <vt:variant>
        <vt:lpstr>Slide Titles</vt:lpstr>
      </vt:variant>
      <vt:variant>
        <vt:i4>25</vt:i4>
      </vt:variant>
    </vt:vector>
  </HeadingPairs>
  <TitlesOfParts>
    <vt:vector size="28" baseType="lpstr">
      <vt:lpstr>Office Theme</vt:lpstr>
      <vt:lpstr>1_Office Theme</vt:lpstr>
      <vt:lpstr>2_Office Theme</vt:lpstr>
      <vt:lpstr>PowerPoint Presentation</vt:lpstr>
      <vt:lpstr>SWL Acute Provider Collaborative</vt:lpstr>
      <vt:lpstr>South West London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Provider Collaborative Members</vt:lpstr>
      <vt:lpstr>Why collaborate?</vt:lpstr>
      <vt:lpstr>PowerPoint Presentation</vt:lpstr>
      <vt:lpstr>PowerPoint Presentation</vt:lpstr>
      <vt:lpstr>We identified seven programmes of work</vt:lpstr>
      <vt:lpstr>  and five priorities for 2022/23:  </vt:lpstr>
      <vt:lpstr>Achievements so far………</vt:lpstr>
      <vt:lpstr>PowerPoint Presentation</vt:lpstr>
      <vt:lpstr>Integrated Care System governance</vt:lpstr>
      <vt:lpstr>Plans for next year </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Governing provider collaboratives, how to ensure form follows function? Thursday 11 November</dc:title>
  <dc:creator>Amelia Old</dc:creator>
  <cp:revision>1</cp:revision>
  <dcterms:created xsi:type="dcterms:W3CDTF">2021-11-05T11:51:03Z</dcterms:created>
  <dcterms:modified xsi:type="dcterms:W3CDTF">2023-02-08T15:12:54Z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0x01010036361F09B21A804F824D0804817B9451</vt:lpwstr>
  </property>
  <property fmtid="{D5CDD505-2E9C-101B-9397-08002B2CF9AE}" pid="3" name="MediaServiceImageTags">
    <vt:lpwstr/>
  </property>
</Properties>
</file>