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7" r:id="rId2"/>
    <p:sldId id="423" r:id="rId3"/>
    <p:sldId id="424" r:id="rId4"/>
    <p:sldId id="425" r:id="rId5"/>
    <p:sldId id="426" r:id="rId6"/>
    <p:sldId id="427" r:id="rId7"/>
    <p:sldId id="428" r:id="rId8"/>
    <p:sldId id="256" r:id="rId9"/>
    <p:sldId id="429" r:id="rId10"/>
    <p:sldId id="43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9DCB"/>
    <a:srgbClr val="E12F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EFCE18-64F4-420A-914C-135622A15276}" v="7" dt="2023-04-20T14:37:09.703"/>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580"/>
  </p:normalViewPr>
  <p:slideViewPr>
    <p:cSldViewPr snapToGrid="0" snapToObjects="1">
      <p:cViewPr>
        <p:scale>
          <a:sx n="71" d="100"/>
          <a:sy n="71" d="100"/>
        </p:scale>
        <p:origin x="300" y="5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Crooks" userId="bdc403f3-be5f-4fce-964c-9c9ddc83af20" providerId="ADAL" clId="{FEEFCE18-64F4-420A-914C-135622A15276}"/>
    <pc:docChg chg="custSel addSld modSld">
      <pc:chgData name="Katie Crooks" userId="bdc403f3-be5f-4fce-964c-9c9ddc83af20" providerId="ADAL" clId="{FEEFCE18-64F4-420A-914C-135622A15276}" dt="2023-04-20T14:37:56.440" v="26" actId="1076"/>
      <pc:docMkLst>
        <pc:docMk/>
      </pc:docMkLst>
      <pc:sldChg chg="delSp">
        <pc:chgData name="Katie Crooks" userId="bdc403f3-be5f-4fce-964c-9c9ddc83af20" providerId="ADAL" clId="{FEEFCE18-64F4-420A-914C-135622A15276}" dt="2023-04-20T14:35:28.615" v="0"/>
        <pc:sldMkLst>
          <pc:docMk/>
          <pc:sldMk cId="747103816" sldId="256"/>
        </pc:sldMkLst>
        <pc:picChg chg="del">
          <ac:chgData name="Katie Crooks" userId="bdc403f3-be5f-4fce-964c-9c9ddc83af20" providerId="ADAL" clId="{FEEFCE18-64F4-420A-914C-135622A15276}" dt="2023-04-20T14:35:28.615" v="0"/>
          <ac:picMkLst>
            <pc:docMk/>
            <pc:sldMk cId="747103816" sldId="256"/>
            <ac:picMk id="2" creationId="{18C6FA93-7E2B-62F1-0D28-53D2DC93E4AA}"/>
          </ac:picMkLst>
        </pc:picChg>
      </pc:sldChg>
      <pc:sldChg chg="addSp delSp modSp new mod">
        <pc:chgData name="Katie Crooks" userId="bdc403f3-be5f-4fce-964c-9c9ddc83af20" providerId="ADAL" clId="{FEEFCE18-64F4-420A-914C-135622A15276}" dt="2023-04-20T14:37:45.682" v="22" actId="1076"/>
        <pc:sldMkLst>
          <pc:docMk/>
          <pc:sldMk cId="1115037018" sldId="429"/>
        </pc:sldMkLst>
        <pc:spChg chg="del">
          <ac:chgData name="Katie Crooks" userId="bdc403f3-be5f-4fce-964c-9c9ddc83af20" providerId="ADAL" clId="{FEEFCE18-64F4-420A-914C-135622A15276}" dt="2023-04-20T14:36:31.257" v="8" actId="478"/>
          <ac:spMkLst>
            <pc:docMk/>
            <pc:sldMk cId="1115037018" sldId="429"/>
            <ac:spMk id="3" creationId="{20E1976B-4DF1-D799-578B-B38FFA263040}"/>
          </ac:spMkLst>
        </pc:spChg>
        <pc:picChg chg="add mod">
          <ac:chgData name="Katie Crooks" userId="bdc403f3-be5f-4fce-964c-9c9ddc83af20" providerId="ADAL" clId="{FEEFCE18-64F4-420A-914C-135622A15276}" dt="2023-04-20T14:37:45.682" v="22" actId="1076"/>
          <ac:picMkLst>
            <pc:docMk/>
            <pc:sldMk cId="1115037018" sldId="429"/>
            <ac:picMk id="4" creationId="{8601E3A6-E128-8D80-FAB8-DF3FD1828D15}"/>
          </ac:picMkLst>
        </pc:picChg>
      </pc:sldChg>
      <pc:sldChg chg="addSp delSp modSp new mod">
        <pc:chgData name="Katie Crooks" userId="bdc403f3-be5f-4fce-964c-9c9ddc83af20" providerId="ADAL" clId="{FEEFCE18-64F4-420A-914C-135622A15276}" dt="2023-04-20T14:37:56.440" v="26" actId="1076"/>
        <pc:sldMkLst>
          <pc:docMk/>
          <pc:sldMk cId="3284213811" sldId="430"/>
        </pc:sldMkLst>
        <pc:spChg chg="del">
          <ac:chgData name="Katie Crooks" userId="bdc403f3-be5f-4fce-964c-9c9ddc83af20" providerId="ADAL" clId="{FEEFCE18-64F4-420A-914C-135622A15276}" dt="2023-04-20T14:35:57.956" v="4"/>
          <ac:spMkLst>
            <pc:docMk/>
            <pc:sldMk cId="3284213811" sldId="430"/>
            <ac:spMk id="2" creationId="{5148AFB1-7318-84BF-8D29-C1744167BF03}"/>
          </ac:spMkLst>
        </pc:spChg>
        <pc:spChg chg="del">
          <ac:chgData name="Katie Crooks" userId="bdc403f3-be5f-4fce-964c-9c9ddc83af20" providerId="ADAL" clId="{FEEFCE18-64F4-420A-914C-135622A15276}" dt="2023-04-20T14:35:57.956" v="4"/>
          <ac:spMkLst>
            <pc:docMk/>
            <pc:sldMk cId="3284213811" sldId="430"/>
            <ac:spMk id="3" creationId="{D29A8CC3-0BBB-B638-B7D9-A69F6B38AC52}"/>
          </ac:spMkLst>
        </pc:spChg>
        <pc:spChg chg="add mod">
          <ac:chgData name="Katie Crooks" userId="bdc403f3-be5f-4fce-964c-9c9ddc83af20" providerId="ADAL" clId="{FEEFCE18-64F4-420A-914C-135622A15276}" dt="2023-04-20T14:35:57.956" v="4"/>
          <ac:spMkLst>
            <pc:docMk/>
            <pc:sldMk cId="3284213811" sldId="430"/>
            <ac:spMk id="4" creationId="{71763FA2-B24C-A9C1-D6D2-4C434F1D26F0}"/>
          </ac:spMkLst>
        </pc:spChg>
        <pc:spChg chg="add del mod">
          <ac:chgData name="Katie Crooks" userId="bdc403f3-be5f-4fce-964c-9c9ddc83af20" providerId="ADAL" clId="{FEEFCE18-64F4-420A-914C-135622A15276}" dt="2023-04-20T14:37:20.469" v="16" actId="478"/>
          <ac:spMkLst>
            <pc:docMk/>
            <pc:sldMk cId="3284213811" sldId="430"/>
            <ac:spMk id="5" creationId="{50C70E98-49C9-3247-B107-41D40F9BC029}"/>
          </ac:spMkLst>
        </pc:spChg>
        <pc:picChg chg="add mod">
          <ac:chgData name="Katie Crooks" userId="bdc403f3-be5f-4fce-964c-9c9ddc83af20" providerId="ADAL" clId="{FEEFCE18-64F4-420A-914C-135622A15276}" dt="2023-04-20T14:37:56.440" v="26" actId="1076"/>
          <ac:picMkLst>
            <pc:docMk/>
            <pc:sldMk cId="3284213811" sldId="430"/>
            <ac:picMk id="6" creationId="{891CBB04-3835-79C6-5B4F-EBD707A7091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D1686B-F5C6-497B-8BCC-CB71C59AE24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7F2E516-327C-4ADC-9DBE-A11961781106}">
      <dgm:prSet/>
      <dgm:spPr>
        <a:xfrm>
          <a:off x="582645" y="1178"/>
          <a:ext cx="2174490" cy="1304694"/>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Established a Single Point of Referral and single waiting list.</a:t>
          </a:r>
          <a:endParaRPr lang="en-US" dirty="0">
            <a:solidFill>
              <a:sysClr val="window" lastClr="FFFFFF"/>
            </a:solidFill>
            <a:latin typeface="Calibri" panose="020F0502020204030204"/>
            <a:ea typeface="+mn-ea"/>
            <a:cs typeface="+mn-cs"/>
          </a:endParaRPr>
        </a:p>
      </dgm:t>
    </dgm:pt>
    <dgm:pt modelId="{80523388-1509-4AB5-BF10-4E14C524CA81}" type="parTrans" cxnId="{F3B7EA6B-2F7D-4BC4-B369-F95847C5066F}">
      <dgm:prSet/>
      <dgm:spPr/>
      <dgm:t>
        <a:bodyPr/>
        <a:lstStyle/>
        <a:p>
          <a:endParaRPr lang="en-US"/>
        </a:p>
      </dgm:t>
    </dgm:pt>
    <dgm:pt modelId="{A0549EC3-E6B5-4DED-8C84-ACBCB6C8235E}" type="sibTrans" cxnId="{F3B7EA6B-2F7D-4BC4-B369-F95847C5066F}">
      <dgm:prSet/>
      <dgm:spPr/>
      <dgm:t>
        <a:bodyPr/>
        <a:lstStyle/>
        <a:p>
          <a:endParaRPr lang="en-US"/>
        </a:p>
      </dgm:t>
    </dgm:pt>
    <dgm:pt modelId="{20D75427-9B8B-4112-90BD-DD6B7923B0BD}">
      <dgm:prSet/>
      <dgm:spPr>
        <a:xfrm>
          <a:off x="2974584" y="1178"/>
          <a:ext cx="2174490" cy="1304694"/>
        </a:xfrm>
        <a:prstGeom prst="rect">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Quality oversight is managed by the independent Patient Safety and Quality Group.</a:t>
          </a:r>
          <a:endParaRPr lang="en-US" dirty="0">
            <a:solidFill>
              <a:sysClr val="window" lastClr="FFFFFF"/>
            </a:solidFill>
            <a:latin typeface="Calibri" panose="020F0502020204030204"/>
            <a:ea typeface="+mn-ea"/>
            <a:cs typeface="+mn-cs"/>
          </a:endParaRPr>
        </a:p>
      </dgm:t>
    </dgm:pt>
    <dgm:pt modelId="{C1A942FA-09B9-4E48-8040-45D59E11925E}" type="parTrans" cxnId="{9C057464-7288-4164-B031-9AA21F6FC714}">
      <dgm:prSet/>
      <dgm:spPr/>
      <dgm:t>
        <a:bodyPr/>
        <a:lstStyle/>
        <a:p>
          <a:endParaRPr lang="en-US"/>
        </a:p>
      </dgm:t>
    </dgm:pt>
    <dgm:pt modelId="{A46E7028-E87C-4DBD-8D61-FEAB6BA73E11}" type="sibTrans" cxnId="{9C057464-7288-4164-B031-9AA21F6FC714}">
      <dgm:prSet/>
      <dgm:spPr/>
      <dgm:t>
        <a:bodyPr/>
        <a:lstStyle/>
        <a:p>
          <a:endParaRPr lang="en-US"/>
        </a:p>
      </dgm:t>
    </dgm:pt>
    <dgm:pt modelId="{A727E2C5-CCA0-4CDE-8BEC-4BF44F35E2A8}">
      <dgm:prSet/>
      <dgm:spPr>
        <a:xfrm>
          <a:off x="5366524" y="1178"/>
          <a:ext cx="2174490" cy="1304694"/>
        </a:xfrm>
        <a:prstGeom prst="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Established a collaborative Clinical Activity Panel to review admission priorities.</a:t>
          </a:r>
          <a:endParaRPr lang="en-US" dirty="0">
            <a:solidFill>
              <a:sysClr val="window" lastClr="FFFFFF"/>
            </a:solidFill>
            <a:latin typeface="Calibri" panose="020F0502020204030204"/>
            <a:ea typeface="+mn-ea"/>
            <a:cs typeface="+mn-cs"/>
          </a:endParaRPr>
        </a:p>
      </dgm:t>
    </dgm:pt>
    <dgm:pt modelId="{90A71E11-D025-4125-82C9-8538A2C6249A}" type="parTrans" cxnId="{AEA8F25A-457B-46DE-8F40-CE045E1ED904}">
      <dgm:prSet/>
      <dgm:spPr/>
      <dgm:t>
        <a:bodyPr/>
        <a:lstStyle/>
        <a:p>
          <a:endParaRPr lang="en-US"/>
        </a:p>
      </dgm:t>
    </dgm:pt>
    <dgm:pt modelId="{3CBB78F9-2165-4C57-9641-12C2715C1B92}" type="sibTrans" cxnId="{AEA8F25A-457B-46DE-8F40-CE045E1ED904}">
      <dgm:prSet/>
      <dgm:spPr/>
      <dgm:t>
        <a:bodyPr/>
        <a:lstStyle/>
        <a:p>
          <a:endParaRPr lang="en-US"/>
        </a:p>
      </dgm:t>
    </dgm:pt>
    <dgm:pt modelId="{9268DC86-C9CA-457E-A6A6-49D7C8490C0C}">
      <dgm:prSet/>
      <dgm:spPr>
        <a:xfrm>
          <a:off x="7758464" y="1178"/>
          <a:ext cx="2174490" cy="1304694"/>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Financial balance and stability.</a:t>
          </a:r>
          <a:endParaRPr lang="en-US" dirty="0">
            <a:solidFill>
              <a:sysClr val="window" lastClr="FFFFFF"/>
            </a:solidFill>
            <a:latin typeface="Calibri" panose="020F0502020204030204"/>
            <a:ea typeface="+mn-ea"/>
            <a:cs typeface="+mn-cs"/>
          </a:endParaRPr>
        </a:p>
      </dgm:t>
    </dgm:pt>
    <dgm:pt modelId="{E1635B47-F68E-428C-B046-384BEB51D93C}" type="parTrans" cxnId="{748AFD5D-1973-46BD-B332-7446245CC097}">
      <dgm:prSet/>
      <dgm:spPr/>
      <dgm:t>
        <a:bodyPr/>
        <a:lstStyle/>
        <a:p>
          <a:endParaRPr lang="en-US"/>
        </a:p>
      </dgm:t>
    </dgm:pt>
    <dgm:pt modelId="{8106A48B-0839-4EEC-80EB-C03D9DE4F4D0}" type="sibTrans" cxnId="{748AFD5D-1973-46BD-B332-7446245CC097}">
      <dgm:prSet/>
      <dgm:spPr/>
      <dgm:t>
        <a:bodyPr/>
        <a:lstStyle/>
        <a:p>
          <a:endParaRPr lang="en-US"/>
        </a:p>
      </dgm:t>
    </dgm:pt>
    <dgm:pt modelId="{2C52124E-FA72-4A86-B504-0882B3C4C434}">
      <dgm:prSet/>
      <dgm:spPr>
        <a:xfrm>
          <a:off x="582645" y="1523321"/>
          <a:ext cx="2174490" cy="1304694"/>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Proactive management of a risk register.</a:t>
          </a:r>
          <a:endParaRPr lang="en-US" dirty="0">
            <a:solidFill>
              <a:sysClr val="window" lastClr="FFFFFF"/>
            </a:solidFill>
            <a:latin typeface="Calibri" panose="020F0502020204030204"/>
            <a:ea typeface="+mn-ea"/>
            <a:cs typeface="+mn-cs"/>
          </a:endParaRPr>
        </a:p>
      </dgm:t>
    </dgm:pt>
    <dgm:pt modelId="{8D786974-C93D-48D5-857C-5E0A89A04E66}" type="parTrans" cxnId="{A2F7FE71-C26D-4F76-B645-5E7B31BE5959}">
      <dgm:prSet/>
      <dgm:spPr/>
      <dgm:t>
        <a:bodyPr/>
        <a:lstStyle/>
        <a:p>
          <a:endParaRPr lang="en-US"/>
        </a:p>
      </dgm:t>
    </dgm:pt>
    <dgm:pt modelId="{93D0CB95-54E8-4BEF-AD76-D732C0EC026E}" type="sibTrans" cxnId="{A2F7FE71-C26D-4F76-B645-5E7B31BE5959}">
      <dgm:prSet/>
      <dgm:spPr/>
      <dgm:t>
        <a:bodyPr/>
        <a:lstStyle/>
        <a:p>
          <a:endParaRPr lang="en-US"/>
        </a:p>
      </dgm:t>
    </dgm:pt>
    <dgm:pt modelId="{4310BE2D-4FF0-4E59-BE63-28DDD5E2E60C}">
      <dgm:prSet/>
      <dgm:spPr>
        <a:xfrm>
          <a:off x="2974584" y="1523321"/>
          <a:ext cx="2174490" cy="1304694"/>
        </a:xfrm>
        <a:prstGeom prst="rect">
          <a:avLst/>
        </a:prstGeom>
        <a:solidFill>
          <a:schemeClr val="accent2">
            <a:lumMod val="40000"/>
            <a:lumOff val="6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Collaborative operations forum where all partners attend.</a:t>
          </a:r>
          <a:endParaRPr lang="en-US" dirty="0">
            <a:solidFill>
              <a:sysClr val="window" lastClr="FFFFFF"/>
            </a:solidFill>
            <a:latin typeface="Calibri" panose="020F0502020204030204"/>
            <a:ea typeface="+mn-ea"/>
            <a:cs typeface="+mn-cs"/>
          </a:endParaRPr>
        </a:p>
      </dgm:t>
    </dgm:pt>
    <dgm:pt modelId="{D91D15BA-9696-4160-A029-8D97AA8CE18A}" type="parTrans" cxnId="{D5DC7A49-A728-4021-B279-D89A70B36C4E}">
      <dgm:prSet/>
      <dgm:spPr/>
      <dgm:t>
        <a:bodyPr/>
        <a:lstStyle/>
        <a:p>
          <a:endParaRPr lang="en-US"/>
        </a:p>
      </dgm:t>
    </dgm:pt>
    <dgm:pt modelId="{FBFDE3EC-2738-49CA-94CA-51BBC62FAFF0}" type="sibTrans" cxnId="{D5DC7A49-A728-4021-B279-D89A70B36C4E}">
      <dgm:prSet/>
      <dgm:spPr/>
      <dgm:t>
        <a:bodyPr/>
        <a:lstStyle/>
        <a:p>
          <a:endParaRPr lang="en-US"/>
        </a:p>
      </dgm:t>
    </dgm:pt>
    <dgm:pt modelId="{AEE69C46-67FE-4D72-B054-63F517525989}">
      <dgm:prSet/>
      <dgm:spPr>
        <a:xfrm>
          <a:off x="5366524" y="1523321"/>
          <a:ext cx="2174490" cy="1304694"/>
        </a:xfrm>
        <a:prstGeom prst="rect">
          <a:avLst/>
        </a:prstGeom>
        <a:solidFill>
          <a:schemeClr val="bg2">
            <a:lumMod val="65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Secured £12m funding to implement a ‘Tier 3.5’ community model. *</a:t>
          </a:r>
          <a:endParaRPr lang="en-US" dirty="0">
            <a:solidFill>
              <a:sysClr val="window" lastClr="FFFFFF"/>
            </a:solidFill>
            <a:latin typeface="Calibri" panose="020F0502020204030204"/>
            <a:ea typeface="+mn-ea"/>
            <a:cs typeface="+mn-cs"/>
          </a:endParaRPr>
        </a:p>
      </dgm:t>
    </dgm:pt>
    <dgm:pt modelId="{A89497C3-3463-4019-8342-57643542D646}" type="parTrans" cxnId="{80428404-76CF-45B3-81D4-4AE3A6A4D570}">
      <dgm:prSet/>
      <dgm:spPr/>
      <dgm:t>
        <a:bodyPr/>
        <a:lstStyle/>
        <a:p>
          <a:endParaRPr lang="en-US"/>
        </a:p>
      </dgm:t>
    </dgm:pt>
    <dgm:pt modelId="{64013D69-688D-43DB-B439-A56C44D882EF}" type="sibTrans" cxnId="{80428404-76CF-45B3-81D4-4AE3A6A4D570}">
      <dgm:prSet/>
      <dgm:spPr/>
      <dgm:t>
        <a:bodyPr/>
        <a:lstStyle/>
        <a:p>
          <a:endParaRPr lang="en-US"/>
        </a:p>
      </dgm:t>
    </dgm:pt>
    <dgm:pt modelId="{000C68DB-6CAD-4B4E-981B-A9B63C824D02}">
      <dgm:prSet/>
      <dgm:spPr>
        <a:xfrm>
          <a:off x="7758464" y="1523321"/>
          <a:ext cx="2174490" cy="1304694"/>
        </a:xfrm>
        <a:prstGeom prst="rect">
          <a:avLst/>
        </a:prstGeom>
        <a:solidFill>
          <a:schemeClr val="accent1">
            <a:lumMod val="60000"/>
            <a:lumOff val="4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Reviewed the pathway requirements and numbers of beds required for the collaborative.</a:t>
          </a:r>
        </a:p>
      </dgm:t>
    </dgm:pt>
    <dgm:pt modelId="{6046659C-050B-4C05-AD9E-A7EDD56A1810}" type="parTrans" cxnId="{F9D5BAE7-41D6-43B0-99B3-B47B498254C0}">
      <dgm:prSet/>
      <dgm:spPr/>
      <dgm:t>
        <a:bodyPr/>
        <a:lstStyle/>
        <a:p>
          <a:endParaRPr lang="en-GB"/>
        </a:p>
      </dgm:t>
    </dgm:pt>
    <dgm:pt modelId="{516726E0-358A-4278-888E-5EF47AB04921}" type="sibTrans" cxnId="{F9D5BAE7-41D6-43B0-99B3-B47B498254C0}">
      <dgm:prSet/>
      <dgm:spPr/>
      <dgm:t>
        <a:bodyPr/>
        <a:lstStyle/>
        <a:p>
          <a:endParaRPr lang="en-GB"/>
        </a:p>
      </dgm:t>
    </dgm:pt>
    <dgm:pt modelId="{2D5D5228-07C9-4865-85E8-67925527B05F}">
      <dgm:prSet/>
      <dgm:spPr>
        <a:xfrm>
          <a:off x="4170554" y="3045465"/>
          <a:ext cx="2174490" cy="1304694"/>
        </a:xfrm>
        <a:prstGeom prst="rect">
          <a:avLst/>
        </a:prstGeom>
        <a:solidFill>
          <a:schemeClr val="bg2">
            <a:lumMod val="65000"/>
          </a:schemeClr>
        </a:solidFill>
        <a:ln w="12700" cap="flat" cmpd="sng" algn="ctr">
          <a:solidFill>
            <a:sysClr val="window" lastClr="FFFFFF">
              <a:hueOff val="0"/>
              <a:satOff val="0"/>
              <a:lumOff val="0"/>
              <a:alphaOff val="0"/>
            </a:sysClr>
          </a:solidFill>
          <a:prstDash val="solid"/>
          <a:miter lim="800000"/>
        </a:ln>
        <a:effectLst/>
      </dgm:spPr>
      <dgm:t>
        <a:bodyPr/>
        <a:lstStyle/>
        <a:p>
          <a:pPr algn="just">
            <a:buNone/>
          </a:pPr>
          <a:r>
            <a:rPr lang="en-US" dirty="0">
              <a:solidFill>
                <a:sysClr val="window" lastClr="FFFFFF"/>
              </a:solidFill>
              <a:latin typeface="Calibri" panose="020F0502020204030204"/>
              <a:ea typeface="+mn-ea"/>
              <a:cs typeface="+mn-cs"/>
            </a:rPr>
            <a:t>* CAMHS 3.5 was an additional commissioned service by the collaborative implementing Intensive Outreach Teams in each of the five counties ensuring total regional coverage.  This has a seen a 20% reduction in referrals for a Tier 4 bed, a 25% reduction in admissions, a 40% reduction in young people waiting for a bed and a reduction in length of stay.  Care is also being provided closer to home as a result of this transformation. </a:t>
          </a:r>
        </a:p>
      </dgm:t>
    </dgm:pt>
    <dgm:pt modelId="{09D393D4-5FCD-4D65-B3F8-9ED49F204F07}" type="sibTrans" cxnId="{47DB944B-0AC8-4A8B-B504-529FA5FC274C}">
      <dgm:prSet/>
      <dgm:spPr/>
      <dgm:t>
        <a:bodyPr/>
        <a:lstStyle/>
        <a:p>
          <a:endParaRPr lang="en-GB"/>
        </a:p>
      </dgm:t>
    </dgm:pt>
    <dgm:pt modelId="{13C2DE3D-1DCE-486D-96FB-E73A001ED563}" type="parTrans" cxnId="{47DB944B-0AC8-4A8B-B504-529FA5FC274C}">
      <dgm:prSet/>
      <dgm:spPr/>
      <dgm:t>
        <a:bodyPr/>
        <a:lstStyle/>
        <a:p>
          <a:endParaRPr lang="en-GB"/>
        </a:p>
      </dgm:t>
    </dgm:pt>
    <dgm:pt modelId="{90BC4290-FEB4-4966-97C2-8E0F2368F9C7}" type="pres">
      <dgm:prSet presAssocID="{B7D1686B-F5C6-497B-8BCC-CB71C59AE24F}" presName="diagram" presStyleCnt="0">
        <dgm:presLayoutVars>
          <dgm:dir/>
          <dgm:resizeHandles val="exact"/>
        </dgm:presLayoutVars>
      </dgm:prSet>
      <dgm:spPr/>
    </dgm:pt>
    <dgm:pt modelId="{3A5429B4-1FB6-475C-808D-5F8831C892DE}" type="pres">
      <dgm:prSet presAssocID="{B7F2E516-327C-4ADC-9DBE-A11961781106}" presName="node" presStyleLbl="node1" presStyleIdx="0" presStyleCnt="9">
        <dgm:presLayoutVars>
          <dgm:bulletEnabled val="1"/>
        </dgm:presLayoutVars>
      </dgm:prSet>
      <dgm:spPr/>
    </dgm:pt>
    <dgm:pt modelId="{18801F34-0366-4032-8A0E-1CA39EDD2395}" type="pres">
      <dgm:prSet presAssocID="{A0549EC3-E6B5-4DED-8C84-ACBCB6C8235E}" presName="sibTrans" presStyleCnt="0"/>
      <dgm:spPr/>
    </dgm:pt>
    <dgm:pt modelId="{DAEC8884-38DE-42F5-98A3-5EF109ACE591}" type="pres">
      <dgm:prSet presAssocID="{20D75427-9B8B-4112-90BD-DD6B7923B0BD}" presName="node" presStyleLbl="node1" presStyleIdx="1" presStyleCnt="9">
        <dgm:presLayoutVars>
          <dgm:bulletEnabled val="1"/>
        </dgm:presLayoutVars>
      </dgm:prSet>
      <dgm:spPr/>
    </dgm:pt>
    <dgm:pt modelId="{C0F8FA77-9455-4D84-A4A6-1FF091328057}" type="pres">
      <dgm:prSet presAssocID="{A46E7028-E87C-4DBD-8D61-FEAB6BA73E11}" presName="sibTrans" presStyleCnt="0"/>
      <dgm:spPr/>
    </dgm:pt>
    <dgm:pt modelId="{E7E673B0-4611-47EA-BE77-8B3AF1FFD3FD}" type="pres">
      <dgm:prSet presAssocID="{A727E2C5-CCA0-4CDE-8BEC-4BF44F35E2A8}" presName="node" presStyleLbl="node1" presStyleIdx="2" presStyleCnt="9">
        <dgm:presLayoutVars>
          <dgm:bulletEnabled val="1"/>
        </dgm:presLayoutVars>
      </dgm:prSet>
      <dgm:spPr/>
    </dgm:pt>
    <dgm:pt modelId="{5F4D134F-BA87-4D00-AF8F-DDF1F33FE1A1}" type="pres">
      <dgm:prSet presAssocID="{3CBB78F9-2165-4C57-9641-12C2715C1B92}" presName="sibTrans" presStyleCnt="0"/>
      <dgm:spPr/>
    </dgm:pt>
    <dgm:pt modelId="{E2FEEAB4-62F0-4298-B242-4E89E7A0DA86}" type="pres">
      <dgm:prSet presAssocID="{9268DC86-C9CA-457E-A6A6-49D7C8490C0C}" presName="node" presStyleLbl="node1" presStyleIdx="3" presStyleCnt="9">
        <dgm:presLayoutVars>
          <dgm:bulletEnabled val="1"/>
        </dgm:presLayoutVars>
      </dgm:prSet>
      <dgm:spPr/>
    </dgm:pt>
    <dgm:pt modelId="{46EA74A2-8898-43FC-8F18-1F8AB159CD6F}" type="pres">
      <dgm:prSet presAssocID="{8106A48B-0839-4EEC-80EB-C03D9DE4F4D0}" presName="sibTrans" presStyleCnt="0"/>
      <dgm:spPr/>
    </dgm:pt>
    <dgm:pt modelId="{C1306EAE-19F6-4176-86C3-308AAB38424D}" type="pres">
      <dgm:prSet presAssocID="{2C52124E-FA72-4A86-B504-0882B3C4C434}" presName="node" presStyleLbl="node1" presStyleIdx="4" presStyleCnt="9">
        <dgm:presLayoutVars>
          <dgm:bulletEnabled val="1"/>
        </dgm:presLayoutVars>
      </dgm:prSet>
      <dgm:spPr/>
    </dgm:pt>
    <dgm:pt modelId="{28B001C7-7BD6-4783-BD72-FF38665E6330}" type="pres">
      <dgm:prSet presAssocID="{93D0CB95-54E8-4BEF-AD76-D732C0EC026E}" presName="sibTrans" presStyleCnt="0"/>
      <dgm:spPr/>
    </dgm:pt>
    <dgm:pt modelId="{1E90DA9A-E574-4528-9E9E-11DE497D388C}" type="pres">
      <dgm:prSet presAssocID="{4310BE2D-4FF0-4E59-BE63-28DDD5E2E60C}" presName="node" presStyleLbl="node1" presStyleIdx="5" presStyleCnt="9">
        <dgm:presLayoutVars>
          <dgm:bulletEnabled val="1"/>
        </dgm:presLayoutVars>
      </dgm:prSet>
      <dgm:spPr/>
    </dgm:pt>
    <dgm:pt modelId="{B27F0E07-8D19-46DD-B7F4-EB09F6342767}" type="pres">
      <dgm:prSet presAssocID="{FBFDE3EC-2738-49CA-94CA-51BBC62FAFF0}" presName="sibTrans" presStyleCnt="0"/>
      <dgm:spPr/>
    </dgm:pt>
    <dgm:pt modelId="{8F15EF58-3839-4E98-8B44-9F61BE8CE2A5}" type="pres">
      <dgm:prSet presAssocID="{AEE69C46-67FE-4D72-B054-63F517525989}" presName="node" presStyleLbl="node1" presStyleIdx="6" presStyleCnt="9">
        <dgm:presLayoutVars>
          <dgm:bulletEnabled val="1"/>
        </dgm:presLayoutVars>
      </dgm:prSet>
      <dgm:spPr/>
    </dgm:pt>
    <dgm:pt modelId="{D4FEBE80-95A9-4B10-A15C-966220887CCB}" type="pres">
      <dgm:prSet presAssocID="{64013D69-688D-43DB-B439-A56C44D882EF}" presName="sibTrans" presStyleCnt="0"/>
      <dgm:spPr/>
    </dgm:pt>
    <dgm:pt modelId="{3C0871FA-B0E4-46DA-AD40-F3B3421F3E5A}" type="pres">
      <dgm:prSet presAssocID="{000C68DB-6CAD-4B4E-981B-A9B63C824D02}" presName="node" presStyleLbl="node1" presStyleIdx="7" presStyleCnt="9">
        <dgm:presLayoutVars>
          <dgm:bulletEnabled val="1"/>
        </dgm:presLayoutVars>
      </dgm:prSet>
      <dgm:spPr/>
    </dgm:pt>
    <dgm:pt modelId="{D3BCBFC3-0FAB-4E79-B19E-0A6268F1DCD8}" type="pres">
      <dgm:prSet presAssocID="{516726E0-358A-4278-888E-5EF47AB04921}" presName="sibTrans" presStyleCnt="0"/>
      <dgm:spPr/>
    </dgm:pt>
    <dgm:pt modelId="{A3DE8291-0229-413A-8CEC-FECAB0EDCE61}" type="pres">
      <dgm:prSet presAssocID="{2D5D5228-07C9-4865-85E8-67925527B05F}" presName="node" presStyleLbl="node1" presStyleIdx="8" presStyleCnt="9" custScaleX="429514">
        <dgm:presLayoutVars>
          <dgm:bulletEnabled val="1"/>
        </dgm:presLayoutVars>
      </dgm:prSet>
      <dgm:spPr/>
    </dgm:pt>
  </dgm:ptLst>
  <dgm:cxnLst>
    <dgm:cxn modelId="{80428404-76CF-45B3-81D4-4AE3A6A4D570}" srcId="{B7D1686B-F5C6-497B-8BCC-CB71C59AE24F}" destId="{AEE69C46-67FE-4D72-B054-63F517525989}" srcOrd="6" destOrd="0" parTransId="{A89497C3-3463-4019-8342-57643542D646}" sibTransId="{64013D69-688D-43DB-B439-A56C44D882EF}"/>
    <dgm:cxn modelId="{63B6F708-FDCA-4895-A875-21BB40408D7F}" type="presOf" srcId="{2C52124E-FA72-4A86-B504-0882B3C4C434}" destId="{C1306EAE-19F6-4176-86C3-308AAB38424D}" srcOrd="0" destOrd="0" presId="urn:microsoft.com/office/officeart/2005/8/layout/default"/>
    <dgm:cxn modelId="{271E1C1C-B67E-4349-8D9E-EBB3510BA04C}" type="presOf" srcId="{4310BE2D-4FF0-4E59-BE63-28DDD5E2E60C}" destId="{1E90DA9A-E574-4528-9E9E-11DE497D388C}" srcOrd="0" destOrd="0" presId="urn:microsoft.com/office/officeart/2005/8/layout/default"/>
    <dgm:cxn modelId="{8802FC3C-ADC2-48CC-AE3C-F86951979694}" type="presOf" srcId="{AEE69C46-67FE-4D72-B054-63F517525989}" destId="{8F15EF58-3839-4E98-8B44-9F61BE8CE2A5}" srcOrd="0" destOrd="0" presId="urn:microsoft.com/office/officeart/2005/8/layout/default"/>
    <dgm:cxn modelId="{748AFD5D-1973-46BD-B332-7446245CC097}" srcId="{B7D1686B-F5C6-497B-8BCC-CB71C59AE24F}" destId="{9268DC86-C9CA-457E-A6A6-49D7C8490C0C}" srcOrd="3" destOrd="0" parTransId="{E1635B47-F68E-428C-B046-384BEB51D93C}" sibTransId="{8106A48B-0839-4EEC-80EB-C03D9DE4F4D0}"/>
    <dgm:cxn modelId="{F3D11363-55E5-4878-A7B7-0E61A499578C}" type="presOf" srcId="{B7D1686B-F5C6-497B-8BCC-CB71C59AE24F}" destId="{90BC4290-FEB4-4966-97C2-8E0F2368F9C7}" srcOrd="0" destOrd="0" presId="urn:microsoft.com/office/officeart/2005/8/layout/default"/>
    <dgm:cxn modelId="{9C057464-7288-4164-B031-9AA21F6FC714}" srcId="{B7D1686B-F5C6-497B-8BCC-CB71C59AE24F}" destId="{20D75427-9B8B-4112-90BD-DD6B7923B0BD}" srcOrd="1" destOrd="0" parTransId="{C1A942FA-09B9-4E48-8040-45D59E11925E}" sibTransId="{A46E7028-E87C-4DBD-8D61-FEAB6BA73E11}"/>
    <dgm:cxn modelId="{D5DC7A49-A728-4021-B279-D89A70B36C4E}" srcId="{B7D1686B-F5C6-497B-8BCC-CB71C59AE24F}" destId="{4310BE2D-4FF0-4E59-BE63-28DDD5E2E60C}" srcOrd="5" destOrd="0" parTransId="{D91D15BA-9696-4160-A029-8D97AA8CE18A}" sibTransId="{FBFDE3EC-2738-49CA-94CA-51BBC62FAFF0}"/>
    <dgm:cxn modelId="{47DB944B-0AC8-4A8B-B504-529FA5FC274C}" srcId="{B7D1686B-F5C6-497B-8BCC-CB71C59AE24F}" destId="{2D5D5228-07C9-4865-85E8-67925527B05F}" srcOrd="8" destOrd="0" parTransId="{13C2DE3D-1DCE-486D-96FB-E73A001ED563}" sibTransId="{09D393D4-5FCD-4D65-B3F8-9ED49F204F07}"/>
    <dgm:cxn modelId="{F3B7EA6B-2F7D-4BC4-B369-F95847C5066F}" srcId="{B7D1686B-F5C6-497B-8BCC-CB71C59AE24F}" destId="{B7F2E516-327C-4ADC-9DBE-A11961781106}" srcOrd="0" destOrd="0" parTransId="{80523388-1509-4AB5-BF10-4E14C524CA81}" sibTransId="{A0549EC3-E6B5-4DED-8C84-ACBCB6C8235E}"/>
    <dgm:cxn modelId="{97139050-4BBC-4CFC-8CBE-C62136B5A555}" type="presOf" srcId="{2D5D5228-07C9-4865-85E8-67925527B05F}" destId="{A3DE8291-0229-413A-8CEC-FECAB0EDCE61}" srcOrd="0" destOrd="0" presId="urn:microsoft.com/office/officeart/2005/8/layout/default"/>
    <dgm:cxn modelId="{A2F7FE71-C26D-4F76-B645-5E7B31BE5959}" srcId="{B7D1686B-F5C6-497B-8BCC-CB71C59AE24F}" destId="{2C52124E-FA72-4A86-B504-0882B3C4C434}" srcOrd="4" destOrd="0" parTransId="{8D786974-C93D-48D5-857C-5E0A89A04E66}" sibTransId="{93D0CB95-54E8-4BEF-AD76-D732C0EC026E}"/>
    <dgm:cxn modelId="{AEA8F25A-457B-46DE-8F40-CE045E1ED904}" srcId="{B7D1686B-F5C6-497B-8BCC-CB71C59AE24F}" destId="{A727E2C5-CCA0-4CDE-8BEC-4BF44F35E2A8}" srcOrd="2" destOrd="0" parTransId="{90A71E11-D025-4125-82C9-8538A2C6249A}" sibTransId="{3CBB78F9-2165-4C57-9641-12C2715C1B92}"/>
    <dgm:cxn modelId="{6B5DCC8C-6EF5-4E1E-8899-D125AFAF8D3F}" type="presOf" srcId="{20D75427-9B8B-4112-90BD-DD6B7923B0BD}" destId="{DAEC8884-38DE-42F5-98A3-5EF109ACE591}" srcOrd="0" destOrd="0" presId="urn:microsoft.com/office/officeart/2005/8/layout/default"/>
    <dgm:cxn modelId="{1938E18F-9BE0-4A06-82CF-D57D8890A5EF}" type="presOf" srcId="{B7F2E516-327C-4ADC-9DBE-A11961781106}" destId="{3A5429B4-1FB6-475C-808D-5F8831C892DE}" srcOrd="0" destOrd="0" presId="urn:microsoft.com/office/officeart/2005/8/layout/default"/>
    <dgm:cxn modelId="{BEBA0FB5-D78F-4652-99F9-BA92ED827CC1}" type="presOf" srcId="{9268DC86-C9CA-457E-A6A6-49D7C8490C0C}" destId="{E2FEEAB4-62F0-4298-B242-4E89E7A0DA86}" srcOrd="0" destOrd="0" presId="urn:microsoft.com/office/officeart/2005/8/layout/default"/>
    <dgm:cxn modelId="{B88972CF-846E-4723-8A5B-D4F267F2D9C4}" type="presOf" srcId="{000C68DB-6CAD-4B4E-981B-A9B63C824D02}" destId="{3C0871FA-B0E4-46DA-AD40-F3B3421F3E5A}" srcOrd="0" destOrd="0" presId="urn:microsoft.com/office/officeart/2005/8/layout/default"/>
    <dgm:cxn modelId="{4F7E14D0-E8D1-48CA-B5F6-1D3247BA7ACD}" type="presOf" srcId="{A727E2C5-CCA0-4CDE-8BEC-4BF44F35E2A8}" destId="{E7E673B0-4611-47EA-BE77-8B3AF1FFD3FD}" srcOrd="0" destOrd="0" presId="urn:microsoft.com/office/officeart/2005/8/layout/default"/>
    <dgm:cxn modelId="{F9D5BAE7-41D6-43B0-99B3-B47B498254C0}" srcId="{B7D1686B-F5C6-497B-8BCC-CB71C59AE24F}" destId="{000C68DB-6CAD-4B4E-981B-A9B63C824D02}" srcOrd="7" destOrd="0" parTransId="{6046659C-050B-4C05-AD9E-A7EDD56A1810}" sibTransId="{516726E0-358A-4278-888E-5EF47AB04921}"/>
    <dgm:cxn modelId="{3C87D624-0F31-44CE-A8B6-708A6910D59E}" type="presParOf" srcId="{90BC4290-FEB4-4966-97C2-8E0F2368F9C7}" destId="{3A5429B4-1FB6-475C-808D-5F8831C892DE}" srcOrd="0" destOrd="0" presId="urn:microsoft.com/office/officeart/2005/8/layout/default"/>
    <dgm:cxn modelId="{913ABCE6-3326-463C-AD07-4C9E6D25B684}" type="presParOf" srcId="{90BC4290-FEB4-4966-97C2-8E0F2368F9C7}" destId="{18801F34-0366-4032-8A0E-1CA39EDD2395}" srcOrd="1" destOrd="0" presId="urn:microsoft.com/office/officeart/2005/8/layout/default"/>
    <dgm:cxn modelId="{12963DA4-4BC8-429F-B790-966C36B6C7EE}" type="presParOf" srcId="{90BC4290-FEB4-4966-97C2-8E0F2368F9C7}" destId="{DAEC8884-38DE-42F5-98A3-5EF109ACE591}" srcOrd="2" destOrd="0" presId="urn:microsoft.com/office/officeart/2005/8/layout/default"/>
    <dgm:cxn modelId="{F8904718-6A31-4AF5-8F3B-4CE35E27DC2F}" type="presParOf" srcId="{90BC4290-FEB4-4966-97C2-8E0F2368F9C7}" destId="{C0F8FA77-9455-4D84-A4A6-1FF091328057}" srcOrd="3" destOrd="0" presId="urn:microsoft.com/office/officeart/2005/8/layout/default"/>
    <dgm:cxn modelId="{FE9B1A3C-5DF4-4E3B-9439-C02DE53415A5}" type="presParOf" srcId="{90BC4290-FEB4-4966-97C2-8E0F2368F9C7}" destId="{E7E673B0-4611-47EA-BE77-8B3AF1FFD3FD}" srcOrd="4" destOrd="0" presId="urn:microsoft.com/office/officeart/2005/8/layout/default"/>
    <dgm:cxn modelId="{23D0F532-823A-41E1-85F1-816DE06C59E4}" type="presParOf" srcId="{90BC4290-FEB4-4966-97C2-8E0F2368F9C7}" destId="{5F4D134F-BA87-4D00-AF8F-DDF1F33FE1A1}" srcOrd="5" destOrd="0" presId="urn:microsoft.com/office/officeart/2005/8/layout/default"/>
    <dgm:cxn modelId="{6FC86A10-5A82-4B6F-9882-388095CDA776}" type="presParOf" srcId="{90BC4290-FEB4-4966-97C2-8E0F2368F9C7}" destId="{E2FEEAB4-62F0-4298-B242-4E89E7A0DA86}" srcOrd="6" destOrd="0" presId="urn:microsoft.com/office/officeart/2005/8/layout/default"/>
    <dgm:cxn modelId="{F113E58A-C910-426A-8046-80E4E28151F9}" type="presParOf" srcId="{90BC4290-FEB4-4966-97C2-8E0F2368F9C7}" destId="{46EA74A2-8898-43FC-8F18-1F8AB159CD6F}" srcOrd="7" destOrd="0" presId="urn:microsoft.com/office/officeart/2005/8/layout/default"/>
    <dgm:cxn modelId="{69E33AB2-6A8C-48C8-9C15-520AD5F18D27}" type="presParOf" srcId="{90BC4290-FEB4-4966-97C2-8E0F2368F9C7}" destId="{C1306EAE-19F6-4176-86C3-308AAB38424D}" srcOrd="8" destOrd="0" presId="urn:microsoft.com/office/officeart/2005/8/layout/default"/>
    <dgm:cxn modelId="{BEB7A849-B116-4906-8202-E1BB5029A62F}" type="presParOf" srcId="{90BC4290-FEB4-4966-97C2-8E0F2368F9C7}" destId="{28B001C7-7BD6-4783-BD72-FF38665E6330}" srcOrd="9" destOrd="0" presId="urn:microsoft.com/office/officeart/2005/8/layout/default"/>
    <dgm:cxn modelId="{23689533-F376-4EFE-8C24-013036F28453}" type="presParOf" srcId="{90BC4290-FEB4-4966-97C2-8E0F2368F9C7}" destId="{1E90DA9A-E574-4528-9E9E-11DE497D388C}" srcOrd="10" destOrd="0" presId="urn:microsoft.com/office/officeart/2005/8/layout/default"/>
    <dgm:cxn modelId="{0824D6E0-7C5F-40FA-91BF-A694E34ABD0C}" type="presParOf" srcId="{90BC4290-FEB4-4966-97C2-8E0F2368F9C7}" destId="{B27F0E07-8D19-46DD-B7F4-EB09F6342767}" srcOrd="11" destOrd="0" presId="urn:microsoft.com/office/officeart/2005/8/layout/default"/>
    <dgm:cxn modelId="{DD4A61D5-32B4-4B51-8DE2-9D9F14EF3B4A}" type="presParOf" srcId="{90BC4290-FEB4-4966-97C2-8E0F2368F9C7}" destId="{8F15EF58-3839-4E98-8B44-9F61BE8CE2A5}" srcOrd="12" destOrd="0" presId="urn:microsoft.com/office/officeart/2005/8/layout/default"/>
    <dgm:cxn modelId="{AFDE346F-60E3-4BCD-BC00-15E800B805A8}" type="presParOf" srcId="{90BC4290-FEB4-4966-97C2-8E0F2368F9C7}" destId="{D4FEBE80-95A9-4B10-A15C-966220887CCB}" srcOrd="13" destOrd="0" presId="urn:microsoft.com/office/officeart/2005/8/layout/default"/>
    <dgm:cxn modelId="{2A8B2DF9-17CD-4306-9151-347623873678}" type="presParOf" srcId="{90BC4290-FEB4-4966-97C2-8E0F2368F9C7}" destId="{3C0871FA-B0E4-46DA-AD40-F3B3421F3E5A}" srcOrd="14" destOrd="0" presId="urn:microsoft.com/office/officeart/2005/8/layout/default"/>
    <dgm:cxn modelId="{B06FFBC1-DF38-4A75-AF07-DB4EA066FC9B}" type="presParOf" srcId="{90BC4290-FEB4-4966-97C2-8E0F2368F9C7}" destId="{D3BCBFC3-0FAB-4E79-B19E-0A6268F1DCD8}" srcOrd="15" destOrd="0" presId="urn:microsoft.com/office/officeart/2005/8/layout/default"/>
    <dgm:cxn modelId="{2B4FAB1A-13ED-4C69-88F3-4B8CD90C7882}" type="presParOf" srcId="{90BC4290-FEB4-4966-97C2-8E0F2368F9C7}" destId="{A3DE8291-0229-413A-8CEC-FECAB0EDCE61}"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429B4-1FB6-475C-808D-5F8831C892DE}">
      <dsp:nvSpPr>
        <dsp:cNvPr id="0" name=""/>
        <dsp:cNvSpPr/>
      </dsp:nvSpPr>
      <dsp:spPr>
        <a:xfrm>
          <a:off x="582645" y="1178"/>
          <a:ext cx="2174490" cy="1304694"/>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Established a Single Point of Referral and single waiting list.</a:t>
          </a:r>
          <a:endParaRPr lang="en-US" sz="1600" kern="1200" dirty="0">
            <a:solidFill>
              <a:sysClr val="window" lastClr="FFFFFF"/>
            </a:solidFill>
            <a:latin typeface="Calibri" panose="020F0502020204030204"/>
            <a:ea typeface="+mn-ea"/>
            <a:cs typeface="+mn-cs"/>
          </a:endParaRPr>
        </a:p>
      </dsp:txBody>
      <dsp:txXfrm>
        <a:off x="582645" y="1178"/>
        <a:ext cx="2174490" cy="1304694"/>
      </dsp:txXfrm>
    </dsp:sp>
    <dsp:sp modelId="{DAEC8884-38DE-42F5-98A3-5EF109ACE591}">
      <dsp:nvSpPr>
        <dsp:cNvPr id="0" name=""/>
        <dsp:cNvSpPr/>
      </dsp:nvSpPr>
      <dsp:spPr>
        <a:xfrm>
          <a:off x="2974584" y="1178"/>
          <a:ext cx="2174490" cy="1304694"/>
        </a:xfrm>
        <a:prstGeom prst="rect">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Quality oversight is managed by the independent Patient Safety and Quality Group.</a:t>
          </a:r>
          <a:endParaRPr lang="en-US" sz="1600" kern="1200" dirty="0">
            <a:solidFill>
              <a:sysClr val="window" lastClr="FFFFFF"/>
            </a:solidFill>
            <a:latin typeface="Calibri" panose="020F0502020204030204"/>
            <a:ea typeface="+mn-ea"/>
            <a:cs typeface="+mn-cs"/>
          </a:endParaRPr>
        </a:p>
      </dsp:txBody>
      <dsp:txXfrm>
        <a:off x="2974584" y="1178"/>
        <a:ext cx="2174490" cy="1304694"/>
      </dsp:txXfrm>
    </dsp:sp>
    <dsp:sp modelId="{E7E673B0-4611-47EA-BE77-8B3AF1FFD3FD}">
      <dsp:nvSpPr>
        <dsp:cNvPr id="0" name=""/>
        <dsp:cNvSpPr/>
      </dsp:nvSpPr>
      <dsp:spPr>
        <a:xfrm>
          <a:off x="5366524" y="1178"/>
          <a:ext cx="2174490" cy="1304694"/>
        </a:xfrm>
        <a:prstGeom prst="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Established a collaborative Clinical Activity Panel to review admission priorities.</a:t>
          </a:r>
          <a:endParaRPr lang="en-US" sz="1600" kern="1200" dirty="0">
            <a:solidFill>
              <a:sysClr val="window" lastClr="FFFFFF"/>
            </a:solidFill>
            <a:latin typeface="Calibri" panose="020F0502020204030204"/>
            <a:ea typeface="+mn-ea"/>
            <a:cs typeface="+mn-cs"/>
          </a:endParaRPr>
        </a:p>
      </dsp:txBody>
      <dsp:txXfrm>
        <a:off x="5366524" y="1178"/>
        <a:ext cx="2174490" cy="1304694"/>
      </dsp:txXfrm>
    </dsp:sp>
    <dsp:sp modelId="{E2FEEAB4-62F0-4298-B242-4E89E7A0DA86}">
      <dsp:nvSpPr>
        <dsp:cNvPr id="0" name=""/>
        <dsp:cNvSpPr/>
      </dsp:nvSpPr>
      <dsp:spPr>
        <a:xfrm>
          <a:off x="7758464" y="1178"/>
          <a:ext cx="2174490" cy="1304694"/>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Financial balance and stability.</a:t>
          </a:r>
          <a:endParaRPr lang="en-US" sz="1600" kern="1200" dirty="0">
            <a:solidFill>
              <a:sysClr val="window" lastClr="FFFFFF"/>
            </a:solidFill>
            <a:latin typeface="Calibri" panose="020F0502020204030204"/>
            <a:ea typeface="+mn-ea"/>
            <a:cs typeface="+mn-cs"/>
          </a:endParaRPr>
        </a:p>
      </dsp:txBody>
      <dsp:txXfrm>
        <a:off x="7758464" y="1178"/>
        <a:ext cx="2174490" cy="1304694"/>
      </dsp:txXfrm>
    </dsp:sp>
    <dsp:sp modelId="{C1306EAE-19F6-4176-86C3-308AAB38424D}">
      <dsp:nvSpPr>
        <dsp:cNvPr id="0" name=""/>
        <dsp:cNvSpPr/>
      </dsp:nvSpPr>
      <dsp:spPr>
        <a:xfrm>
          <a:off x="582645" y="1523321"/>
          <a:ext cx="2174490" cy="1304694"/>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Proactive management of a risk register.</a:t>
          </a:r>
          <a:endParaRPr lang="en-US" sz="1600" kern="1200" dirty="0">
            <a:solidFill>
              <a:sysClr val="window" lastClr="FFFFFF"/>
            </a:solidFill>
            <a:latin typeface="Calibri" panose="020F0502020204030204"/>
            <a:ea typeface="+mn-ea"/>
            <a:cs typeface="+mn-cs"/>
          </a:endParaRPr>
        </a:p>
      </dsp:txBody>
      <dsp:txXfrm>
        <a:off x="582645" y="1523321"/>
        <a:ext cx="2174490" cy="1304694"/>
      </dsp:txXfrm>
    </dsp:sp>
    <dsp:sp modelId="{1E90DA9A-E574-4528-9E9E-11DE497D388C}">
      <dsp:nvSpPr>
        <dsp:cNvPr id="0" name=""/>
        <dsp:cNvSpPr/>
      </dsp:nvSpPr>
      <dsp:spPr>
        <a:xfrm>
          <a:off x="2974584" y="1523321"/>
          <a:ext cx="2174490" cy="1304694"/>
        </a:xfrm>
        <a:prstGeom prst="rect">
          <a:avLst/>
        </a:prstGeom>
        <a:solidFill>
          <a:schemeClr val="accent2">
            <a:lumMod val="40000"/>
            <a:lumOff val="6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Collaborative operations forum where all partners attend.</a:t>
          </a:r>
          <a:endParaRPr lang="en-US" sz="1600" kern="1200" dirty="0">
            <a:solidFill>
              <a:sysClr val="window" lastClr="FFFFFF"/>
            </a:solidFill>
            <a:latin typeface="Calibri" panose="020F0502020204030204"/>
            <a:ea typeface="+mn-ea"/>
            <a:cs typeface="+mn-cs"/>
          </a:endParaRPr>
        </a:p>
      </dsp:txBody>
      <dsp:txXfrm>
        <a:off x="2974584" y="1523321"/>
        <a:ext cx="2174490" cy="1304694"/>
      </dsp:txXfrm>
    </dsp:sp>
    <dsp:sp modelId="{8F15EF58-3839-4E98-8B44-9F61BE8CE2A5}">
      <dsp:nvSpPr>
        <dsp:cNvPr id="0" name=""/>
        <dsp:cNvSpPr/>
      </dsp:nvSpPr>
      <dsp:spPr>
        <a:xfrm>
          <a:off x="5366524" y="1523321"/>
          <a:ext cx="2174490" cy="1304694"/>
        </a:xfrm>
        <a:prstGeom prst="rect">
          <a:avLst/>
        </a:prstGeom>
        <a:solidFill>
          <a:schemeClr val="bg2">
            <a:lumMod val="6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Secured £12m funding to implement a ‘Tier 3.5’ community model. *</a:t>
          </a:r>
          <a:endParaRPr lang="en-US" sz="1600" kern="1200" dirty="0">
            <a:solidFill>
              <a:sysClr val="window" lastClr="FFFFFF"/>
            </a:solidFill>
            <a:latin typeface="Calibri" panose="020F0502020204030204"/>
            <a:ea typeface="+mn-ea"/>
            <a:cs typeface="+mn-cs"/>
          </a:endParaRPr>
        </a:p>
      </dsp:txBody>
      <dsp:txXfrm>
        <a:off x="5366524" y="1523321"/>
        <a:ext cx="2174490" cy="1304694"/>
      </dsp:txXfrm>
    </dsp:sp>
    <dsp:sp modelId="{3C0871FA-B0E4-46DA-AD40-F3B3421F3E5A}">
      <dsp:nvSpPr>
        <dsp:cNvPr id="0" name=""/>
        <dsp:cNvSpPr/>
      </dsp:nvSpPr>
      <dsp:spPr>
        <a:xfrm>
          <a:off x="7758464" y="1523321"/>
          <a:ext cx="2174490" cy="1304694"/>
        </a:xfrm>
        <a:prstGeom prst="rect">
          <a:avLst/>
        </a:prstGeom>
        <a:solidFill>
          <a:schemeClr val="accent1">
            <a:lumMod val="60000"/>
            <a:lumOff val="4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Reviewed the pathway requirements and numbers of beds required for the collaborative.</a:t>
          </a:r>
        </a:p>
      </dsp:txBody>
      <dsp:txXfrm>
        <a:off x="7758464" y="1523321"/>
        <a:ext cx="2174490" cy="1304694"/>
      </dsp:txXfrm>
    </dsp:sp>
    <dsp:sp modelId="{A3DE8291-0229-413A-8CEC-FECAB0EDCE61}">
      <dsp:nvSpPr>
        <dsp:cNvPr id="0" name=""/>
        <dsp:cNvSpPr/>
      </dsp:nvSpPr>
      <dsp:spPr>
        <a:xfrm>
          <a:off x="587929" y="3045465"/>
          <a:ext cx="9339741" cy="1304694"/>
        </a:xfrm>
        <a:prstGeom prst="rect">
          <a:avLst/>
        </a:prstGeom>
        <a:solidFill>
          <a:schemeClr val="bg2">
            <a:lumMod val="6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 CAMHS 3.5 was an additional commissioned service by the collaborative implementing Intensive Outreach Teams in each of the five counties ensuring total regional coverage.  This has a seen a 20% reduction in referrals for a Tier 4 bed, a 25% reduction in admissions, a 40% reduction in young people waiting for a bed and a reduction in length of stay.  Care is also being provided closer to home as a result of this transformation. </a:t>
          </a:r>
        </a:p>
      </dsp:txBody>
      <dsp:txXfrm>
        <a:off x="587929" y="3045465"/>
        <a:ext cx="9339741" cy="13046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266AF-6B0D-5B43-9013-B5BA35461678}" type="datetimeFigureOut">
              <a:rPr lang="en-US" smtClean="0"/>
              <a:t>4/20/2023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AB56C-5893-9945-BEE9-091B5DD0E7FC}" type="slidenum">
              <a:rPr lang="en-US" smtClean="0"/>
              <a:t>‹#›</a:t>
            </a:fld>
            <a:endParaRPr lang="en-US" dirty="0"/>
          </a:p>
        </p:txBody>
      </p:sp>
    </p:spTree>
    <p:extLst>
      <p:ext uri="{BB962C8B-B14F-4D97-AF65-F5344CB8AC3E}">
        <p14:creationId xmlns:p14="http://schemas.microsoft.com/office/powerpoint/2010/main" val="1703180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section title slide</a:t>
            </a:r>
          </a:p>
        </p:txBody>
      </p:sp>
      <p:sp>
        <p:nvSpPr>
          <p:cNvPr id="4" name="Slide Number Placeholder 3"/>
          <p:cNvSpPr>
            <a:spLocks noGrp="1"/>
          </p:cNvSpPr>
          <p:nvPr>
            <p:ph type="sldNum" sz="quarter" idx="10"/>
          </p:nvPr>
        </p:nvSpPr>
        <p:spPr/>
        <p:txBody>
          <a:bodyPr/>
          <a:lstStyle/>
          <a:p>
            <a:fld id="{974AB56C-5893-9945-BEE9-091B5DD0E7FC}" type="slidenum">
              <a:rPr lang="en-US" smtClean="0"/>
              <a:t>1</a:t>
            </a:fld>
            <a:endParaRPr lang="en-US" dirty="0"/>
          </a:p>
        </p:txBody>
      </p:sp>
    </p:spTree>
    <p:extLst>
      <p:ext uri="{BB962C8B-B14F-4D97-AF65-F5344CB8AC3E}">
        <p14:creationId xmlns:p14="http://schemas.microsoft.com/office/powerpoint/2010/main" val="2262955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BB1E77-B8F7-461B-A62F-430EAA98155F}" type="slidenum">
              <a:rPr lang="en-GB" smtClean="0"/>
              <a:t>2</a:t>
            </a:fld>
            <a:endParaRPr lang="en-GB" dirty="0"/>
          </a:p>
        </p:txBody>
      </p:sp>
    </p:spTree>
    <p:extLst>
      <p:ext uri="{BB962C8B-B14F-4D97-AF65-F5344CB8AC3E}">
        <p14:creationId xmlns:p14="http://schemas.microsoft.com/office/powerpoint/2010/main" val="1788231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Slides with lots of content should</a:t>
            </a:r>
            <a:r>
              <a:rPr lang="en-GB" baseline="0" dirty="0"/>
              <a:t> use this simple style</a:t>
            </a:r>
            <a:endParaRPr lang="en-GB" dirty="0"/>
          </a:p>
        </p:txBody>
      </p:sp>
      <p:sp>
        <p:nvSpPr>
          <p:cNvPr id="4" name="Slide Number Placeholder 3"/>
          <p:cNvSpPr>
            <a:spLocks noGrp="1"/>
          </p:cNvSpPr>
          <p:nvPr>
            <p:ph type="sldNum" sz="quarter" idx="10"/>
          </p:nvPr>
        </p:nvSpPr>
        <p:spPr/>
        <p:txBody>
          <a:bodyPr/>
          <a:lstStyle/>
          <a:p>
            <a:fld id="{974AB56C-5893-9945-BEE9-091B5DD0E7FC}" type="slidenum">
              <a:rPr lang="en-US" smtClean="0"/>
              <a:t>3</a:t>
            </a:fld>
            <a:endParaRPr lang="en-US" dirty="0"/>
          </a:p>
        </p:txBody>
      </p:sp>
    </p:spTree>
    <p:extLst>
      <p:ext uri="{BB962C8B-B14F-4D97-AF65-F5344CB8AC3E}">
        <p14:creationId xmlns:p14="http://schemas.microsoft.com/office/powerpoint/2010/main" val="2607780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Slides with lots of content should</a:t>
            </a:r>
            <a:r>
              <a:rPr lang="en-GB" baseline="0" dirty="0"/>
              <a:t> use this simple style</a:t>
            </a:r>
            <a:endParaRPr lang="en-GB" dirty="0"/>
          </a:p>
        </p:txBody>
      </p:sp>
      <p:sp>
        <p:nvSpPr>
          <p:cNvPr id="4" name="Slide Number Placeholder 3"/>
          <p:cNvSpPr>
            <a:spLocks noGrp="1"/>
          </p:cNvSpPr>
          <p:nvPr>
            <p:ph type="sldNum" sz="quarter" idx="10"/>
          </p:nvPr>
        </p:nvSpPr>
        <p:spPr/>
        <p:txBody>
          <a:bodyPr/>
          <a:lstStyle/>
          <a:p>
            <a:fld id="{974AB56C-5893-9945-BEE9-091B5DD0E7FC}" type="slidenum">
              <a:rPr lang="en-US" smtClean="0"/>
              <a:t>4</a:t>
            </a:fld>
            <a:endParaRPr lang="en-US" dirty="0"/>
          </a:p>
        </p:txBody>
      </p:sp>
    </p:spTree>
    <p:extLst>
      <p:ext uri="{BB962C8B-B14F-4D97-AF65-F5344CB8AC3E}">
        <p14:creationId xmlns:p14="http://schemas.microsoft.com/office/powerpoint/2010/main" val="2356456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BB1E77-B8F7-461B-A62F-430EAA98155F}" type="slidenum">
              <a:rPr lang="en-GB" smtClean="0"/>
              <a:t>7</a:t>
            </a:fld>
            <a:endParaRPr lang="en-GB" dirty="0"/>
          </a:p>
        </p:txBody>
      </p:sp>
    </p:spTree>
    <p:extLst>
      <p:ext uri="{BB962C8B-B14F-4D97-AF65-F5344CB8AC3E}">
        <p14:creationId xmlns:p14="http://schemas.microsoft.com/office/powerpoint/2010/main" val="3897760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a:t>
            </a:r>
            <a:r>
              <a:rPr lang="en-GB" baseline="0" dirty="0"/>
              <a:t> title slide </a:t>
            </a:r>
            <a:endParaRPr lang="en-GB" dirty="0"/>
          </a:p>
        </p:txBody>
      </p:sp>
      <p:sp>
        <p:nvSpPr>
          <p:cNvPr id="4" name="Slide Number Placeholder 3"/>
          <p:cNvSpPr>
            <a:spLocks noGrp="1"/>
          </p:cNvSpPr>
          <p:nvPr>
            <p:ph type="sldNum" sz="quarter" idx="10"/>
          </p:nvPr>
        </p:nvSpPr>
        <p:spPr/>
        <p:txBody>
          <a:bodyPr/>
          <a:lstStyle/>
          <a:p>
            <a:fld id="{974AB56C-5893-9945-BEE9-091B5DD0E7FC}" type="slidenum">
              <a:rPr lang="en-US" smtClean="0"/>
              <a:t>8</a:t>
            </a:fld>
            <a:endParaRPr lang="en-US" dirty="0"/>
          </a:p>
        </p:txBody>
      </p:sp>
    </p:spTree>
    <p:extLst>
      <p:ext uri="{BB962C8B-B14F-4D97-AF65-F5344CB8AC3E}">
        <p14:creationId xmlns:p14="http://schemas.microsoft.com/office/powerpoint/2010/main" val="2665598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4899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60399" y="1390666"/>
            <a:ext cx="5266267" cy="2852737"/>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8866" y="4923771"/>
            <a:ext cx="52578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Picture Placeholder 12"/>
          <p:cNvSpPr>
            <a:spLocks noGrp="1"/>
          </p:cNvSpPr>
          <p:nvPr>
            <p:ph type="pic" sz="quarter" idx="10"/>
          </p:nvPr>
        </p:nvSpPr>
        <p:spPr>
          <a:xfrm>
            <a:off x="6773864" y="660400"/>
            <a:ext cx="4769312" cy="4843463"/>
          </a:xfrm>
          <a:custGeom>
            <a:avLst/>
            <a:gdLst>
              <a:gd name="connsiteX0" fmla="*/ 0 w 4757737"/>
              <a:gd name="connsiteY0" fmla="*/ 792972 h 4843463"/>
              <a:gd name="connsiteX1" fmla="*/ 792972 w 4757737"/>
              <a:gd name="connsiteY1" fmla="*/ 0 h 4843463"/>
              <a:gd name="connsiteX2" fmla="*/ 3964765 w 4757737"/>
              <a:gd name="connsiteY2" fmla="*/ 0 h 4843463"/>
              <a:gd name="connsiteX3" fmla="*/ 4757737 w 4757737"/>
              <a:gd name="connsiteY3" fmla="*/ 792972 h 4843463"/>
              <a:gd name="connsiteX4" fmla="*/ 4757737 w 4757737"/>
              <a:gd name="connsiteY4" fmla="*/ 4050491 h 4843463"/>
              <a:gd name="connsiteX5" fmla="*/ 3964765 w 4757737"/>
              <a:gd name="connsiteY5" fmla="*/ 4843463 h 4843463"/>
              <a:gd name="connsiteX6" fmla="*/ 792972 w 4757737"/>
              <a:gd name="connsiteY6" fmla="*/ 4843463 h 4843463"/>
              <a:gd name="connsiteX7" fmla="*/ 0 w 4757737"/>
              <a:gd name="connsiteY7" fmla="*/ 4050491 h 4843463"/>
              <a:gd name="connsiteX8" fmla="*/ 0 w 4757737"/>
              <a:gd name="connsiteY8" fmla="*/ 792972 h 4843463"/>
              <a:gd name="connsiteX0" fmla="*/ 0 w 4757737"/>
              <a:gd name="connsiteY0" fmla="*/ 457307 h 4843463"/>
              <a:gd name="connsiteX1" fmla="*/ 792972 w 4757737"/>
              <a:gd name="connsiteY1" fmla="*/ 0 h 4843463"/>
              <a:gd name="connsiteX2" fmla="*/ 3964765 w 4757737"/>
              <a:gd name="connsiteY2" fmla="*/ 0 h 4843463"/>
              <a:gd name="connsiteX3" fmla="*/ 4757737 w 4757737"/>
              <a:gd name="connsiteY3" fmla="*/ 792972 h 4843463"/>
              <a:gd name="connsiteX4" fmla="*/ 4757737 w 4757737"/>
              <a:gd name="connsiteY4" fmla="*/ 4050491 h 4843463"/>
              <a:gd name="connsiteX5" fmla="*/ 3964765 w 4757737"/>
              <a:gd name="connsiteY5" fmla="*/ 4843463 h 4843463"/>
              <a:gd name="connsiteX6" fmla="*/ 792972 w 4757737"/>
              <a:gd name="connsiteY6" fmla="*/ 4843463 h 4843463"/>
              <a:gd name="connsiteX7" fmla="*/ 0 w 4757737"/>
              <a:gd name="connsiteY7" fmla="*/ 4050491 h 4843463"/>
              <a:gd name="connsiteX8" fmla="*/ 0 w 4757737"/>
              <a:gd name="connsiteY8" fmla="*/ 457307 h 4843463"/>
              <a:gd name="connsiteX0" fmla="*/ 0 w 4757737"/>
              <a:gd name="connsiteY0" fmla="*/ 457307 h 4843463"/>
              <a:gd name="connsiteX1" fmla="*/ 792972 w 4757737"/>
              <a:gd name="connsiteY1" fmla="*/ 0 h 4843463"/>
              <a:gd name="connsiteX2" fmla="*/ 3964765 w 4757737"/>
              <a:gd name="connsiteY2" fmla="*/ 0 h 4843463"/>
              <a:gd name="connsiteX3" fmla="*/ 4757737 w 4757737"/>
              <a:gd name="connsiteY3" fmla="*/ 792972 h 4843463"/>
              <a:gd name="connsiteX4" fmla="*/ 4757737 w 4757737"/>
              <a:gd name="connsiteY4" fmla="*/ 4050491 h 4843463"/>
              <a:gd name="connsiteX5" fmla="*/ 3964765 w 4757737"/>
              <a:gd name="connsiteY5" fmla="*/ 4843463 h 4843463"/>
              <a:gd name="connsiteX6" fmla="*/ 792972 w 4757737"/>
              <a:gd name="connsiteY6" fmla="*/ 4843463 h 4843463"/>
              <a:gd name="connsiteX7" fmla="*/ 0 w 4757737"/>
              <a:gd name="connsiteY7" fmla="*/ 4397731 h 4843463"/>
              <a:gd name="connsiteX8" fmla="*/ 0 w 4757737"/>
              <a:gd name="connsiteY8" fmla="*/ 457307 h 4843463"/>
              <a:gd name="connsiteX0" fmla="*/ 0 w 4769312"/>
              <a:gd name="connsiteY0" fmla="*/ 457307 h 4843463"/>
              <a:gd name="connsiteX1" fmla="*/ 792972 w 4769312"/>
              <a:gd name="connsiteY1" fmla="*/ 0 h 4843463"/>
              <a:gd name="connsiteX2" fmla="*/ 3964765 w 4769312"/>
              <a:gd name="connsiteY2" fmla="*/ 0 h 4843463"/>
              <a:gd name="connsiteX3" fmla="*/ 4757737 w 4769312"/>
              <a:gd name="connsiteY3" fmla="*/ 792972 h 4843463"/>
              <a:gd name="connsiteX4" fmla="*/ 4769312 w 4769312"/>
              <a:gd name="connsiteY4" fmla="*/ 4397732 h 4843463"/>
              <a:gd name="connsiteX5" fmla="*/ 3964765 w 4769312"/>
              <a:gd name="connsiteY5" fmla="*/ 4843463 h 4843463"/>
              <a:gd name="connsiteX6" fmla="*/ 792972 w 4769312"/>
              <a:gd name="connsiteY6" fmla="*/ 4843463 h 4843463"/>
              <a:gd name="connsiteX7" fmla="*/ 0 w 4769312"/>
              <a:gd name="connsiteY7" fmla="*/ 4397731 h 4843463"/>
              <a:gd name="connsiteX8" fmla="*/ 0 w 4769312"/>
              <a:gd name="connsiteY8" fmla="*/ 457307 h 4843463"/>
              <a:gd name="connsiteX0" fmla="*/ 0 w 4769312"/>
              <a:gd name="connsiteY0" fmla="*/ 457307 h 4843463"/>
              <a:gd name="connsiteX1" fmla="*/ 792972 w 4769312"/>
              <a:gd name="connsiteY1" fmla="*/ 0 h 4843463"/>
              <a:gd name="connsiteX2" fmla="*/ 3964765 w 4769312"/>
              <a:gd name="connsiteY2" fmla="*/ 0 h 4843463"/>
              <a:gd name="connsiteX3" fmla="*/ 4746163 w 4769312"/>
              <a:gd name="connsiteY3" fmla="*/ 445731 h 4843463"/>
              <a:gd name="connsiteX4" fmla="*/ 4769312 w 4769312"/>
              <a:gd name="connsiteY4" fmla="*/ 4397732 h 4843463"/>
              <a:gd name="connsiteX5" fmla="*/ 3964765 w 4769312"/>
              <a:gd name="connsiteY5" fmla="*/ 4843463 h 4843463"/>
              <a:gd name="connsiteX6" fmla="*/ 792972 w 4769312"/>
              <a:gd name="connsiteY6" fmla="*/ 4843463 h 4843463"/>
              <a:gd name="connsiteX7" fmla="*/ 0 w 4769312"/>
              <a:gd name="connsiteY7" fmla="*/ 4397731 h 4843463"/>
              <a:gd name="connsiteX8" fmla="*/ 0 w 4769312"/>
              <a:gd name="connsiteY8" fmla="*/ 457307 h 484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9312" h="4843463">
                <a:moveTo>
                  <a:pt x="0" y="457307"/>
                </a:moveTo>
                <a:cubicBezTo>
                  <a:pt x="0" y="19361"/>
                  <a:pt x="355026" y="0"/>
                  <a:pt x="792972" y="0"/>
                </a:cubicBezTo>
                <a:lnTo>
                  <a:pt x="3964765" y="0"/>
                </a:lnTo>
                <a:cubicBezTo>
                  <a:pt x="4402711" y="0"/>
                  <a:pt x="4746163" y="7785"/>
                  <a:pt x="4746163" y="445731"/>
                </a:cubicBezTo>
                <a:cubicBezTo>
                  <a:pt x="4750021" y="1647318"/>
                  <a:pt x="4765454" y="3196145"/>
                  <a:pt x="4769312" y="4397732"/>
                </a:cubicBezTo>
                <a:cubicBezTo>
                  <a:pt x="4769312" y="4835678"/>
                  <a:pt x="4402711" y="4843463"/>
                  <a:pt x="3964765" y="4843463"/>
                </a:cubicBezTo>
                <a:lnTo>
                  <a:pt x="792972" y="4843463"/>
                </a:lnTo>
                <a:cubicBezTo>
                  <a:pt x="355026" y="4843463"/>
                  <a:pt x="0" y="4835677"/>
                  <a:pt x="0" y="4397731"/>
                </a:cubicBezTo>
                <a:lnTo>
                  <a:pt x="0" y="457307"/>
                </a:lnTo>
                <a:close/>
              </a:path>
            </a:pathLst>
          </a:custGeom>
          <a:solidFill>
            <a:schemeClr val="bg1">
              <a:lumMod val="75000"/>
            </a:schemeClr>
          </a:solidFill>
        </p:spPr>
        <p:txBody>
          <a:bodyPr/>
          <a:lstStyle/>
          <a:p>
            <a:r>
              <a:rPr lang="en-US" dirty="0"/>
              <a:t>Click icon to add picture</a:t>
            </a:r>
          </a:p>
        </p:txBody>
      </p:sp>
      <p:cxnSp>
        <p:nvCxnSpPr>
          <p:cNvPr id="8" name="Straight Connector 7"/>
          <p:cNvCxnSpPr/>
          <p:nvPr userDrawn="1"/>
        </p:nvCxnSpPr>
        <p:spPr>
          <a:xfrm>
            <a:off x="831850" y="4489729"/>
            <a:ext cx="2562514" cy="0"/>
          </a:xfrm>
          <a:prstGeom prst="line">
            <a:avLst/>
          </a:prstGeom>
          <a:ln w="95250" cap="rnd">
            <a:solidFill>
              <a:srgbClr val="289DCB"/>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5148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2562" y="2199698"/>
            <a:ext cx="5765947" cy="42462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12"/>
          <p:cNvSpPr>
            <a:spLocks noGrp="1"/>
          </p:cNvSpPr>
          <p:nvPr>
            <p:ph type="pic" sz="quarter" idx="10"/>
          </p:nvPr>
        </p:nvSpPr>
        <p:spPr>
          <a:xfrm>
            <a:off x="6771523" y="2199698"/>
            <a:ext cx="4769312" cy="4246274"/>
          </a:xfrm>
          <a:custGeom>
            <a:avLst/>
            <a:gdLst>
              <a:gd name="connsiteX0" fmla="*/ 0 w 4757737"/>
              <a:gd name="connsiteY0" fmla="*/ 792972 h 4843463"/>
              <a:gd name="connsiteX1" fmla="*/ 792972 w 4757737"/>
              <a:gd name="connsiteY1" fmla="*/ 0 h 4843463"/>
              <a:gd name="connsiteX2" fmla="*/ 3964765 w 4757737"/>
              <a:gd name="connsiteY2" fmla="*/ 0 h 4843463"/>
              <a:gd name="connsiteX3" fmla="*/ 4757737 w 4757737"/>
              <a:gd name="connsiteY3" fmla="*/ 792972 h 4843463"/>
              <a:gd name="connsiteX4" fmla="*/ 4757737 w 4757737"/>
              <a:gd name="connsiteY4" fmla="*/ 4050491 h 4843463"/>
              <a:gd name="connsiteX5" fmla="*/ 3964765 w 4757737"/>
              <a:gd name="connsiteY5" fmla="*/ 4843463 h 4843463"/>
              <a:gd name="connsiteX6" fmla="*/ 792972 w 4757737"/>
              <a:gd name="connsiteY6" fmla="*/ 4843463 h 4843463"/>
              <a:gd name="connsiteX7" fmla="*/ 0 w 4757737"/>
              <a:gd name="connsiteY7" fmla="*/ 4050491 h 4843463"/>
              <a:gd name="connsiteX8" fmla="*/ 0 w 4757737"/>
              <a:gd name="connsiteY8" fmla="*/ 792972 h 4843463"/>
              <a:gd name="connsiteX0" fmla="*/ 0 w 4757737"/>
              <a:gd name="connsiteY0" fmla="*/ 457307 h 4843463"/>
              <a:gd name="connsiteX1" fmla="*/ 792972 w 4757737"/>
              <a:gd name="connsiteY1" fmla="*/ 0 h 4843463"/>
              <a:gd name="connsiteX2" fmla="*/ 3964765 w 4757737"/>
              <a:gd name="connsiteY2" fmla="*/ 0 h 4843463"/>
              <a:gd name="connsiteX3" fmla="*/ 4757737 w 4757737"/>
              <a:gd name="connsiteY3" fmla="*/ 792972 h 4843463"/>
              <a:gd name="connsiteX4" fmla="*/ 4757737 w 4757737"/>
              <a:gd name="connsiteY4" fmla="*/ 4050491 h 4843463"/>
              <a:gd name="connsiteX5" fmla="*/ 3964765 w 4757737"/>
              <a:gd name="connsiteY5" fmla="*/ 4843463 h 4843463"/>
              <a:gd name="connsiteX6" fmla="*/ 792972 w 4757737"/>
              <a:gd name="connsiteY6" fmla="*/ 4843463 h 4843463"/>
              <a:gd name="connsiteX7" fmla="*/ 0 w 4757737"/>
              <a:gd name="connsiteY7" fmla="*/ 4050491 h 4843463"/>
              <a:gd name="connsiteX8" fmla="*/ 0 w 4757737"/>
              <a:gd name="connsiteY8" fmla="*/ 457307 h 4843463"/>
              <a:gd name="connsiteX0" fmla="*/ 0 w 4757737"/>
              <a:gd name="connsiteY0" fmla="*/ 457307 h 4843463"/>
              <a:gd name="connsiteX1" fmla="*/ 792972 w 4757737"/>
              <a:gd name="connsiteY1" fmla="*/ 0 h 4843463"/>
              <a:gd name="connsiteX2" fmla="*/ 3964765 w 4757737"/>
              <a:gd name="connsiteY2" fmla="*/ 0 h 4843463"/>
              <a:gd name="connsiteX3" fmla="*/ 4757737 w 4757737"/>
              <a:gd name="connsiteY3" fmla="*/ 792972 h 4843463"/>
              <a:gd name="connsiteX4" fmla="*/ 4757737 w 4757737"/>
              <a:gd name="connsiteY4" fmla="*/ 4050491 h 4843463"/>
              <a:gd name="connsiteX5" fmla="*/ 3964765 w 4757737"/>
              <a:gd name="connsiteY5" fmla="*/ 4843463 h 4843463"/>
              <a:gd name="connsiteX6" fmla="*/ 792972 w 4757737"/>
              <a:gd name="connsiteY6" fmla="*/ 4843463 h 4843463"/>
              <a:gd name="connsiteX7" fmla="*/ 0 w 4757737"/>
              <a:gd name="connsiteY7" fmla="*/ 4397731 h 4843463"/>
              <a:gd name="connsiteX8" fmla="*/ 0 w 4757737"/>
              <a:gd name="connsiteY8" fmla="*/ 457307 h 4843463"/>
              <a:gd name="connsiteX0" fmla="*/ 0 w 4769312"/>
              <a:gd name="connsiteY0" fmla="*/ 457307 h 4843463"/>
              <a:gd name="connsiteX1" fmla="*/ 792972 w 4769312"/>
              <a:gd name="connsiteY1" fmla="*/ 0 h 4843463"/>
              <a:gd name="connsiteX2" fmla="*/ 3964765 w 4769312"/>
              <a:gd name="connsiteY2" fmla="*/ 0 h 4843463"/>
              <a:gd name="connsiteX3" fmla="*/ 4757737 w 4769312"/>
              <a:gd name="connsiteY3" fmla="*/ 792972 h 4843463"/>
              <a:gd name="connsiteX4" fmla="*/ 4769312 w 4769312"/>
              <a:gd name="connsiteY4" fmla="*/ 4397732 h 4843463"/>
              <a:gd name="connsiteX5" fmla="*/ 3964765 w 4769312"/>
              <a:gd name="connsiteY5" fmla="*/ 4843463 h 4843463"/>
              <a:gd name="connsiteX6" fmla="*/ 792972 w 4769312"/>
              <a:gd name="connsiteY6" fmla="*/ 4843463 h 4843463"/>
              <a:gd name="connsiteX7" fmla="*/ 0 w 4769312"/>
              <a:gd name="connsiteY7" fmla="*/ 4397731 h 4843463"/>
              <a:gd name="connsiteX8" fmla="*/ 0 w 4769312"/>
              <a:gd name="connsiteY8" fmla="*/ 457307 h 4843463"/>
              <a:gd name="connsiteX0" fmla="*/ 0 w 4769312"/>
              <a:gd name="connsiteY0" fmla="*/ 457307 h 4843463"/>
              <a:gd name="connsiteX1" fmla="*/ 792972 w 4769312"/>
              <a:gd name="connsiteY1" fmla="*/ 0 h 4843463"/>
              <a:gd name="connsiteX2" fmla="*/ 3964765 w 4769312"/>
              <a:gd name="connsiteY2" fmla="*/ 0 h 4843463"/>
              <a:gd name="connsiteX3" fmla="*/ 4746163 w 4769312"/>
              <a:gd name="connsiteY3" fmla="*/ 445731 h 4843463"/>
              <a:gd name="connsiteX4" fmla="*/ 4769312 w 4769312"/>
              <a:gd name="connsiteY4" fmla="*/ 4397732 h 4843463"/>
              <a:gd name="connsiteX5" fmla="*/ 3964765 w 4769312"/>
              <a:gd name="connsiteY5" fmla="*/ 4843463 h 4843463"/>
              <a:gd name="connsiteX6" fmla="*/ 792972 w 4769312"/>
              <a:gd name="connsiteY6" fmla="*/ 4843463 h 4843463"/>
              <a:gd name="connsiteX7" fmla="*/ 0 w 4769312"/>
              <a:gd name="connsiteY7" fmla="*/ 4397731 h 4843463"/>
              <a:gd name="connsiteX8" fmla="*/ 0 w 4769312"/>
              <a:gd name="connsiteY8" fmla="*/ 457307 h 484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9312" h="4843463">
                <a:moveTo>
                  <a:pt x="0" y="457307"/>
                </a:moveTo>
                <a:cubicBezTo>
                  <a:pt x="0" y="19361"/>
                  <a:pt x="355026" y="0"/>
                  <a:pt x="792972" y="0"/>
                </a:cubicBezTo>
                <a:lnTo>
                  <a:pt x="3964765" y="0"/>
                </a:lnTo>
                <a:cubicBezTo>
                  <a:pt x="4402711" y="0"/>
                  <a:pt x="4746163" y="7785"/>
                  <a:pt x="4746163" y="445731"/>
                </a:cubicBezTo>
                <a:cubicBezTo>
                  <a:pt x="4750021" y="1647318"/>
                  <a:pt x="4765454" y="3196145"/>
                  <a:pt x="4769312" y="4397732"/>
                </a:cubicBezTo>
                <a:cubicBezTo>
                  <a:pt x="4769312" y="4835678"/>
                  <a:pt x="4402711" y="4843463"/>
                  <a:pt x="3964765" y="4843463"/>
                </a:cubicBezTo>
                <a:lnTo>
                  <a:pt x="792972" y="4843463"/>
                </a:lnTo>
                <a:cubicBezTo>
                  <a:pt x="355026" y="4843463"/>
                  <a:pt x="0" y="4835677"/>
                  <a:pt x="0" y="4397731"/>
                </a:cubicBezTo>
                <a:lnTo>
                  <a:pt x="0" y="457307"/>
                </a:lnTo>
                <a:close/>
              </a:path>
            </a:pathLst>
          </a:custGeom>
          <a:solidFill>
            <a:schemeClr val="bg1">
              <a:lumMod val="75000"/>
            </a:schemeClr>
          </a:solidFill>
        </p:spPr>
        <p:txBody>
          <a:bodyPr/>
          <a:lstStyle/>
          <a:p>
            <a:r>
              <a:rPr lang="en-US" dirty="0"/>
              <a:t>Click icon to add picture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197CC-A35A-4631-81A5-28F0E006D2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7A61A6-81E8-4E6A-AFF4-391982473B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0F81D49-4931-4577-85E1-D08AC40774E7}"/>
              </a:ext>
            </a:extLst>
          </p:cNvPr>
          <p:cNvSpPr>
            <a:spLocks noGrp="1"/>
          </p:cNvSpPr>
          <p:nvPr>
            <p:ph type="dt" sz="half" idx="10"/>
          </p:nvPr>
        </p:nvSpPr>
        <p:spPr/>
        <p:txBody>
          <a:bodyPr/>
          <a:lstStyle/>
          <a:p>
            <a:fld id="{4382ACED-B6CE-45B5-A9EF-E58E642E822C}" type="datetimeFigureOut">
              <a:rPr lang="en-GB" smtClean="0"/>
              <a:t>20/04/2023</a:t>
            </a:fld>
            <a:endParaRPr lang="en-GB" dirty="0"/>
          </a:p>
        </p:txBody>
      </p:sp>
      <p:sp>
        <p:nvSpPr>
          <p:cNvPr id="5" name="Footer Placeholder 4">
            <a:extLst>
              <a:ext uri="{FF2B5EF4-FFF2-40B4-BE49-F238E27FC236}">
                <a16:creationId xmlns:a16="http://schemas.microsoft.com/office/drawing/2014/main" id="{99C131FC-3207-4F5B-947A-29D04551B00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C06C24B-7DE9-4CF2-B74E-CF7EE7416CEB}"/>
              </a:ext>
            </a:extLst>
          </p:cNvPr>
          <p:cNvSpPr>
            <a:spLocks noGrp="1"/>
          </p:cNvSpPr>
          <p:nvPr>
            <p:ph type="sldNum" sz="quarter" idx="12"/>
          </p:nvPr>
        </p:nvSpPr>
        <p:spPr/>
        <p:txBody>
          <a:bodyPr/>
          <a:lstStyle/>
          <a:p>
            <a:fld id="{629E1001-3BF3-4C87-8ED1-E51D6B706071}" type="slidenum">
              <a:rPr lang="en-GB" smtClean="0"/>
              <a:t>‹#›</a:t>
            </a:fld>
            <a:endParaRPr lang="en-GB" dirty="0"/>
          </a:p>
        </p:txBody>
      </p:sp>
    </p:spTree>
    <p:extLst>
      <p:ext uri="{BB962C8B-B14F-4D97-AF65-F5344CB8AC3E}">
        <p14:creationId xmlns:p14="http://schemas.microsoft.com/office/powerpoint/2010/main" val="2647358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60399" y="1390666"/>
            <a:ext cx="5266267" cy="2852737"/>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8866" y="4923771"/>
            <a:ext cx="52578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0" name="Straight Connector 9"/>
          <p:cNvCxnSpPr/>
          <p:nvPr userDrawn="1"/>
        </p:nvCxnSpPr>
        <p:spPr>
          <a:xfrm>
            <a:off x="831850" y="4489729"/>
            <a:ext cx="2562514" cy="0"/>
          </a:xfrm>
          <a:prstGeom prst="line">
            <a:avLst/>
          </a:prstGeom>
          <a:ln w="95250" cap="rnd">
            <a:solidFill>
              <a:srgbClr val="E12F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64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60399" y="1390666"/>
            <a:ext cx="5266267" cy="2852737"/>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8866" y="4923771"/>
            <a:ext cx="52578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0" name="Straight Connector 9"/>
          <p:cNvCxnSpPr/>
          <p:nvPr userDrawn="1"/>
        </p:nvCxnSpPr>
        <p:spPr>
          <a:xfrm>
            <a:off x="831850" y="4489729"/>
            <a:ext cx="2562514" cy="0"/>
          </a:xfrm>
          <a:prstGeom prst="line">
            <a:avLst/>
          </a:prstGeom>
          <a:ln w="95250" cap="rnd">
            <a:solidFill>
              <a:srgbClr val="289DCB"/>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60399" y="1390666"/>
            <a:ext cx="5266267" cy="2852737"/>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8866" y="4923771"/>
            <a:ext cx="52578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0" name="Straight Connector 9"/>
          <p:cNvCxnSpPr/>
          <p:nvPr userDrawn="1"/>
        </p:nvCxnSpPr>
        <p:spPr>
          <a:xfrm>
            <a:off x="831850" y="4489729"/>
            <a:ext cx="2562514" cy="0"/>
          </a:xfrm>
          <a:prstGeom prst="line">
            <a:avLst/>
          </a:prstGeom>
          <a:ln w="95250" cap="rnd">
            <a:solidFill>
              <a:srgbClr val="289DCB"/>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60399" y="1390666"/>
            <a:ext cx="5266267" cy="2852737"/>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8866" y="4923771"/>
            <a:ext cx="52578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0" name="Straight Connector 9"/>
          <p:cNvCxnSpPr/>
          <p:nvPr userDrawn="1"/>
        </p:nvCxnSpPr>
        <p:spPr>
          <a:xfrm>
            <a:off x="831850" y="4489729"/>
            <a:ext cx="2562514" cy="0"/>
          </a:xfrm>
          <a:prstGeom prst="line">
            <a:avLst/>
          </a:prstGeom>
          <a:ln w="95250" cap="rnd">
            <a:solidFill>
              <a:srgbClr val="E12F5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60399" y="1390666"/>
            <a:ext cx="5266267" cy="2852737"/>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8866" y="4923771"/>
            <a:ext cx="52578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0" name="Straight Connector 9"/>
          <p:cNvCxnSpPr/>
          <p:nvPr userDrawn="1"/>
        </p:nvCxnSpPr>
        <p:spPr>
          <a:xfrm>
            <a:off x="831850" y="4489729"/>
            <a:ext cx="2562514" cy="0"/>
          </a:xfrm>
          <a:prstGeom prst="line">
            <a:avLst/>
          </a:prstGeom>
          <a:ln w="95250" cap="rnd">
            <a:solidFill>
              <a:srgbClr val="289DCB"/>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60399" y="1390666"/>
            <a:ext cx="5266267" cy="2852737"/>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8866" y="4923771"/>
            <a:ext cx="52578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0" name="Straight Connector 9"/>
          <p:cNvCxnSpPr/>
          <p:nvPr userDrawn="1"/>
        </p:nvCxnSpPr>
        <p:spPr>
          <a:xfrm>
            <a:off x="831850" y="4489729"/>
            <a:ext cx="2562514" cy="0"/>
          </a:xfrm>
          <a:prstGeom prst="line">
            <a:avLst/>
          </a:prstGeom>
          <a:ln w="95250" cap="rnd">
            <a:solidFill>
              <a:srgbClr val="289DCB"/>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60399" y="1390666"/>
            <a:ext cx="5266267" cy="2852737"/>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8866" y="4923771"/>
            <a:ext cx="52578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0" name="Straight Connector 9"/>
          <p:cNvCxnSpPr/>
          <p:nvPr userDrawn="1"/>
        </p:nvCxnSpPr>
        <p:spPr>
          <a:xfrm>
            <a:off x="831850" y="4489729"/>
            <a:ext cx="2562514" cy="0"/>
          </a:xfrm>
          <a:prstGeom prst="line">
            <a:avLst/>
          </a:prstGeom>
          <a:ln w="95250" cap="rnd">
            <a:solidFill>
              <a:srgbClr val="E12F55"/>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0"/>
          </p:nvPr>
        </p:nvSpPr>
        <p:spPr>
          <a:xfrm>
            <a:off x="6773864" y="660400"/>
            <a:ext cx="4769312" cy="4843463"/>
          </a:xfrm>
          <a:custGeom>
            <a:avLst/>
            <a:gdLst>
              <a:gd name="connsiteX0" fmla="*/ 0 w 4757737"/>
              <a:gd name="connsiteY0" fmla="*/ 792972 h 4843463"/>
              <a:gd name="connsiteX1" fmla="*/ 792972 w 4757737"/>
              <a:gd name="connsiteY1" fmla="*/ 0 h 4843463"/>
              <a:gd name="connsiteX2" fmla="*/ 3964765 w 4757737"/>
              <a:gd name="connsiteY2" fmla="*/ 0 h 4843463"/>
              <a:gd name="connsiteX3" fmla="*/ 4757737 w 4757737"/>
              <a:gd name="connsiteY3" fmla="*/ 792972 h 4843463"/>
              <a:gd name="connsiteX4" fmla="*/ 4757737 w 4757737"/>
              <a:gd name="connsiteY4" fmla="*/ 4050491 h 4843463"/>
              <a:gd name="connsiteX5" fmla="*/ 3964765 w 4757737"/>
              <a:gd name="connsiteY5" fmla="*/ 4843463 h 4843463"/>
              <a:gd name="connsiteX6" fmla="*/ 792972 w 4757737"/>
              <a:gd name="connsiteY6" fmla="*/ 4843463 h 4843463"/>
              <a:gd name="connsiteX7" fmla="*/ 0 w 4757737"/>
              <a:gd name="connsiteY7" fmla="*/ 4050491 h 4843463"/>
              <a:gd name="connsiteX8" fmla="*/ 0 w 4757737"/>
              <a:gd name="connsiteY8" fmla="*/ 792972 h 4843463"/>
              <a:gd name="connsiteX0" fmla="*/ 0 w 4757737"/>
              <a:gd name="connsiteY0" fmla="*/ 457307 h 4843463"/>
              <a:gd name="connsiteX1" fmla="*/ 792972 w 4757737"/>
              <a:gd name="connsiteY1" fmla="*/ 0 h 4843463"/>
              <a:gd name="connsiteX2" fmla="*/ 3964765 w 4757737"/>
              <a:gd name="connsiteY2" fmla="*/ 0 h 4843463"/>
              <a:gd name="connsiteX3" fmla="*/ 4757737 w 4757737"/>
              <a:gd name="connsiteY3" fmla="*/ 792972 h 4843463"/>
              <a:gd name="connsiteX4" fmla="*/ 4757737 w 4757737"/>
              <a:gd name="connsiteY4" fmla="*/ 4050491 h 4843463"/>
              <a:gd name="connsiteX5" fmla="*/ 3964765 w 4757737"/>
              <a:gd name="connsiteY5" fmla="*/ 4843463 h 4843463"/>
              <a:gd name="connsiteX6" fmla="*/ 792972 w 4757737"/>
              <a:gd name="connsiteY6" fmla="*/ 4843463 h 4843463"/>
              <a:gd name="connsiteX7" fmla="*/ 0 w 4757737"/>
              <a:gd name="connsiteY7" fmla="*/ 4050491 h 4843463"/>
              <a:gd name="connsiteX8" fmla="*/ 0 w 4757737"/>
              <a:gd name="connsiteY8" fmla="*/ 457307 h 4843463"/>
              <a:gd name="connsiteX0" fmla="*/ 0 w 4757737"/>
              <a:gd name="connsiteY0" fmla="*/ 457307 h 4843463"/>
              <a:gd name="connsiteX1" fmla="*/ 792972 w 4757737"/>
              <a:gd name="connsiteY1" fmla="*/ 0 h 4843463"/>
              <a:gd name="connsiteX2" fmla="*/ 3964765 w 4757737"/>
              <a:gd name="connsiteY2" fmla="*/ 0 h 4843463"/>
              <a:gd name="connsiteX3" fmla="*/ 4757737 w 4757737"/>
              <a:gd name="connsiteY3" fmla="*/ 792972 h 4843463"/>
              <a:gd name="connsiteX4" fmla="*/ 4757737 w 4757737"/>
              <a:gd name="connsiteY4" fmla="*/ 4050491 h 4843463"/>
              <a:gd name="connsiteX5" fmla="*/ 3964765 w 4757737"/>
              <a:gd name="connsiteY5" fmla="*/ 4843463 h 4843463"/>
              <a:gd name="connsiteX6" fmla="*/ 792972 w 4757737"/>
              <a:gd name="connsiteY6" fmla="*/ 4843463 h 4843463"/>
              <a:gd name="connsiteX7" fmla="*/ 0 w 4757737"/>
              <a:gd name="connsiteY7" fmla="*/ 4397731 h 4843463"/>
              <a:gd name="connsiteX8" fmla="*/ 0 w 4757737"/>
              <a:gd name="connsiteY8" fmla="*/ 457307 h 4843463"/>
              <a:gd name="connsiteX0" fmla="*/ 0 w 4769312"/>
              <a:gd name="connsiteY0" fmla="*/ 457307 h 4843463"/>
              <a:gd name="connsiteX1" fmla="*/ 792972 w 4769312"/>
              <a:gd name="connsiteY1" fmla="*/ 0 h 4843463"/>
              <a:gd name="connsiteX2" fmla="*/ 3964765 w 4769312"/>
              <a:gd name="connsiteY2" fmla="*/ 0 h 4843463"/>
              <a:gd name="connsiteX3" fmla="*/ 4757737 w 4769312"/>
              <a:gd name="connsiteY3" fmla="*/ 792972 h 4843463"/>
              <a:gd name="connsiteX4" fmla="*/ 4769312 w 4769312"/>
              <a:gd name="connsiteY4" fmla="*/ 4397732 h 4843463"/>
              <a:gd name="connsiteX5" fmla="*/ 3964765 w 4769312"/>
              <a:gd name="connsiteY5" fmla="*/ 4843463 h 4843463"/>
              <a:gd name="connsiteX6" fmla="*/ 792972 w 4769312"/>
              <a:gd name="connsiteY6" fmla="*/ 4843463 h 4843463"/>
              <a:gd name="connsiteX7" fmla="*/ 0 w 4769312"/>
              <a:gd name="connsiteY7" fmla="*/ 4397731 h 4843463"/>
              <a:gd name="connsiteX8" fmla="*/ 0 w 4769312"/>
              <a:gd name="connsiteY8" fmla="*/ 457307 h 4843463"/>
              <a:gd name="connsiteX0" fmla="*/ 0 w 4769312"/>
              <a:gd name="connsiteY0" fmla="*/ 457307 h 4843463"/>
              <a:gd name="connsiteX1" fmla="*/ 792972 w 4769312"/>
              <a:gd name="connsiteY1" fmla="*/ 0 h 4843463"/>
              <a:gd name="connsiteX2" fmla="*/ 3964765 w 4769312"/>
              <a:gd name="connsiteY2" fmla="*/ 0 h 4843463"/>
              <a:gd name="connsiteX3" fmla="*/ 4746163 w 4769312"/>
              <a:gd name="connsiteY3" fmla="*/ 445731 h 4843463"/>
              <a:gd name="connsiteX4" fmla="*/ 4769312 w 4769312"/>
              <a:gd name="connsiteY4" fmla="*/ 4397732 h 4843463"/>
              <a:gd name="connsiteX5" fmla="*/ 3964765 w 4769312"/>
              <a:gd name="connsiteY5" fmla="*/ 4843463 h 4843463"/>
              <a:gd name="connsiteX6" fmla="*/ 792972 w 4769312"/>
              <a:gd name="connsiteY6" fmla="*/ 4843463 h 4843463"/>
              <a:gd name="connsiteX7" fmla="*/ 0 w 4769312"/>
              <a:gd name="connsiteY7" fmla="*/ 4397731 h 4843463"/>
              <a:gd name="connsiteX8" fmla="*/ 0 w 4769312"/>
              <a:gd name="connsiteY8" fmla="*/ 457307 h 484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9312" h="4843463">
                <a:moveTo>
                  <a:pt x="0" y="457307"/>
                </a:moveTo>
                <a:cubicBezTo>
                  <a:pt x="0" y="19361"/>
                  <a:pt x="355026" y="0"/>
                  <a:pt x="792972" y="0"/>
                </a:cubicBezTo>
                <a:lnTo>
                  <a:pt x="3964765" y="0"/>
                </a:lnTo>
                <a:cubicBezTo>
                  <a:pt x="4402711" y="0"/>
                  <a:pt x="4746163" y="7785"/>
                  <a:pt x="4746163" y="445731"/>
                </a:cubicBezTo>
                <a:cubicBezTo>
                  <a:pt x="4750021" y="1647318"/>
                  <a:pt x="4765454" y="3196145"/>
                  <a:pt x="4769312" y="4397732"/>
                </a:cubicBezTo>
                <a:cubicBezTo>
                  <a:pt x="4769312" y="4835678"/>
                  <a:pt x="4402711" y="4843463"/>
                  <a:pt x="3964765" y="4843463"/>
                </a:cubicBezTo>
                <a:lnTo>
                  <a:pt x="792972" y="4843463"/>
                </a:lnTo>
                <a:cubicBezTo>
                  <a:pt x="355026" y="4843463"/>
                  <a:pt x="0" y="4835677"/>
                  <a:pt x="0" y="4397731"/>
                </a:cubicBezTo>
                <a:lnTo>
                  <a:pt x="0" y="457307"/>
                </a:lnTo>
                <a:close/>
              </a:path>
            </a:pathLst>
          </a:custGeom>
          <a:solidFill>
            <a:schemeClr val="bg1">
              <a:lumMod val="75000"/>
            </a:schemeClr>
          </a:solidFill>
        </p:spPr>
        <p:txBody>
          <a:bodyPr/>
          <a:lstStyle/>
          <a:p>
            <a:r>
              <a:rPr lang="en-US" dirty="0"/>
              <a:t>Click icon to add picture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60399" y="1390666"/>
            <a:ext cx="5266267" cy="2852737"/>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8866" y="4923771"/>
            <a:ext cx="52578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Picture Placeholder 12"/>
          <p:cNvSpPr>
            <a:spLocks noGrp="1"/>
          </p:cNvSpPr>
          <p:nvPr>
            <p:ph type="pic" sz="quarter" idx="10"/>
          </p:nvPr>
        </p:nvSpPr>
        <p:spPr>
          <a:xfrm>
            <a:off x="6773864" y="660400"/>
            <a:ext cx="4769312" cy="4843463"/>
          </a:xfrm>
          <a:custGeom>
            <a:avLst/>
            <a:gdLst>
              <a:gd name="connsiteX0" fmla="*/ 0 w 4757737"/>
              <a:gd name="connsiteY0" fmla="*/ 792972 h 4843463"/>
              <a:gd name="connsiteX1" fmla="*/ 792972 w 4757737"/>
              <a:gd name="connsiteY1" fmla="*/ 0 h 4843463"/>
              <a:gd name="connsiteX2" fmla="*/ 3964765 w 4757737"/>
              <a:gd name="connsiteY2" fmla="*/ 0 h 4843463"/>
              <a:gd name="connsiteX3" fmla="*/ 4757737 w 4757737"/>
              <a:gd name="connsiteY3" fmla="*/ 792972 h 4843463"/>
              <a:gd name="connsiteX4" fmla="*/ 4757737 w 4757737"/>
              <a:gd name="connsiteY4" fmla="*/ 4050491 h 4843463"/>
              <a:gd name="connsiteX5" fmla="*/ 3964765 w 4757737"/>
              <a:gd name="connsiteY5" fmla="*/ 4843463 h 4843463"/>
              <a:gd name="connsiteX6" fmla="*/ 792972 w 4757737"/>
              <a:gd name="connsiteY6" fmla="*/ 4843463 h 4843463"/>
              <a:gd name="connsiteX7" fmla="*/ 0 w 4757737"/>
              <a:gd name="connsiteY7" fmla="*/ 4050491 h 4843463"/>
              <a:gd name="connsiteX8" fmla="*/ 0 w 4757737"/>
              <a:gd name="connsiteY8" fmla="*/ 792972 h 4843463"/>
              <a:gd name="connsiteX0" fmla="*/ 0 w 4757737"/>
              <a:gd name="connsiteY0" fmla="*/ 457307 h 4843463"/>
              <a:gd name="connsiteX1" fmla="*/ 792972 w 4757737"/>
              <a:gd name="connsiteY1" fmla="*/ 0 h 4843463"/>
              <a:gd name="connsiteX2" fmla="*/ 3964765 w 4757737"/>
              <a:gd name="connsiteY2" fmla="*/ 0 h 4843463"/>
              <a:gd name="connsiteX3" fmla="*/ 4757737 w 4757737"/>
              <a:gd name="connsiteY3" fmla="*/ 792972 h 4843463"/>
              <a:gd name="connsiteX4" fmla="*/ 4757737 w 4757737"/>
              <a:gd name="connsiteY4" fmla="*/ 4050491 h 4843463"/>
              <a:gd name="connsiteX5" fmla="*/ 3964765 w 4757737"/>
              <a:gd name="connsiteY5" fmla="*/ 4843463 h 4843463"/>
              <a:gd name="connsiteX6" fmla="*/ 792972 w 4757737"/>
              <a:gd name="connsiteY6" fmla="*/ 4843463 h 4843463"/>
              <a:gd name="connsiteX7" fmla="*/ 0 w 4757737"/>
              <a:gd name="connsiteY7" fmla="*/ 4050491 h 4843463"/>
              <a:gd name="connsiteX8" fmla="*/ 0 w 4757737"/>
              <a:gd name="connsiteY8" fmla="*/ 457307 h 4843463"/>
              <a:gd name="connsiteX0" fmla="*/ 0 w 4757737"/>
              <a:gd name="connsiteY0" fmla="*/ 457307 h 4843463"/>
              <a:gd name="connsiteX1" fmla="*/ 792972 w 4757737"/>
              <a:gd name="connsiteY1" fmla="*/ 0 h 4843463"/>
              <a:gd name="connsiteX2" fmla="*/ 3964765 w 4757737"/>
              <a:gd name="connsiteY2" fmla="*/ 0 h 4843463"/>
              <a:gd name="connsiteX3" fmla="*/ 4757737 w 4757737"/>
              <a:gd name="connsiteY3" fmla="*/ 792972 h 4843463"/>
              <a:gd name="connsiteX4" fmla="*/ 4757737 w 4757737"/>
              <a:gd name="connsiteY4" fmla="*/ 4050491 h 4843463"/>
              <a:gd name="connsiteX5" fmla="*/ 3964765 w 4757737"/>
              <a:gd name="connsiteY5" fmla="*/ 4843463 h 4843463"/>
              <a:gd name="connsiteX6" fmla="*/ 792972 w 4757737"/>
              <a:gd name="connsiteY6" fmla="*/ 4843463 h 4843463"/>
              <a:gd name="connsiteX7" fmla="*/ 0 w 4757737"/>
              <a:gd name="connsiteY7" fmla="*/ 4397731 h 4843463"/>
              <a:gd name="connsiteX8" fmla="*/ 0 w 4757737"/>
              <a:gd name="connsiteY8" fmla="*/ 457307 h 4843463"/>
              <a:gd name="connsiteX0" fmla="*/ 0 w 4769312"/>
              <a:gd name="connsiteY0" fmla="*/ 457307 h 4843463"/>
              <a:gd name="connsiteX1" fmla="*/ 792972 w 4769312"/>
              <a:gd name="connsiteY1" fmla="*/ 0 h 4843463"/>
              <a:gd name="connsiteX2" fmla="*/ 3964765 w 4769312"/>
              <a:gd name="connsiteY2" fmla="*/ 0 h 4843463"/>
              <a:gd name="connsiteX3" fmla="*/ 4757737 w 4769312"/>
              <a:gd name="connsiteY3" fmla="*/ 792972 h 4843463"/>
              <a:gd name="connsiteX4" fmla="*/ 4769312 w 4769312"/>
              <a:gd name="connsiteY4" fmla="*/ 4397732 h 4843463"/>
              <a:gd name="connsiteX5" fmla="*/ 3964765 w 4769312"/>
              <a:gd name="connsiteY5" fmla="*/ 4843463 h 4843463"/>
              <a:gd name="connsiteX6" fmla="*/ 792972 w 4769312"/>
              <a:gd name="connsiteY6" fmla="*/ 4843463 h 4843463"/>
              <a:gd name="connsiteX7" fmla="*/ 0 w 4769312"/>
              <a:gd name="connsiteY7" fmla="*/ 4397731 h 4843463"/>
              <a:gd name="connsiteX8" fmla="*/ 0 w 4769312"/>
              <a:gd name="connsiteY8" fmla="*/ 457307 h 4843463"/>
              <a:gd name="connsiteX0" fmla="*/ 0 w 4769312"/>
              <a:gd name="connsiteY0" fmla="*/ 457307 h 4843463"/>
              <a:gd name="connsiteX1" fmla="*/ 792972 w 4769312"/>
              <a:gd name="connsiteY1" fmla="*/ 0 h 4843463"/>
              <a:gd name="connsiteX2" fmla="*/ 3964765 w 4769312"/>
              <a:gd name="connsiteY2" fmla="*/ 0 h 4843463"/>
              <a:gd name="connsiteX3" fmla="*/ 4746163 w 4769312"/>
              <a:gd name="connsiteY3" fmla="*/ 445731 h 4843463"/>
              <a:gd name="connsiteX4" fmla="*/ 4769312 w 4769312"/>
              <a:gd name="connsiteY4" fmla="*/ 4397732 h 4843463"/>
              <a:gd name="connsiteX5" fmla="*/ 3964765 w 4769312"/>
              <a:gd name="connsiteY5" fmla="*/ 4843463 h 4843463"/>
              <a:gd name="connsiteX6" fmla="*/ 792972 w 4769312"/>
              <a:gd name="connsiteY6" fmla="*/ 4843463 h 4843463"/>
              <a:gd name="connsiteX7" fmla="*/ 0 w 4769312"/>
              <a:gd name="connsiteY7" fmla="*/ 4397731 h 4843463"/>
              <a:gd name="connsiteX8" fmla="*/ 0 w 4769312"/>
              <a:gd name="connsiteY8" fmla="*/ 457307 h 484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9312" h="4843463">
                <a:moveTo>
                  <a:pt x="0" y="457307"/>
                </a:moveTo>
                <a:cubicBezTo>
                  <a:pt x="0" y="19361"/>
                  <a:pt x="355026" y="0"/>
                  <a:pt x="792972" y="0"/>
                </a:cubicBezTo>
                <a:lnTo>
                  <a:pt x="3964765" y="0"/>
                </a:lnTo>
                <a:cubicBezTo>
                  <a:pt x="4402711" y="0"/>
                  <a:pt x="4746163" y="7785"/>
                  <a:pt x="4746163" y="445731"/>
                </a:cubicBezTo>
                <a:cubicBezTo>
                  <a:pt x="4750021" y="1647318"/>
                  <a:pt x="4765454" y="3196145"/>
                  <a:pt x="4769312" y="4397732"/>
                </a:cubicBezTo>
                <a:cubicBezTo>
                  <a:pt x="4769312" y="4835678"/>
                  <a:pt x="4402711" y="4843463"/>
                  <a:pt x="3964765" y="4843463"/>
                </a:cubicBezTo>
                <a:lnTo>
                  <a:pt x="792972" y="4843463"/>
                </a:lnTo>
                <a:cubicBezTo>
                  <a:pt x="355026" y="4843463"/>
                  <a:pt x="0" y="4835677"/>
                  <a:pt x="0" y="4397731"/>
                </a:cubicBezTo>
                <a:lnTo>
                  <a:pt x="0" y="457307"/>
                </a:lnTo>
                <a:close/>
              </a:path>
            </a:pathLst>
          </a:custGeom>
          <a:solidFill>
            <a:schemeClr val="bg1">
              <a:lumMod val="75000"/>
            </a:schemeClr>
          </a:solidFill>
        </p:spPr>
        <p:txBody>
          <a:bodyPr/>
          <a:lstStyle/>
          <a:p>
            <a:r>
              <a:rPr lang="en-US" dirty="0"/>
              <a:t>Click icon to add picture</a:t>
            </a:r>
          </a:p>
        </p:txBody>
      </p:sp>
      <p:cxnSp>
        <p:nvCxnSpPr>
          <p:cNvPr id="8" name="Straight Connector 7"/>
          <p:cNvCxnSpPr/>
          <p:nvPr userDrawn="1"/>
        </p:nvCxnSpPr>
        <p:spPr>
          <a:xfrm>
            <a:off x="831850" y="4489729"/>
            <a:ext cx="2562514" cy="0"/>
          </a:xfrm>
          <a:prstGeom prst="line">
            <a:avLst/>
          </a:prstGeom>
          <a:ln w="95250" cap="rnd">
            <a:solidFill>
              <a:srgbClr val="289DCB"/>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48708" y="525606"/>
            <a:ext cx="873081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62562" y="2199698"/>
            <a:ext cx="1087827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787258" y="1677690"/>
            <a:ext cx="2562514" cy="0"/>
          </a:xfrm>
          <a:prstGeom prst="line">
            <a:avLst/>
          </a:prstGeom>
          <a:ln w="95250" cap="rnd">
            <a:solidFill>
              <a:srgbClr val="289D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53333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50" r:id="rId11"/>
    <p:sldLayoutId id="2147483669" r:id="rId12"/>
    <p:sldLayoutId id="2147483670" r:id="rId1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3800" b="1" i="0"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000" b="0" i="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b="0" i="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2000" b="0" i="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2000" b="0" i="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20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hyperlink" Target="https://www.newbridge-health.org.uk/"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Collaboration - Clinical transformation</a:t>
            </a:r>
          </a:p>
        </p:txBody>
      </p:sp>
      <p:sp>
        <p:nvSpPr>
          <p:cNvPr id="3" name="Text Placeholder 2"/>
          <p:cNvSpPr>
            <a:spLocks noGrp="1"/>
          </p:cNvSpPr>
          <p:nvPr>
            <p:ph type="body" idx="1"/>
          </p:nvPr>
        </p:nvSpPr>
        <p:spPr/>
        <p:txBody>
          <a:bodyPr/>
          <a:lstStyle/>
          <a:p>
            <a:r>
              <a:rPr lang="en-GB" dirty="0"/>
              <a:t>Developing resilient and innovative services</a:t>
            </a:r>
            <a:endParaRPr lang="en-US" dirty="0"/>
          </a:p>
        </p:txBody>
      </p:sp>
    </p:spTree>
    <p:extLst>
      <p:ext uri="{BB962C8B-B14F-4D97-AF65-F5344CB8AC3E}">
        <p14:creationId xmlns:p14="http://schemas.microsoft.com/office/powerpoint/2010/main" val="856353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763FA2-B24C-A9C1-D6D2-4C434F1D26F0}"/>
              </a:ext>
            </a:extLst>
          </p:cNvPr>
          <p:cNvSpPr>
            <a:spLocks noGrp="1"/>
          </p:cNvSpPr>
          <p:nvPr>
            <p:ph type="title"/>
          </p:nvPr>
        </p:nvSpPr>
        <p:spPr/>
        <p:txBody>
          <a:bodyPr/>
          <a:lstStyle/>
          <a:p>
            <a:endParaRPr lang="en-GB"/>
          </a:p>
        </p:txBody>
      </p:sp>
      <p:pic>
        <p:nvPicPr>
          <p:cNvPr id="6" name="Picture 5">
            <a:extLst>
              <a:ext uri="{FF2B5EF4-FFF2-40B4-BE49-F238E27FC236}">
                <a16:creationId xmlns:a16="http://schemas.microsoft.com/office/drawing/2014/main" id="{891CBB04-3835-79C6-5B4F-EBD707A70913}"/>
              </a:ext>
            </a:extLst>
          </p:cNvPr>
          <p:cNvPicPr>
            <a:picLocks noChangeAspect="1"/>
          </p:cNvPicPr>
          <p:nvPr/>
        </p:nvPicPr>
        <p:blipFill>
          <a:blip r:embed="rId2"/>
          <a:stretch>
            <a:fillRect/>
          </a:stretch>
        </p:blipFill>
        <p:spPr>
          <a:xfrm>
            <a:off x="583701" y="423582"/>
            <a:ext cx="10685929" cy="6010835"/>
          </a:xfrm>
          <a:prstGeom prst="rect">
            <a:avLst/>
          </a:prstGeom>
        </p:spPr>
      </p:pic>
    </p:spTree>
    <p:extLst>
      <p:ext uri="{BB962C8B-B14F-4D97-AF65-F5344CB8AC3E}">
        <p14:creationId xmlns:p14="http://schemas.microsoft.com/office/powerpoint/2010/main" val="3284213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5766E7-79E7-47AC-A426-557EA3572B7F}"/>
              </a:ext>
            </a:extLst>
          </p:cNvPr>
          <p:cNvPicPr>
            <a:picLocks noChangeAspect="1"/>
          </p:cNvPicPr>
          <p:nvPr/>
        </p:nvPicPr>
        <p:blipFill>
          <a:blip r:embed="rId3"/>
          <a:stretch>
            <a:fillRect/>
          </a:stretch>
        </p:blipFill>
        <p:spPr>
          <a:xfrm>
            <a:off x="341195" y="95577"/>
            <a:ext cx="3122143" cy="1798949"/>
          </a:xfrm>
          <a:prstGeom prst="rect">
            <a:avLst/>
          </a:prstGeom>
        </p:spPr>
      </p:pic>
      <p:pic>
        <p:nvPicPr>
          <p:cNvPr id="9" name="Picture 8">
            <a:extLst>
              <a:ext uri="{FF2B5EF4-FFF2-40B4-BE49-F238E27FC236}">
                <a16:creationId xmlns:a16="http://schemas.microsoft.com/office/drawing/2014/main" id="{290936F8-34ED-483E-92C7-578FEC37CA28}"/>
              </a:ext>
            </a:extLst>
          </p:cNvPr>
          <p:cNvPicPr>
            <a:picLocks noChangeAspect="1"/>
          </p:cNvPicPr>
          <p:nvPr/>
        </p:nvPicPr>
        <p:blipFill>
          <a:blip r:embed="rId4"/>
          <a:stretch>
            <a:fillRect/>
          </a:stretch>
        </p:blipFill>
        <p:spPr>
          <a:xfrm>
            <a:off x="8912730" y="95577"/>
            <a:ext cx="3098757" cy="2843110"/>
          </a:xfrm>
          <a:prstGeom prst="rect">
            <a:avLst/>
          </a:prstGeom>
        </p:spPr>
      </p:pic>
      <p:pic>
        <p:nvPicPr>
          <p:cNvPr id="8" name="Picture 7">
            <a:extLst>
              <a:ext uri="{FF2B5EF4-FFF2-40B4-BE49-F238E27FC236}">
                <a16:creationId xmlns:a16="http://schemas.microsoft.com/office/drawing/2014/main" id="{4A34E940-8A09-4494-9267-ABD049022B61}"/>
              </a:ext>
            </a:extLst>
          </p:cNvPr>
          <p:cNvPicPr>
            <a:picLocks noChangeAspect="1"/>
          </p:cNvPicPr>
          <p:nvPr/>
        </p:nvPicPr>
        <p:blipFill>
          <a:blip r:embed="rId5"/>
          <a:stretch>
            <a:fillRect/>
          </a:stretch>
        </p:blipFill>
        <p:spPr>
          <a:xfrm>
            <a:off x="8827067" y="3049401"/>
            <a:ext cx="3252903" cy="3526182"/>
          </a:xfrm>
          <a:prstGeom prst="rect">
            <a:avLst/>
          </a:prstGeom>
        </p:spPr>
      </p:pic>
      <p:pic>
        <p:nvPicPr>
          <p:cNvPr id="16" name="Picture 15">
            <a:extLst>
              <a:ext uri="{FF2B5EF4-FFF2-40B4-BE49-F238E27FC236}">
                <a16:creationId xmlns:a16="http://schemas.microsoft.com/office/drawing/2014/main" id="{8A72488F-0EDE-4665-A633-77C76659BF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3361" y="3330887"/>
            <a:ext cx="2676678" cy="774983"/>
          </a:xfrm>
          <a:prstGeom prst="rect">
            <a:avLst/>
          </a:prstGeom>
        </p:spPr>
      </p:pic>
      <p:pic>
        <p:nvPicPr>
          <p:cNvPr id="17" name="Picture 16" descr="Organisation's logo">
            <a:extLst>
              <a:ext uri="{FF2B5EF4-FFF2-40B4-BE49-F238E27FC236}">
                <a16:creationId xmlns:a16="http://schemas.microsoft.com/office/drawing/2014/main" id="{2A3554CA-FAFF-4287-A4DA-602334C9E6E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41195" y="3297430"/>
            <a:ext cx="2659533" cy="639271"/>
          </a:xfrm>
          <a:prstGeom prst="rect">
            <a:avLst/>
          </a:prstGeom>
          <a:noFill/>
          <a:ln>
            <a:noFill/>
          </a:ln>
        </p:spPr>
      </p:pic>
      <p:pic>
        <p:nvPicPr>
          <p:cNvPr id="20" name="Picture 19" descr="https://www.derbyshirehealthcareft.nhs.uk/application/files/5015/3977/8825/header-logo.png">
            <a:extLst>
              <a:ext uri="{FF2B5EF4-FFF2-40B4-BE49-F238E27FC236}">
                <a16:creationId xmlns:a16="http://schemas.microsoft.com/office/drawing/2014/main" id="{3D5A9F38-B783-466B-B5A6-6BD4379CD6A7}"/>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41195" y="2157590"/>
            <a:ext cx="2015717" cy="708184"/>
          </a:xfrm>
          <a:prstGeom prst="rect">
            <a:avLst/>
          </a:prstGeom>
          <a:noFill/>
          <a:ln>
            <a:noFill/>
          </a:ln>
        </p:spPr>
      </p:pic>
      <p:pic>
        <p:nvPicPr>
          <p:cNvPr id="22" name="Picture 21" descr="Lincolnshire Partnership NHS Foundation Trust Logo">
            <a:extLst>
              <a:ext uri="{FF2B5EF4-FFF2-40B4-BE49-F238E27FC236}">
                <a16:creationId xmlns:a16="http://schemas.microsoft.com/office/drawing/2014/main" id="{BA155E03-7530-4012-B418-AE7B7F1F9035}"/>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6332590" y="2185913"/>
            <a:ext cx="2309863" cy="735387"/>
          </a:xfrm>
          <a:prstGeom prst="rect">
            <a:avLst/>
          </a:prstGeom>
          <a:noFill/>
          <a:ln>
            <a:noFill/>
          </a:ln>
        </p:spPr>
      </p:pic>
      <p:pic>
        <p:nvPicPr>
          <p:cNvPr id="23" name="Picture 22" descr="logo">
            <a:extLst>
              <a:ext uri="{FF2B5EF4-FFF2-40B4-BE49-F238E27FC236}">
                <a16:creationId xmlns:a16="http://schemas.microsoft.com/office/drawing/2014/main" id="{0FCDD5BA-E863-4204-92B5-E31672F7A612}"/>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3285118" y="3370483"/>
            <a:ext cx="2405672" cy="735387"/>
          </a:xfrm>
          <a:prstGeom prst="rect">
            <a:avLst/>
          </a:prstGeom>
          <a:noFill/>
          <a:ln>
            <a:noFill/>
          </a:ln>
        </p:spPr>
      </p:pic>
      <p:pic>
        <p:nvPicPr>
          <p:cNvPr id="24" name="Picture 2" descr="https://www.chesterfieldroyal.nhs.uk/application/files/6615/8392/8162/chesterfield-royal-hospital-nhs-logo.png">
            <a:extLst>
              <a:ext uri="{FF2B5EF4-FFF2-40B4-BE49-F238E27FC236}">
                <a16:creationId xmlns:a16="http://schemas.microsoft.com/office/drawing/2014/main" id="{B769EE70-8EAD-45CF-AD52-389D23F8D84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56912" y="4598311"/>
            <a:ext cx="1727839" cy="11341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Newbridge">
            <a:hlinkClick r:id="rId12"/>
            <a:extLst>
              <a:ext uri="{FF2B5EF4-FFF2-40B4-BE49-F238E27FC236}">
                <a16:creationId xmlns:a16="http://schemas.microsoft.com/office/drawing/2014/main" id="{498AD956-8F04-4B06-A79A-165468D5DA6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29325" y="4825807"/>
            <a:ext cx="1747037" cy="67916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1F0E410-1BE6-4278-9671-A0A1BA5136A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17112" y="1991754"/>
            <a:ext cx="3252903" cy="1106831"/>
          </a:xfrm>
          <a:prstGeom prst="rect">
            <a:avLst/>
          </a:prstGeom>
        </p:spPr>
      </p:pic>
    </p:spTree>
    <p:extLst>
      <p:ext uri="{BB962C8B-B14F-4D97-AF65-F5344CB8AC3E}">
        <p14:creationId xmlns:p14="http://schemas.microsoft.com/office/powerpoint/2010/main" val="432135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collaborative vision</a:t>
            </a:r>
          </a:p>
        </p:txBody>
      </p:sp>
      <p:sp>
        <p:nvSpPr>
          <p:cNvPr id="5" name="TextBox 4">
            <a:extLst>
              <a:ext uri="{FF2B5EF4-FFF2-40B4-BE49-F238E27FC236}">
                <a16:creationId xmlns:a16="http://schemas.microsoft.com/office/drawing/2014/main" id="{E5616AF8-F706-4B02-A61E-F2003F8FE47F}"/>
              </a:ext>
            </a:extLst>
          </p:cNvPr>
          <p:cNvSpPr txBox="1"/>
          <p:nvPr/>
        </p:nvSpPr>
        <p:spPr>
          <a:xfrm>
            <a:off x="442451" y="2088489"/>
            <a:ext cx="11621729" cy="4068999"/>
          </a:xfrm>
          <a:prstGeom prst="rect">
            <a:avLst/>
          </a:prstGeom>
          <a:noFill/>
        </p:spPr>
        <p:txBody>
          <a:bodyPr wrap="square">
            <a:spAutoFit/>
          </a:bodyPr>
          <a:lstStyle/>
          <a:p>
            <a:pPr algn="ctr"/>
            <a:r>
              <a:rPr lang="en-GB" sz="2800" cap="all" dirty="0">
                <a:solidFill>
                  <a:srgbClr val="F39000"/>
                </a:solidFill>
                <a:effectLst/>
                <a:latin typeface="Oswald Book"/>
                <a:ea typeface="Calibri" panose="020F0502020204030204" pitchFamily="34" charset="0"/>
                <a:cs typeface="Times New Roman (Body CS)"/>
              </a:rPr>
              <a:t>To put children &amp; young people at the centre of what we do</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cap="all" dirty="0">
              <a:solidFill>
                <a:srgbClr val="5BBFC6"/>
              </a:solidFill>
              <a:effectLst/>
              <a:latin typeface="Oswald Book"/>
              <a:ea typeface="Calibri" panose="020F0502020204030204" pitchFamily="34" charset="0"/>
              <a:cs typeface="Times New Roman (Body CS)"/>
            </a:endParaRPr>
          </a:p>
          <a:p>
            <a:pPr algn="just"/>
            <a:r>
              <a:rPr lang="en-GB" sz="1600" dirty="0">
                <a:effectLst/>
                <a:latin typeface="Arial" panose="020B0604020202020204" pitchFamily="34" charset="0"/>
                <a:ea typeface="Calibri" panose="020F0502020204030204" pitchFamily="34" charset="0"/>
                <a:cs typeface="Times New Roman" panose="02020603050405020304" pitchFamily="18" charset="0"/>
              </a:rPr>
              <a:t>In order to achieve this, the approach to delivery is underpinned by a set of principles and core values which were co-produced at our stakeholder launch event on the 10 September 2019: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eriod"/>
            </a:pPr>
            <a:r>
              <a:rPr lang="en-GB" sz="1600" dirty="0">
                <a:effectLst/>
                <a:latin typeface="Arial" panose="020B0604020202020204" pitchFamily="34" charset="0"/>
                <a:ea typeface="Calibri" panose="020F0502020204030204" pitchFamily="34" charset="0"/>
                <a:cs typeface="Times New Roman" panose="02020603050405020304" pitchFamily="18" charset="0"/>
              </a:rPr>
              <a:t>Keep children and young people at the centre of what we do</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eriod"/>
            </a:pPr>
            <a:r>
              <a:rPr lang="en-GB" sz="1600" dirty="0">
                <a:effectLst/>
                <a:latin typeface="Arial" panose="020B0604020202020204" pitchFamily="34" charset="0"/>
                <a:ea typeface="Calibri" panose="020F0502020204030204" pitchFamily="34" charset="0"/>
                <a:cs typeface="Times New Roman" panose="02020603050405020304" pitchFamily="18" charset="0"/>
              </a:rPr>
              <a:t>Relationships of trust (all stakeholders)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eriod"/>
            </a:pPr>
            <a:r>
              <a:rPr lang="en-GB" sz="1600" dirty="0">
                <a:effectLst/>
                <a:latin typeface="Arial" panose="020B0604020202020204" pitchFamily="34" charset="0"/>
                <a:ea typeface="Calibri" panose="020F0502020204030204" pitchFamily="34" charset="0"/>
                <a:cs typeface="Times New Roman" panose="02020603050405020304" pitchFamily="18" charset="0"/>
              </a:rPr>
              <a:t>Collaborative team working practices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eriod"/>
            </a:pPr>
            <a:r>
              <a:rPr lang="en-GB" sz="1600" dirty="0">
                <a:effectLst/>
                <a:latin typeface="Arial" panose="020B0604020202020204" pitchFamily="34" charset="0"/>
                <a:ea typeface="Calibri" panose="020F0502020204030204" pitchFamily="34" charset="0"/>
                <a:cs typeface="Times New Roman" panose="02020603050405020304" pitchFamily="18" charset="0"/>
              </a:rPr>
              <a:t>Culture of openness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eriod"/>
            </a:pPr>
            <a:r>
              <a:rPr lang="en-GB" sz="1600" dirty="0">
                <a:effectLst/>
                <a:latin typeface="Arial" panose="020B0604020202020204" pitchFamily="34" charset="0"/>
                <a:ea typeface="Calibri" panose="020F0502020204030204" pitchFamily="34" charset="0"/>
                <a:cs typeface="Times New Roman" panose="02020603050405020304" pitchFamily="18" charset="0"/>
              </a:rPr>
              <a:t>Willing and pro-active peer support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eriod"/>
            </a:pPr>
            <a:r>
              <a:rPr lang="en-GB" sz="1600" dirty="0">
                <a:effectLst/>
                <a:latin typeface="Arial" panose="020B0604020202020204" pitchFamily="34" charset="0"/>
                <a:ea typeface="Calibri" panose="020F0502020204030204" pitchFamily="34" charset="0"/>
                <a:cs typeface="Times New Roman" panose="02020603050405020304" pitchFamily="18" charset="0"/>
              </a:rPr>
              <a:t>Be a national leader for culture change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eriod"/>
            </a:pPr>
            <a:r>
              <a:rPr lang="en-GB" sz="1600" dirty="0">
                <a:effectLst/>
                <a:latin typeface="Arial" panose="020B0604020202020204" pitchFamily="34" charset="0"/>
                <a:ea typeface="Calibri" panose="020F0502020204030204" pitchFamily="34" charset="0"/>
                <a:cs typeface="Times New Roman" panose="02020603050405020304" pitchFamily="18" charset="0"/>
              </a:rPr>
              <a:t>Stewardship of the whole East Midlands resource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mj-lt"/>
              <a:buAutoNum type="alphaLcPeriod"/>
            </a:pPr>
            <a:r>
              <a:rPr lang="en-GB" sz="1600" dirty="0">
                <a:effectLst/>
                <a:latin typeface="Arial" panose="020B0604020202020204" pitchFamily="34" charset="0"/>
                <a:ea typeface="Calibri" panose="020F0502020204030204" pitchFamily="34" charset="0"/>
                <a:cs typeface="Times New Roman" panose="02020603050405020304" pitchFamily="18" charset="0"/>
              </a:rPr>
              <a:t>Use the East Midlands Provider Collaboratives to influence the wider system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mj-lt"/>
              <a:buAutoNum type="alphaLcPeriod"/>
            </a:pPr>
            <a:r>
              <a:rPr lang="en-GB" sz="1600" dirty="0">
                <a:effectLst/>
                <a:latin typeface="Arial" panose="020B0604020202020204" pitchFamily="34" charset="0"/>
                <a:ea typeface="Calibri" panose="020F0502020204030204" pitchFamily="34" charset="0"/>
                <a:cs typeface="Times New Roman" panose="02020603050405020304" pitchFamily="18" charset="0"/>
              </a:rPr>
              <a:t>Involve and engage staff in the journey so that they can identify with the Provider Collaborative.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7720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outcomes</a:t>
            </a:r>
          </a:p>
        </p:txBody>
      </p:sp>
      <p:graphicFrame>
        <p:nvGraphicFramePr>
          <p:cNvPr id="7" name="Content Placeholder 2">
            <a:extLst>
              <a:ext uri="{FF2B5EF4-FFF2-40B4-BE49-F238E27FC236}">
                <a16:creationId xmlns:a16="http://schemas.microsoft.com/office/drawing/2014/main" id="{CFF58F46-D1E9-4098-3105-54176DCDC4CE}"/>
              </a:ext>
            </a:extLst>
          </p:cNvPr>
          <p:cNvGraphicFramePr>
            <a:graphicFrameLocks/>
          </p:cNvGraphicFramePr>
          <p:nvPr>
            <p:extLst>
              <p:ext uri="{D42A27DB-BD31-4B8C-83A1-F6EECF244321}">
                <p14:modId xmlns:p14="http://schemas.microsoft.com/office/powerpoint/2010/main" val="6429377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5245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C036E-7AB9-272C-C8F2-D61122B44A39}"/>
              </a:ext>
            </a:extLst>
          </p:cNvPr>
          <p:cNvSpPr>
            <a:spLocks noGrp="1"/>
          </p:cNvSpPr>
          <p:nvPr>
            <p:ph type="title"/>
          </p:nvPr>
        </p:nvSpPr>
        <p:spPr/>
        <p:txBody>
          <a:bodyPr/>
          <a:lstStyle/>
          <a:p>
            <a:r>
              <a:rPr lang="en-GB" dirty="0"/>
              <a:t>Clinical Engagement</a:t>
            </a:r>
          </a:p>
        </p:txBody>
      </p:sp>
      <p:graphicFrame>
        <p:nvGraphicFramePr>
          <p:cNvPr id="4" name="Table 4">
            <a:extLst>
              <a:ext uri="{FF2B5EF4-FFF2-40B4-BE49-F238E27FC236}">
                <a16:creationId xmlns:a16="http://schemas.microsoft.com/office/drawing/2014/main" id="{952ABD21-C616-D991-F293-A9C7776D17D4}"/>
              </a:ext>
            </a:extLst>
          </p:cNvPr>
          <p:cNvGraphicFramePr>
            <a:graphicFrameLocks noGrp="1"/>
          </p:cNvGraphicFramePr>
          <p:nvPr>
            <p:ph idx="1"/>
            <p:extLst>
              <p:ext uri="{D42A27DB-BD31-4B8C-83A1-F6EECF244321}">
                <p14:modId xmlns:p14="http://schemas.microsoft.com/office/powerpoint/2010/main" val="3931799739"/>
              </p:ext>
            </p:extLst>
          </p:nvPr>
        </p:nvGraphicFramePr>
        <p:xfrm>
          <a:off x="661988" y="2200275"/>
          <a:ext cx="10879137" cy="4582160"/>
        </p:xfrm>
        <a:graphic>
          <a:graphicData uri="http://schemas.openxmlformats.org/drawingml/2006/table">
            <a:tbl>
              <a:tblPr firstRow="1" bandRow="1">
                <a:tableStyleId>{21E4AEA4-8DFA-4A89-87EB-49C32662AFE0}</a:tableStyleId>
              </a:tblPr>
              <a:tblGrid>
                <a:gridCol w="5336140">
                  <a:extLst>
                    <a:ext uri="{9D8B030D-6E8A-4147-A177-3AD203B41FA5}">
                      <a16:colId xmlns:a16="http://schemas.microsoft.com/office/drawing/2014/main" val="3151487572"/>
                    </a:ext>
                  </a:extLst>
                </a:gridCol>
                <a:gridCol w="243281">
                  <a:extLst>
                    <a:ext uri="{9D8B030D-6E8A-4147-A177-3AD203B41FA5}">
                      <a16:colId xmlns:a16="http://schemas.microsoft.com/office/drawing/2014/main" val="1513897062"/>
                    </a:ext>
                  </a:extLst>
                </a:gridCol>
                <a:gridCol w="5299716">
                  <a:extLst>
                    <a:ext uri="{9D8B030D-6E8A-4147-A177-3AD203B41FA5}">
                      <a16:colId xmlns:a16="http://schemas.microsoft.com/office/drawing/2014/main" val="2625676434"/>
                    </a:ext>
                  </a:extLst>
                </a:gridCol>
              </a:tblGrid>
              <a:tr h="370840">
                <a:tc>
                  <a:txBody>
                    <a:bodyPr/>
                    <a:lstStyle/>
                    <a:p>
                      <a:r>
                        <a:rPr lang="en-GB" dirty="0"/>
                        <a:t>Clinical Engagement for operational delivery</a:t>
                      </a:r>
                    </a:p>
                  </a:txBody>
                  <a:tcPr/>
                </a:tc>
                <a:tc>
                  <a:txBody>
                    <a:bodyPr/>
                    <a:lstStyle/>
                    <a:p>
                      <a:endParaRPr lang="en-GB" dirty="0"/>
                    </a:p>
                  </a:txBody>
                  <a:tcPr/>
                </a:tc>
                <a:tc>
                  <a:txBody>
                    <a:bodyPr/>
                    <a:lstStyle/>
                    <a:p>
                      <a:r>
                        <a:rPr lang="en-GB" dirty="0"/>
                        <a:t>Clinical Engagement for strategic development</a:t>
                      </a:r>
                    </a:p>
                  </a:txBody>
                  <a:tcPr/>
                </a:tc>
                <a:extLst>
                  <a:ext uri="{0D108BD9-81ED-4DB2-BD59-A6C34878D82A}">
                    <a16:rowId xmlns:a16="http://schemas.microsoft.com/office/drawing/2014/main" val="1893073591"/>
                  </a:ext>
                </a:extLst>
              </a:tr>
              <a:tr h="370840">
                <a:tc>
                  <a:txBody>
                    <a:bodyPr/>
                    <a:lstStyle/>
                    <a:p>
                      <a:r>
                        <a:rPr lang="en-GB" dirty="0"/>
                        <a:t>Established a single point of referral for all potential in-patient admissions across 6 different units</a:t>
                      </a:r>
                    </a:p>
                  </a:txBody>
                  <a:tcPr/>
                </a:tc>
                <a:tc>
                  <a:txBody>
                    <a:bodyPr/>
                    <a:lstStyle/>
                    <a:p>
                      <a:endParaRPr lang="en-GB" dirty="0"/>
                    </a:p>
                  </a:txBody>
                  <a:tcPr/>
                </a:tc>
                <a:tc>
                  <a:txBody>
                    <a:bodyPr/>
                    <a:lstStyle/>
                    <a:p>
                      <a:r>
                        <a:rPr lang="en-GB" dirty="0"/>
                        <a:t>Clinical Reference Group (CRG) meets monthly reviews the strategic development of the services, considers new ways of working and priorities</a:t>
                      </a:r>
                    </a:p>
                  </a:txBody>
                  <a:tcPr/>
                </a:tc>
                <a:extLst>
                  <a:ext uri="{0D108BD9-81ED-4DB2-BD59-A6C34878D82A}">
                    <a16:rowId xmlns:a16="http://schemas.microsoft.com/office/drawing/2014/main" val="3505075328"/>
                  </a:ext>
                </a:extLst>
              </a:tr>
              <a:tr h="370840">
                <a:tc>
                  <a:txBody>
                    <a:bodyPr/>
                    <a:lstStyle/>
                    <a:p>
                      <a:r>
                        <a:rPr lang="en-GB" dirty="0"/>
                        <a:t>Clinical Activity Panel (CAP) clinical &amp; operational meeting 3 times a week to review demand and capacity and to resolve any emerging operational issues</a:t>
                      </a:r>
                    </a:p>
                  </a:txBody>
                  <a:tcPr/>
                </a:tc>
                <a:tc>
                  <a:txBody>
                    <a:bodyPr/>
                    <a:lstStyle/>
                    <a:p>
                      <a:endParaRPr lang="en-GB" dirty="0"/>
                    </a:p>
                  </a:txBody>
                  <a:tcPr/>
                </a:tc>
                <a:tc>
                  <a:txBody>
                    <a:bodyPr/>
                    <a:lstStyle/>
                    <a:p>
                      <a:r>
                        <a:rPr lang="en-GB" dirty="0"/>
                        <a:t>CAMHS Director of Nursing meeting, chaired by the Chief Nurse of the Lead provider.  Seeking medium to longer term solutions to improve outcomes for young people</a:t>
                      </a:r>
                    </a:p>
                  </a:txBody>
                  <a:tcPr/>
                </a:tc>
                <a:extLst>
                  <a:ext uri="{0D108BD9-81ED-4DB2-BD59-A6C34878D82A}">
                    <a16:rowId xmlns:a16="http://schemas.microsoft.com/office/drawing/2014/main" val="616880999"/>
                  </a:ext>
                </a:extLst>
              </a:tr>
              <a:tr h="370840">
                <a:tc>
                  <a:txBody>
                    <a:bodyPr/>
                    <a:lstStyle/>
                    <a:p>
                      <a:r>
                        <a:rPr lang="en-GB" dirty="0"/>
                        <a:t>Clinical Escalation Group (CEG) meets as and when required, when a solution has not been found for a service user.  Chaired by the clinical lead for the collaborative, or the lead provider’s Medical Director or Chief Nurse.</a:t>
                      </a:r>
                    </a:p>
                  </a:txBody>
                  <a:tcPr/>
                </a:tc>
                <a:tc>
                  <a:txBody>
                    <a:bodyPr/>
                    <a:lstStyle/>
                    <a:p>
                      <a:endParaRPr lang="en-GB" dirty="0"/>
                    </a:p>
                  </a:txBody>
                  <a:tcPr/>
                </a:tc>
                <a:tc>
                  <a:txBody>
                    <a:bodyPr/>
                    <a:lstStyle/>
                    <a:p>
                      <a:r>
                        <a:rPr lang="en-GB" dirty="0"/>
                        <a:t>Monthly lunch and learn sessions where front line operational staff and clinical leaders come to present areas of transformation and development. This forum brings partners from the collaborative together to share learning, showcase transformation and good practice.</a:t>
                      </a:r>
                    </a:p>
                  </a:txBody>
                  <a:tcPr/>
                </a:tc>
                <a:extLst>
                  <a:ext uri="{0D108BD9-81ED-4DB2-BD59-A6C34878D82A}">
                    <a16:rowId xmlns:a16="http://schemas.microsoft.com/office/drawing/2014/main" val="2446654971"/>
                  </a:ext>
                </a:extLst>
              </a:tr>
              <a:tr h="370840">
                <a:tc gridSpan="3">
                  <a:txBody>
                    <a:bodyPr/>
                    <a:lstStyle/>
                    <a:p>
                      <a:pPr algn="ctr"/>
                      <a:r>
                        <a:rPr lang="en-GB" dirty="0"/>
                        <a:t>Young People &amp; carers co production group supports operational and strategic delivery</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929670151"/>
                  </a:ext>
                </a:extLst>
              </a:tr>
            </a:tbl>
          </a:graphicData>
        </a:graphic>
      </p:graphicFrame>
    </p:spTree>
    <p:extLst>
      <p:ext uri="{BB962C8B-B14F-4D97-AF65-F5344CB8AC3E}">
        <p14:creationId xmlns:p14="http://schemas.microsoft.com/office/powerpoint/2010/main" val="258642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0489-60DE-91D6-3FA4-AC44890F23C8}"/>
              </a:ext>
            </a:extLst>
          </p:cNvPr>
          <p:cNvSpPr>
            <a:spLocks noGrp="1"/>
          </p:cNvSpPr>
          <p:nvPr>
            <p:ph type="title"/>
          </p:nvPr>
        </p:nvSpPr>
        <p:spPr/>
        <p:txBody>
          <a:bodyPr/>
          <a:lstStyle/>
          <a:p>
            <a:r>
              <a:rPr lang="en-GB" dirty="0"/>
              <a:t>Lessons learnt</a:t>
            </a:r>
          </a:p>
        </p:txBody>
      </p:sp>
      <p:sp>
        <p:nvSpPr>
          <p:cNvPr id="3" name="Content Placeholder 2">
            <a:extLst>
              <a:ext uri="{FF2B5EF4-FFF2-40B4-BE49-F238E27FC236}">
                <a16:creationId xmlns:a16="http://schemas.microsoft.com/office/drawing/2014/main" id="{DACC83C2-F359-223C-2CB0-379CF00B72BE}"/>
              </a:ext>
            </a:extLst>
          </p:cNvPr>
          <p:cNvSpPr>
            <a:spLocks noGrp="1"/>
          </p:cNvSpPr>
          <p:nvPr>
            <p:ph idx="1"/>
          </p:nvPr>
        </p:nvSpPr>
        <p:spPr>
          <a:xfrm>
            <a:off x="690485" y="2199698"/>
            <a:ext cx="5765947" cy="4246274"/>
          </a:xfrm>
        </p:spPr>
        <p:txBody>
          <a:bodyPr/>
          <a:lstStyle/>
          <a:p>
            <a:pPr marL="342900" indent="-342900">
              <a:buFont typeface="Arial" panose="020B0604020202020204" pitchFamily="34" charset="0"/>
              <a:buChar char="•"/>
            </a:pPr>
            <a:r>
              <a:rPr lang="en-GB" dirty="0"/>
              <a:t>Focus on the culture, getting this right supports everything else</a:t>
            </a:r>
          </a:p>
          <a:p>
            <a:pPr marL="342900" indent="-342900">
              <a:buFont typeface="Arial" panose="020B0604020202020204" pitchFamily="34" charset="0"/>
              <a:buChar char="•"/>
            </a:pPr>
            <a:r>
              <a:rPr lang="en-GB" dirty="0"/>
              <a:t>Be an honest broker, a lead provider is a lead for all providers and a provider of services.  Everyone provider must be treated equitably</a:t>
            </a:r>
          </a:p>
          <a:p>
            <a:pPr marL="342900" indent="-342900">
              <a:buFont typeface="Arial" panose="020B0604020202020204" pitchFamily="34" charset="0"/>
              <a:buChar char="•"/>
            </a:pPr>
            <a:r>
              <a:rPr lang="en-GB" dirty="0"/>
              <a:t>Engagement with the providers and units within the collaborative is key, bring them along the journey, listen and adapt.</a:t>
            </a:r>
          </a:p>
          <a:p>
            <a:pPr marL="342900" indent="-342900">
              <a:buFont typeface="Arial" panose="020B0604020202020204" pitchFamily="34" charset="0"/>
              <a:buChar char="•"/>
            </a:pPr>
            <a:r>
              <a:rPr lang="en-GB" dirty="0"/>
              <a:t>Share good practice and link local leaders to one another, Ward Managers, Service Lead, Consultants.</a:t>
            </a:r>
          </a:p>
          <a:p>
            <a:pPr marL="342900" indent="-342900">
              <a:buFont typeface="Arial" panose="020B0604020202020204" pitchFamily="34" charset="0"/>
              <a:buChar char="•"/>
            </a:pPr>
            <a:r>
              <a:rPr lang="en-GB" dirty="0"/>
              <a:t>Agree a nominated Non-Executive Director to ensure the Board is informed and involved.</a:t>
            </a:r>
          </a:p>
        </p:txBody>
      </p:sp>
      <p:pic>
        <p:nvPicPr>
          <p:cNvPr id="8" name="Picture Placeholder 7">
            <a:extLst>
              <a:ext uri="{FF2B5EF4-FFF2-40B4-BE49-F238E27FC236}">
                <a16:creationId xmlns:a16="http://schemas.microsoft.com/office/drawing/2014/main" id="{D739C2A1-8404-6064-27A3-29B4BE2B701F}"/>
              </a:ext>
            </a:extLst>
          </p:cNvPr>
          <p:cNvPicPr>
            <a:picLocks noGrp="1" noChangeAspect="1"/>
          </p:cNvPicPr>
          <p:nvPr>
            <p:ph type="pic" sz="quarter" idx="10"/>
          </p:nvPr>
        </p:nvPicPr>
        <p:blipFill>
          <a:blip r:embed="rId2"/>
          <a:srcRect l="1288" r="1288"/>
          <a:stretch>
            <a:fillRect/>
          </a:stretch>
        </p:blipFill>
        <p:spPr/>
      </p:pic>
    </p:spTree>
    <p:extLst>
      <p:ext uri="{BB962C8B-B14F-4D97-AF65-F5344CB8AC3E}">
        <p14:creationId xmlns:p14="http://schemas.microsoft.com/office/powerpoint/2010/main" val="607450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0936F8-34ED-483E-92C7-578FEC37CA28}"/>
              </a:ext>
            </a:extLst>
          </p:cNvPr>
          <p:cNvPicPr>
            <a:picLocks noChangeAspect="1"/>
          </p:cNvPicPr>
          <p:nvPr/>
        </p:nvPicPr>
        <p:blipFill>
          <a:blip r:embed="rId3"/>
          <a:stretch>
            <a:fillRect/>
          </a:stretch>
        </p:blipFill>
        <p:spPr>
          <a:xfrm>
            <a:off x="8912730" y="95577"/>
            <a:ext cx="3098757" cy="2843110"/>
          </a:xfrm>
          <a:prstGeom prst="rect">
            <a:avLst/>
          </a:prstGeom>
        </p:spPr>
      </p:pic>
      <p:pic>
        <p:nvPicPr>
          <p:cNvPr id="8" name="Picture 7">
            <a:extLst>
              <a:ext uri="{FF2B5EF4-FFF2-40B4-BE49-F238E27FC236}">
                <a16:creationId xmlns:a16="http://schemas.microsoft.com/office/drawing/2014/main" id="{4A34E940-8A09-4494-9267-ABD049022B61}"/>
              </a:ext>
            </a:extLst>
          </p:cNvPr>
          <p:cNvPicPr>
            <a:picLocks noChangeAspect="1"/>
          </p:cNvPicPr>
          <p:nvPr/>
        </p:nvPicPr>
        <p:blipFill>
          <a:blip r:embed="rId4"/>
          <a:stretch>
            <a:fillRect/>
          </a:stretch>
        </p:blipFill>
        <p:spPr>
          <a:xfrm>
            <a:off x="8827067" y="3049401"/>
            <a:ext cx="3252903" cy="3526182"/>
          </a:xfrm>
          <a:prstGeom prst="rect">
            <a:avLst/>
          </a:prstGeom>
        </p:spPr>
      </p:pic>
      <p:sp>
        <p:nvSpPr>
          <p:cNvPr id="2" name="Title 1">
            <a:extLst>
              <a:ext uri="{FF2B5EF4-FFF2-40B4-BE49-F238E27FC236}">
                <a16:creationId xmlns:a16="http://schemas.microsoft.com/office/drawing/2014/main" id="{DA15C168-B093-0881-A9D5-372E9CAFA326}"/>
              </a:ext>
            </a:extLst>
          </p:cNvPr>
          <p:cNvSpPr txBox="1">
            <a:spLocks/>
          </p:cNvSpPr>
          <p:nvPr/>
        </p:nvSpPr>
        <p:spPr>
          <a:xfrm>
            <a:off x="382681" y="67227"/>
            <a:ext cx="582517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a:solidFill>
                  <a:schemeClr val="tx1"/>
                </a:solidFill>
                <a:latin typeface="Arial" charset="0"/>
                <a:ea typeface="Arial" charset="0"/>
                <a:cs typeface="Arial" charset="0"/>
              </a:defRPr>
            </a:lvl1pPr>
          </a:lstStyle>
          <a:p>
            <a:pPr algn="l"/>
            <a:r>
              <a:rPr lang="en-GB" sz="3800" dirty="0"/>
              <a:t>Focus on the future</a:t>
            </a:r>
          </a:p>
        </p:txBody>
      </p:sp>
      <p:sp>
        <p:nvSpPr>
          <p:cNvPr id="3" name="Content Placeholder 2">
            <a:extLst>
              <a:ext uri="{FF2B5EF4-FFF2-40B4-BE49-F238E27FC236}">
                <a16:creationId xmlns:a16="http://schemas.microsoft.com/office/drawing/2014/main" id="{A509B4BD-F489-B137-018D-AA7BE8E3576F}"/>
              </a:ext>
            </a:extLst>
          </p:cNvPr>
          <p:cNvSpPr txBox="1">
            <a:spLocks/>
          </p:cNvSpPr>
          <p:nvPr/>
        </p:nvSpPr>
        <p:spPr>
          <a:xfrm>
            <a:off x="690485" y="2199698"/>
            <a:ext cx="7950176" cy="42462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Developing face to face access assessments, this will support better clinical decision making</a:t>
            </a:r>
          </a:p>
          <a:p>
            <a:pPr marL="342900" indent="-342900" algn="l">
              <a:buFont typeface="Arial" panose="020B0604020202020204" pitchFamily="34" charset="0"/>
              <a:buChar char="•"/>
            </a:pPr>
            <a:r>
              <a:rPr lang="en-GB" dirty="0"/>
              <a:t>Discharges are often delayed.  Creating greater engagement with social services, working together on the right community provision for young people.  Focus on the culture, getting this right supports everything else</a:t>
            </a:r>
          </a:p>
          <a:p>
            <a:pPr marL="342900" indent="-342900" algn="l">
              <a:buFont typeface="Arial" panose="020B0604020202020204" pitchFamily="34" charset="0"/>
              <a:buChar char="•"/>
            </a:pPr>
            <a:r>
              <a:rPr lang="en-GB" dirty="0"/>
              <a:t>Developing a new clinical roles, develop our workforce to improve recovery in CAMHS in-patients</a:t>
            </a:r>
          </a:p>
        </p:txBody>
      </p:sp>
    </p:spTree>
    <p:extLst>
      <p:ext uri="{BB962C8B-B14F-4D97-AF65-F5344CB8AC3E}">
        <p14:creationId xmlns:p14="http://schemas.microsoft.com/office/powerpoint/2010/main" val="44701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103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A617-367E-C9A3-5783-BFEDAAFB6A85}"/>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8601E3A6-E128-8D80-FAB8-DF3FD1828D15}"/>
              </a:ext>
            </a:extLst>
          </p:cNvPr>
          <p:cNvPicPr>
            <a:picLocks noChangeAspect="1"/>
          </p:cNvPicPr>
          <p:nvPr/>
        </p:nvPicPr>
        <p:blipFill>
          <a:blip r:embed="rId2"/>
          <a:stretch>
            <a:fillRect/>
          </a:stretch>
        </p:blipFill>
        <p:spPr>
          <a:xfrm>
            <a:off x="358977" y="215153"/>
            <a:ext cx="10865051" cy="6111591"/>
          </a:xfrm>
          <a:prstGeom prst="rect">
            <a:avLst/>
          </a:prstGeom>
        </p:spPr>
      </p:pic>
    </p:spTree>
    <p:extLst>
      <p:ext uri="{BB962C8B-B14F-4D97-AF65-F5344CB8AC3E}">
        <p14:creationId xmlns:p14="http://schemas.microsoft.com/office/powerpoint/2010/main" val="1115037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East Midlands Alliance">
      <a:dk1>
        <a:srgbClr val="000000"/>
      </a:dk1>
      <a:lt1>
        <a:srgbClr val="FFFFFF"/>
      </a:lt1>
      <a:dk2>
        <a:srgbClr val="349DCC"/>
      </a:dk2>
      <a:lt2>
        <a:srgbClr val="FFFFFF"/>
      </a:lt2>
      <a:accent1>
        <a:srgbClr val="2834C4"/>
      </a:accent1>
      <a:accent2>
        <a:srgbClr val="9D186C"/>
      </a:accent2>
      <a:accent3>
        <a:srgbClr val="6F6F6F"/>
      </a:accent3>
      <a:accent4>
        <a:srgbClr val="E73458"/>
      </a:accent4>
      <a:accent5>
        <a:srgbClr val="349DCC"/>
      </a:accent5>
      <a:accent6>
        <a:srgbClr val="000000"/>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361F09B21A804F824D0804817B9451" ma:contentTypeVersion="16" ma:contentTypeDescription="Create a new document." ma:contentTypeScope="" ma:versionID="849e9642288f645911ab88569331696b">
  <xsd:schema xmlns:xsd="http://www.w3.org/2001/XMLSchema" xmlns:xs="http://www.w3.org/2001/XMLSchema" xmlns:p="http://schemas.microsoft.com/office/2006/metadata/properties" xmlns:ns2="47dd78af-cfc5-4e7a-8799-591ad7ced2cf" xmlns:ns3="91879da0-9969-4788-bbb1-7f1899c198fe" targetNamespace="http://schemas.microsoft.com/office/2006/metadata/properties" ma:root="true" ma:fieldsID="eddd31e92899fff87e4962bf49a94a7a" ns2:_="" ns3:_="">
    <xsd:import namespace="47dd78af-cfc5-4e7a-8799-591ad7ced2cf"/>
    <xsd:import namespace="91879da0-9969-4788-bbb1-7f1899c198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d78af-cfc5-4e7a-8799-591ad7ced2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eb73b0-c5d4-4c05-b12e-b4108c0f0e2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879da0-9969-4788-bbb1-7f1899c198f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2e16324-b103-49ce-bb9c-8eb177c64a7c}" ma:internalName="TaxCatchAll" ma:showField="CatchAllData" ma:web="91879da0-9969-4788-bbb1-7f1899c198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7dd78af-cfc5-4e7a-8799-591ad7ced2cf">
      <Terms xmlns="http://schemas.microsoft.com/office/infopath/2007/PartnerControls"/>
    </lcf76f155ced4ddcb4097134ff3c332f>
    <TaxCatchAll xmlns="91879da0-9969-4788-bbb1-7f1899c198fe" xsi:nil="true"/>
  </documentManagement>
</p:properties>
</file>

<file path=customXml/itemProps1.xml><?xml version="1.0" encoding="utf-8"?>
<ds:datastoreItem xmlns:ds="http://schemas.openxmlformats.org/officeDocument/2006/customXml" ds:itemID="{20231CC6-8BF9-40FE-92F1-1E835FB85A44}"/>
</file>

<file path=customXml/itemProps2.xml><?xml version="1.0" encoding="utf-8"?>
<ds:datastoreItem xmlns:ds="http://schemas.openxmlformats.org/officeDocument/2006/customXml" ds:itemID="{93FD56CF-062B-4409-9F71-C58CFE7F549C}"/>
</file>

<file path=customXml/itemProps3.xml><?xml version="1.0" encoding="utf-8"?>
<ds:datastoreItem xmlns:ds="http://schemas.openxmlformats.org/officeDocument/2006/customXml" ds:itemID="{37895E54-EEA3-449D-B275-B8A5996C06B9}"/>
</file>

<file path=docProps/app.xml><?xml version="1.0" encoding="utf-8"?>
<Properties xmlns="http://schemas.openxmlformats.org/officeDocument/2006/extended-properties" xmlns:vt="http://schemas.openxmlformats.org/officeDocument/2006/docPropsVTypes">
  <Template>East Midlands Alliance PPT template V2</Template>
  <TotalTime>249</TotalTime>
  <Words>698</Words>
  <Application>Microsoft Office PowerPoint</Application>
  <PresentationFormat>Widescreen</PresentationFormat>
  <Paragraphs>56</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Oswald Book</vt:lpstr>
      <vt:lpstr>Office Theme</vt:lpstr>
      <vt:lpstr>Collaboration - Clinical transformation</vt:lpstr>
      <vt:lpstr>PowerPoint Presentation</vt:lpstr>
      <vt:lpstr>Our collaborative vision</vt:lpstr>
      <vt:lpstr>Our outcomes</vt:lpstr>
      <vt:lpstr>Clinical Engagement</vt:lpstr>
      <vt:lpstr>Lessons learnt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 Clinical transformation</dc:title>
  <dc:creator>Williams David</dc:creator>
  <cp:lastModifiedBy>Katie Crooks</cp:lastModifiedBy>
  <cp:revision>2</cp:revision>
  <dcterms:created xsi:type="dcterms:W3CDTF">2023-03-27T13:35:04Z</dcterms:created>
  <dcterms:modified xsi:type="dcterms:W3CDTF">2023-04-20T14:37:58Z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0x01010036361F09B21A804F824D0804817B9451</vt:lpwstr>
  </property>
</Properties>
</file>