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7" r:id="rId5"/>
    <p:sldId id="564" r:id="rId6"/>
    <p:sldId id="559" r:id="rId7"/>
    <p:sldId id="557" r:id="rId8"/>
    <p:sldId id="560" r:id="rId9"/>
    <p:sldId id="561" r:id="rId10"/>
    <p:sldId id="5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1847F-4C57-4B62-B584-0F71169B23C9}" v="67" dt="2023-02-21T11:05:05.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3792" autoAdjust="0"/>
  </p:normalViewPr>
  <p:slideViewPr>
    <p:cSldViewPr snapToGrid="0">
      <p:cViewPr varScale="1">
        <p:scale>
          <a:sx n="65" d="100"/>
          <a:sy n="65" d="100"/>
        </p:scale>
        <p:origin x="19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AAA3D-AC03-F74A-B128-0EB23BDE25D2}"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89693-358D-D84C-B709-23035CB613F7}" type="slidenum">
              <a:rPr lang="en-US" smtClean="0"/>
              <a:t>‹#›</a:t>
            </a:fld>
            <a:endParaRPr lang="en-US"/>
          </a:p>
        </p:txBody>
      </p:sp>
    </p:spTree>
    <p:extLst>
      <p:ext uri="{BB962C8B-B14F-4D97-AF65-F5344CB8AC3E}">
        <p14:creationId xmlns:p14="http://schemas.microsoft.com/office/powerpoint/2010/main" val="114933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33F1E4-6CA6-471F-910A-37F53D6593CC}" type="slidenum">
              <a:rPr lang="en-GB" smtClean="0"/>
              <a:t>1</a:t>
            </a:fld>
            <a:endParaRPr lang="en-GB"/>
          </a:p>
        </p:txBody>
      </p:sp>
    </p:spTree>
    <p:extLst>
      <p:ext uri="{BB962C8B-B14F-4D97-AF65-F5344CB8AC3E}">
        <p14:creationId xmlns:p14="http://schemas.microsoft.com/office/powerpoint/2010/main" val="152789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9446-760C-DD4E-9101-73104E0F3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8B59DC-56B5-8144-8DB1-E0C663B88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674BDE-6840-9C46-85F9-A2B48E51E7CB}"/>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5" name="Footer Placeholder 4">
            <a:extLst>
              <a:ext uri="{FF2B5EF4-FFF2-40B4-BE49-F238E27FC236}">
                <a16:creationId xmlns:a16="http://schemas.microsoft.com/office/drawing/2014/main" id="{765B986F-4FAE-0940-8830-0560D94E6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F7782-BCF1-EC4F-BFAA-CDE7B4D9DC64}"/>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43066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4AEA-CEF3-0D42-9984-2B5A75C061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782393-E3B5-5441-B49F-17017FE098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F65DA-9BBD-D04D-BCC2-90D7938402F9}"/>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5" name="Footer Placeholder 4">
            <a:extLst>
              <a:ext uri="{FF2B5EF4-FFF2-40B4-BE49-F238E27FC236}">
                <a16:creationId xmlns:a16="http://schemas.microsoft.com/office/drawing/2014/main" id="{9711ECAE-8421-7C47-9A4F-B0CF6830F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A6142-9688-8749-AF0C-B55BD864D30C}"/>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354319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B002FF-5E0F-5B49-91BC-46543ACD5F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DDE90-1B0F-8648-B708-445360191B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4474C-2BD1-BA43-9822-9A3A0D7E1E4B}"/>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5" name="Footer Placeholder 4">
            <a:extLst>
              <a:ext uri="{FF2B5EF4-FFF2-40B4-BE49-F238E27FC236}">
                <a16:creationId xmlns:a16="http://schemas.microsoft.com/office/drawing/2014/main" id="{9283029A-938E-034B-AF1B-AF6AAA71B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A4036-B899-1347-A0CD-353459FB85AE}"/>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3473688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B06E-FAFE-5946-8306-634ACF7C8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95BA0-14FB-C24E-AC0E-3F5EFCBA8A8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576BE-0A82-BC4A-A7FE-36196FF73AFD}"/>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5" name="Footer Placeholder 4">
            <a:extLst>
              <a:ext uri="{FF2B5EF4-FFF2-40B4-BE49-F238E27FC236}">
                <a16:creationId xmlns:a16="http://schemas.microsoft.com/office/drawing/2014/main" id="{8EFA1423-E1D0-8749-95CE-A400CF5A3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4F50D-E24F-844A-9BF1-B3E0E2FDFC15}"/>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17079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F1F1-AE9D-154B-A151-D3C29A6662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8AC8F1-57A3-014A-9169-F9B239369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F115DA-37C9-B04C-8501-399419F96021}"/>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5" name="Footer Placeholder 4">
            <a:extLst>
              <a:ext uri="{FF2B5EF4-FFF2-40B4-BE49-F238E27FC236}">
                <a16:creationId xmlns:a16="http://schemas.microsoft.com/office/drawing/2014/main" id="{87EF7E85-2D60-5F4C-85D4-D16A32CE5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0F811-4B0E-BF44-9F4F-224FE560051A}"/>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306158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1928-5E2F-644E-9F6D-6E314571F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EDF8C-AE2B-B745-A24F-1C01A190B4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C1F340-4CB4-3142-ACD9-8090B4055C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ABFB08-505E-054D-A4F5-CAB062E5A16B}"/>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6" name="Footer Placeholder 5">
            <a:extLst>
              <a:ext uri="{FF2B5EF4-FFF2-40B4-BE49-F238E27FC236}">
                <a16:creationId xmlns:a16="http://schemas.microsoft.com/office/drawing/2014/main" id="{AB61DD73-2C0B-A44D-A142-C8389C1B15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6C071-4A7B-D042-A26B-9C762541DA75}"/>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257600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93A3-31E6-7B42-8E4E-43CE424BF3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32BD33-354C-754C-87EB-0000CE2E8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265C2A-1DE4-D04E-9C3C-827902494B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FA0A0E-5EAA-3C4B-A156-EB887D9A31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DEF0C-933E-F04A-8645-1B13997B11E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B1C8AA-4A3A-5149-8A29-405039650BF5}"/>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8" name="Footer Placeholder 7">
            <a:extLst>
              <a:ext uri="{FF2B5EF4-FFF2-40B4-BE49-F238E27FC236}">
                <a16:creationId xmlns:a16="http://schemas.microsoft.com/office/drawing/2014/main" id="{4A538CA6-67E8-254E-84B6-296041678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9D1E88-E66D-164A-8654-DB22EEC139F1}"/>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212351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D5CD-C6A8-6747-B3C6-D44274B0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3DC4E8-CD4C-3C41-8814-A1EED9B1C220}"/>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4" name="Footer Placeholder 3">
            <a:extLst>
              <a:ext uri="{FF2B5EF4-FFF2-40B4-BE49-F238E27FC236}">
                <a16:creationId xmlns:a16="http://schemas.microsoft.com/office/drawing/2014/main" id="{44AE445C-20D9-344A-A44A-CA5273010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D98EE-7395-7E4D-8503-55ACF77791E4}"/>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321355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37DE1-9531-7042-8CE6-8E93661FFDC4}"/>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3" name="Footer Placeholder 2">
            <a:extLst>
              <a:ext uri="{FF2B5EF4-FFF2-40B4-BE49-F238E27FC236}">
                <a16:creationId xmlns:a16="http://schemas.microsoft.com/office/drawing/2014/main" id="{C3826CC6-7C7B-F04E-8CF9-0A35A93E5E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BDBAA-3E81-BD44-8F7F-CA1C13698BDF}"/>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309066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A8AA-C73C-B142-A17A-EC25B5E51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C9D347-C1E5-7E4D-887B-A8D3A7D4A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BBFDE2-D1F7-0441-B38F-5889705ED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75EA94-DA92-2642-86D9-D961A1B0B10E}"/>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6" name="Footer Placeholder 5">
            <a:extLst>
              <a:ext uri="{FF2B5EF4-FFF2-40B4-BE49-F238E27FC236}">
                <a16:creationId xmlns:a16="http://schemas.microsoft.com/office/drawing/2014/main" id="{850918FE-D2DD-2041-8778-D03EE1EC8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7CACE-2292-4C4F-991A-C45846BEC5EB}"/>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3382910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A69F-2D37-7F49-AFF4-FEA5A123A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505107-21FB-1F40-9D2C-01FD38296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E2A48A-D24E-414B-8576-F20D0183D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11A57E-6FA1-1948-A6FF-4188999BEA24}"/>
              </a:ext>
            </a:extLst>
          </p:cNvPr>
          <p:cNvSpPr>
            <a:spLocks noGrp="1"/>
          </p:cNvSpPr>
          <p:nvPr>
            <p:ph type="dt" sz="half" idx="10"/>
          </p:nvPr>
        </p:nvSpPr>
        <p:spPr/>
        <p:txBody>
          <a:bodyPr/>
          <a:lstStyle/>
          <a:p>
            <a:fld id="{BC4FCF70-8D27-D94B-B6A7-B13EB0AF8708}" type="datetimeFigureOut">
              <a:rPr lang="en-US" smtClean="0"/>
              <a:t>6/30/2023</a:t>
            </a:fld>
            <a:endParaRPr lang="en-US"/>
          </a:p>
        </p:txBody>
      </p:sp>
      <p:sp>
        <p:nvSpPr>
          <p:cNvPr id="6" name="Footer Placeholder 5">
            <a:extLst>
              <a:ext uri="{FF2B5EF4-FFF2-40B4-BE49-F238E27FC236}">
                <a16:creationId xmlns:a16="http://schemas.microsoft.com/office/drawing/2014/main" id="{75EDEC82-62EE-194C-8B1A-98748C016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8B7B7-B0B6-D846-8F1B-981197EEF551}"/>
              </a:ext>
            </a:extLst>
          </p:cNvPr>
          <p:cNvSpPr>
            <a:spLocks noGrp="1"/>
          </p:cNvSpPr>
          <p:nvPr>
            <p:ph type="sldNum" sz="quarter" idx="12"/>
          </p:nvPr>
        </p:nvSpPr>
        <p:spPr/>
        <p:txBody>
          <a:bodyPr/>
          <a:lstStyle/>
          <a:p>
            <a:fld id="{A9A500F0-28AF-3F47-A9BB-B3C987BDA1A3}" type="slidenum">
              <a:rPr lang="en-US" smtClean="0"/>
              <a:t>‹#›</a:t>
            </a:fld>
            <a:endParaRPr lang="en-US"/>
          </a:p>
        </p:txBody>
      </p:sp>
    </p:spTree>
    <p:extLst>
      <p:ext uri="{BB962C8B-B14F-4D97-AF65-F5344CB8AC3E}">
        <p14:creationId xmlns:p14="http://schemas.microsoft.com/office/powerpoint/2010/main" val="239696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475F1-0F1D-AA47-813C-1EF9D81BF6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2E1F36-9332-B14B-B471-1D91C3F8C8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0DCC2-B64C-3346-9C18-C43E13817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FCF70-8D27-D94B-B6A7-B13EB0AF8708}" type="datetimeFigureOut">
              <a:rPr lang="en-US" smtClean="0"/>
              <a:t>6/30/2023</a:t>
            </a:fld>
            <a:endParaRPr lang="en-US"/>
          </a:p>
        </p:txBody>
      </p:sp>
      <p:sp>
        <p:nvSpPr>
          <p:cNvPr id="5" name="Footer Placeholder 4">
            <a:extLst>
              <a:ext uri="{FF2B5EF4-FFF2-40B4-BE49-F238E27FC236}">
                <a16:creationId xmlns:a16="http://schemas.microsoft.com/office/drawing/2014/main" id="{935D308F-BFE3-6F49-9A87-65DED46F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8E3887-D418-D943-B7CD-249699AB7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500F0-28AF-3F47-A9BB-B3C987BDA1A3}" type="slidenum">
              <a:rPr lang="en-US" smtClean="0"/>
              <a:t>‹#›</a:t>
            </a:fld>
            <a:endParaRPr lang="en-US"/>
          </a:p>
        </p:txBody>
      </p:sp>
    </p:spTree>
    <p:extLst>
      <p:ext uri="{BB962C8B-B14F-4D97-AF65-F5344CB8AC3E}">
        <p14:creationId xmlns:p14="http://schemas.microsoft.com/office/powerpoint/2010/main" val="108534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246" y="3606441"/>
            <a:ext cx="10272846" cy="1606990"/>
          </a:xfrm>
        </p:spPr>
        <p:txBody>
          <a:bodyPr>
            <a:normAutofit fontScale="90000"/>
          </a:bodyPr>
          <a:lstStyle/>
          <a:p>
            <a:r>
              <a:rPr lang="en-GB" sz="4200" b="1" dirty="0">
                <a:solidFill>
                  <a:schemeClr val="accent1"/>
                </a:solidFill>
                <a:latin typeface="+mn-lt"/>
              </a:rPr>
              <a:t>Governance in the North East London Mental Health, Learning Disability and Autism Collaborative</a:t>
            </a:r>
            <a:br>
              <a:rPr lang="en-GB" sz="4200" b="1" dirty="0">
                <a:solidFill>
                  <a:schemeClr val="accent1"/>
                </a:solidFill>
                <a:latin typeface="+mn-lt"/>
              </a:rPr>
            </a:br>
            <a:br>
              <a:rPr lang="en-GB" sz="2700" b="1" dirty="0">
                <a:solidFill>
                  <a:schemeClr val="accent1"/>
                </a:solidFill>
                <a:latin typeface="+mn-lt"/>
              </a:rPr>
            </a:br>
            <a:r>
              <a:rPr lang="en-GB" sz="3100" b="1" dirty="0">
                <a:solidFill>
                  <a:schemeClr val="accent1"/>
                </a:solidFill>
                <a:latin typeface="+mn-lt"/>
              </a:rPr>
              <a:t>Presented by</a:t>
            </a:r>
            <a:r>
              <a:rPr lang="en-GB" sz="3100" dirty="0">
                <a:solidFill>
                  <a:schemeClr val="accent1"/>
                </a:solidFill>
                <a:latin typeface="+mn-lt"/>
              </a:rPr>
              <a:t>: Selina Douglas, Executive Director of Partnerships, North East London NHS Foundation Trust</a:t>
            </a:r>
            <a:endParaRPr lang="en-GB" dirty="0">
              <a:solidFill>
                <a:schemeClr val="accent1"/>
              </a:solidFill>
              <a:latin typeface="+mn-lt"/>
            </a:endParaRPr>
          </a:p>
        </p:txBody>
      </p:sp>
      <p:pic>
        <p:nvPicPr>
          <p:cNvPr id="3" name="Picture 2"/>
          <p:cNvPicPr>
            <a:picLocks noChangeAspect="1"/>
          </p:cNvPicPr>
          <p:nvPr/>
        </p:nvPicPr>
        <p:blipFill>
          <a:blip r:embed="rId3"/>
          <a:stretch>
            <a:fillRect/>
          </a:stretch>
        </p:blipFill>
        <p:spPr>
          <a:xfrm>
            <a:off x="100064" y="112488"/>
            <a:ext cx="11991871" cy="6633023"/>
          </a:xfrm>
          <a:prstGeom prst="rect">
            <a:avLst/>
          </a:prstGeom>
        </p:spPr>
      </p:pic>
    </p:spTree>
    <p:extLst>
      <p:ext uri="{BB962C8B-B14F-4D97-AF65-F5344CB8AC3E}">
        <p14:creationId xmlns:p14="http://schemas.microsoft.com/office/powerpoint/2010/main" val="218117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F0BF542-6667-4782-907D-24C66878D020}"/>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latin typeface="+mn-lt"/>
                <a:cs typeface="Arial Narrow" panose="020B0604020202020204" pitchFamily="34" charset="0"/>
              </a:rPr>
              <a:t>Our system context</a:t>
            </a:r>
          </a:p>
        </p:txBody>
      </p:sp>
      <p:pic>
        <p:nvPicPr>
          <p:cNvPr id="22" name="Picture 21">
            <a:extLst>
              <a:ext uri="{FF2B5EF4-FFF2-40B4-BE49-F238E27FC236}">
                <a16:creationId xmlns:a16="http://schemas.microsoft.com/office/drawing/2014/main" id="{CD1F6D96-69C4-4C3E-AEED-A430137ED59B}"/>
              </a:ext>
            </a:extLst>
          </p:cNvPr>
          <p:cNvPicPr>
            <a:picLocks noChangeAspect="1"/>
          </p:cNvPicPr>
          <p:nvPr/>
        </p:nvPicPr>
        <p:blipFill rotWithShape="1">
          <a:blip r:embed="rId2"/>
          <a:srcRect l="907" t="1961" r="1235" b="2487"/>
          <a:stretch/>
        </p:blipFill>
        <p:spPr>
          <a:xfrm>
            <a:off x="1753574" y="786776"/>
            <a:ext cx="8684851" cy="5931229"/>
          </a:xfrm>
          <a:prstGeom prst="rect">
            <a:avLst/>
          </a:prstGeom>
          <a:ln w="19050">
            <a:solidFill>
              <a:schemeClr val="bg1"/>
            </a:solidFill>
          </a:ln>
        </p:spPr>
      </p:pic>
    </p:spTree>
    <p:extLst>
      <p:ext uri="{BB962C8B-B14F-4D97-AF65-F5344CB8AC3E}">
        <p14:creationId xmlns:p14="http://schemas.microsoft.com/office/powerpoint/2010/main" val="151551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BDE5DEB-3174-4BBD-B43D-643D57211AB0}"/>
              </a:ext>
            </a:extLst>
          </p:cNvPr>
          <p:cNvSpPr txBox="1"/>
          <p:nvPr/>
        </p:nvSpPr>
        <p:spPr>
          <a:xfrm>
            <a:off x="10753344" y="6475674"/>
            <a:ext cx="1197114" cy="307777"/>
          </a:xfrm>
          <a:prstGeom prst="rect">
            <a:avLst/>
          </a:prstGeom>
          <a:noFill/>
        </p:spPr>
        <p:txBody>
          <a:bodyPr wrap="square" rtlCol="0">
            <a:spAutoFit/>
          </a:bodyPr>
          <a:lstStyle/>
          <a:p>
            <a:pPr algn="r"/>
            <a:r>
              <a:rPr lang="en-GB" sz="1400">
                <a:solidFill>
                  <a:schemeClr val="bg1"/>
                </a:solidFill>
              </a:rPr>
              <a:t>3</a:t>
            </a:r>
          </a:p>
        </p:txBody>
      </p:sp>
      <p:sp>
        <p:nvSpPr>
          <p:cNvPr id="14" name="Title 1">
            <a:extLst>
              <a:ext uri="{FF2B5EF4-FFF2-40B4-BE49-F238E27FC236}">
                <a16:creationId xmlns:a16="http://schemas.microsoft.com/office/drawing/2014/main" id="{4F0BF542-6667-4782-907D-24C66878D020}"/>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latin typeface="+mn-lt"/>
                <a:cs typeface="Arial Narrow" panose="020B0604020202020204" pitchFamily="34" charset="0"/>
              </a:rPr>
              <a:t>MHLDA Collaborative – who we are</a:t>
            </a:r>
          </a:p>
        </p:txBody>
      </p:sp>
      <p:pic>
        <p:nvPicPr>
          <p:cNvPr id="4" name="Picture 3">
            <a:extLst>
              <a:ext uri="{FF2B5EF4-FFF2-40B4-BE49-F238E27FC236}">
                <a16:creationId xmlns:a16="http://schemas.microsoft.com/office/drawing/2014/main" id="{9A205486-351A-EF36-6F92-EC6CFAF6D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693" y="741851"/>
            <a:ext cx="3287486" cy="1008162"/>
          </a:xfrm>
          <a:prstGeom prst="rect">
            <a:avLst/>
          </a:prstGeom>
        </p:spPr>
      </p:pic>
      <p:pic>
        <p:nvPicPr>
          <p:cNvPr id="8" name="Graphic 7">
            <a:extLst>
              <a:ext uri="{FF2B5EF4-FFF2-40B4-BE49-F238E27FC236}">
                <a16:creationId xmlns:a16="http://schemas.microsoft.com/office/drawing/2014/main" id="{64BCC079-0B98-0516-FFE2-939A805B6A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3229" y="680419"/>
            <a:ext cx="2344057" cy="1163389"/>
          </a:xfrm>
          <a:prstGeom prst="rect">
            <a:avLst/>
          </a:prstGeom>
        </p:spPr>
      </p:pic>
      <p:sp>
        <p:nvSpPr>
          <p:cNvPr id="9" name="Cross 8">
            <a:extLst>
              <a:ext uri="{FF2B5EF4-FFF2-40B4-BE49-F238E27FC236}">
                <a16:creationId xmlns:a16="http://schemas.microsoft.com/office/drawing/2014/main" id="{A792CB4A-A4F3-19F3-F42F-3035D09BF7AD}"/>
              </a:ext>
            </a:extLst>
          </p:cNvPr>
          <p:cNvSpPr/>
          <p:nvPr/>
        </p:nvSpPr>
        <p:spPr>
          <a:xfrm>
            <a:off x="3653455" y="935266"/>
            <a:ext cx="674914" cy="674730"/>
          </a:xfrm>
          <a:prstGeom prst="plus">
            <a:avLst>
              <a:gd name="adj" fmla="val 34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ross 9">
            <a:extLst>
              <a:ext uri="{FF2B5EF4-FFF2-40B4-BE49-F238E27FC236}">
                <a16:creationId xmlns:a16="http://schemas.microsoft.com/office/drawing/2014/main" id="{B1614849-CDC9-8019-13A0-4EFB5E25077E}"/>
              </a:ext>
            </a:extLst>
          </p:cNvPr>
          <p:cNvSpPr/>
          <p:nvPr/>
        </p:nvSpPr>
        <p:spPr>
          <a:xfrm>
            <a:off x="8408503" y="924748"/>
            <a:ext cx="674914" cy="674730"/>
          </a:xfrm>
          <a:prstGeom prst="plus">
            <a:avLst>
              <a:gd name="adj" fmla="val 34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Brace 10">
            <a:extLst>
              <a:ext uri="{FF2B5EF4-FFF2-40B4-BE49-F238E27FC236}">
                <a16:creationId xmlns:a16="http://schemas.microsoft.com/office/drawing/2014/main" id="{144DE7B6-3D96-FAD4-56FF-5381078B2659}"/>
              </a:ext>
            </a:extLst>
          </p:cNvPr>
          <p:cNvSpPr/>
          <p:nvPr/>
        </p:nvSpPr>
        <p:spPr>
          <a:xfrm rot="5400000">
            <a:off x="5805104" y="-3795391"/>
            <a:ext cx="523220" cy="11945776"/>
          </a:xfrm>
          <a:prstGeom prst="rightBrace">
            <a:avLst>
              <a:gd name="adj1" fmla="val 108333"/>
              <a:gd name="adj2" fmla="val 5009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2" name="Picture 11" descr="A picture containing timeline&#10;&#10;Description automatically generated">
            <a:extLst>
              <a:ext uri="{FF2B5EF4-FFF2-40B4-BE49-F238E27FC236}">
                <a16:creationId xmlns:a16="http://schemas.microsoft.com/office/drawing/2014/main" id="{BC098EB8-FB93-B321-B590-AEBEC051F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561" y="2511187"/>
            <a:ext cx="4714653" cy="4383154"/>
          </a:xfrm>
          <a:prstGeom prst="rect">
            <a:avLst/>
          </a:prstGeom>
        </p:spPr>
      </p:pic>
      <p:sp>
        <p:nvSpPr>
          <p:cNvPr id="13" name="Rectangle: Rounded Corners 12">
            <a:extLst>
              <a:ext uri="{FF2B5EF4-FFF2-40B4-BE49-F238E27FC236}">
                <a16:creationId xmlns:a16="http://schemas.microsoft.com/office/drawing/2014/main" id="{80F47892-6015-5E67-7DF2-5A8611A2F5E9}"/>
              </a:ext>
            </a:extLst>
          </p:cNvPr>
          <p:cNvSpPr/>
          <p:nvPr/>
        </p:nvSpPr>
        <p:spPr>
          <a:xfrm>
            <a:off x="299445" y="3279145"/>
            <a:ext cx="2362200" cy="1175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Communities, people with lived experience and service users</a:t>
            </a:r>
          </a:p>
        </p:txBody>
      </p:sp>
      <p:sp>
        <p:nvSpPr>
          <p:cNvPr id="15" name="Rectangle: Rounded Corners 14">
            <a:extLst>
              <a:ext uri="{FF2B5EF4-FFF2-40B4-BE49-F238E27FC236}">
                <a16:creationId xmlns:a16="http://schemas.microsoft.com/office/drawing/2014/main" id="{0A381914-7E5A-C72C-4249-24EEC10ED45E}"/>
              </a:ext>
            </a:extLst>
          </p:cNvPr>
          <p:cNvSpPr/>
          <p:nvPr/>
        </p:nvSpPr>
        <p:spPr>
          <a:xfrm>
            <a:off x="299445" y="4835294"/>
            <a:ext cx="2362200" cy="117565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Carers, friends, families and people offering support</a:t>
            </a:r>
          </a:p>
        </p:txBody>
      </p:sp>
      <p:sp>
        <p:nvSpPr>
          <p:cNvPr id="16" name="Right Brace 15">
            <a:extLst>
              <a:ext uri="{FF2B5EF4-FFF2-40B4-BE49-F238E27FC236}">
                <a16:creationId xmlns:a16="http://schemas.microsoft.com/office/drawing/2014/main" id="{5C50C8A0-A650-DA47-FA6A-1E23CA6CA329}"/>
              </a:ext>
            </a:extLst>
          </p:cNvPr>
          <p:cNvSpPr/>
          <p:nvPr/>
        </p:nvSpPr>
        <p:spPr>
          <a:xfrm>
            <a:off x="2749289" y="2822868"/>
            <a:ext cx="609841" cy="3599639"/>
          </a:xfrm>
          <a:prstGeom prst="rightBrace">
            <a:avLst>
              <a:gd name="adj1" fmla="val 108333"/>
              <a:gd name="adj2" fmla="val 5009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54419729-605F-4F33-F6B2-3A16E1F2F177}"/>
              </a:ext>
            </a:extLst>
          </p:cNvPr>
          <p:cNvSpPr/>
          <p:nvPr/>
        </p:nvSpPr>
        <p:spPr>
          <a:xfrm>
            <a:off x="9378131" y="2691316"/>
            <a:ext cx="2362200" cy="11756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Local authorities and other place-based agencies</a:t>
            </a:r>
          </a:p>
        </p:txBody>
      </p:sp>
      <p:sp>
        <p:nvSpPr>
          <p:cNvPr id="18" name="Rectangle: Rounded Corners 17">
            <a:extLst>
              <a:ext uri="{FF2B5EF4-FFF2-40B4-BE49-F238E27FC236}">
                <a16:creationId xmlns:a16="http://schemas.microsoft.com/office/drawing/2014/main" id="{906E83E3-378F-A1F8-93E2-ECA7C0556F49}"/>
              </a:ext>
            </a:extLst>
          </p:cNvPr>
          <p:cNvSpPr/>
          <p:nvPr/>
        </p:nvSpPr>
        <p:spPr>
          <a:xfrm>
            <a:off x="9378131" y="4035447"/>
            <a:ext cx="2362200" cy="117565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Community, voluntary &amp; faith sector orgs</a:t>
            </a:r>
          </a:p>
        </p:txBody>
      </p:sp>
      <p:sp>
        <p:nvSpPr>
          <p:cNvPr id="19" name="Rectangle: Rounded Corners 18">
            <a:extLst>
              <a:ext uri="{FF2B5EF4-FFF2-40B4-BE49-F238E27FC236}">
                <a16:creationId xmlns:a16="http://schemas.microsoft.com/office/drawing/2014/main" id="{84791260-91CB-3BFC-B0E2-2C845BBD4702}"/>
              </a:ext>
            </a:extLst>
          </p:cNvPr>
          <p:cNvSpPr/>
          <p:nvPr/>
        </p:nvSpPr>
        <p:spPr>
          <a:xfrm>
            <a:off x="9378131" y="5379579"/>
            <a:ext cx="2362200" cy="117565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Primary care and other NHS providers</a:t>
            </a:r>
          </a:p>
        </p:txBody>
      </p:sp>
      <p:sp>
        <p:nvSpPr>
          <p:cNvPr id="20" name="Right Brace 19">
            <a:extLst>
              <a:ext uri="{FF2B5EF4-FFF2-40B4-BE49-F238E27FC236}">
                <a16:creationId xmlns:a16="http://schemas.microsoft.com/office/drawing/2014/main" id="{A859AA80-5325-5576-AD37-F9E3A7A34C5B}"/>
              </a:ext>
            </a:extLst>
          </p:cNvPr>
          <p:cNvSpPr/>
          <p:nvPr/>
        </p:nvSpPr>
        <p:spPr>
          <a:xfrm rot="10800000">
            <a:off x="8680646" y="2558287"/>
            <a:ext cx="609841" cy="4100618"/>
          </a:xfrm>
          <a:prstGeom prst="rightBrace">
            <a:avLst>
              <a:gd name="adj1" fmla="val 108333"/>
              <a:gd name="adj2" fmla="val 5009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1" name="Picture 20" descr="Graphical user interface&#10;&#10;Description automatically generated with medium confidence">
            <a:extLst>
              <a:ext uri="{FF2B5EF4-FFF2-40B4-BE49-F238E27FC236}">
                <a16:creationId xmlns:a16="http://schemas.microsoft.com/office/drawing/2014/main" id="{9D7CB3D9-10A3-4D0B-AC25-53AA4E91FE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845" y="850516"/>
            <a:ext cx="3065174" cy="899497"/>
          </a:xfrm>
          <a:prstGeom prst="rect">
            <a:avLst/>
          </a:prstGeom>
        </p:spPr>
      </p:pic>
    </p:spTree>
    <p:extLst>
      <p:ext uri="{BB962C8B-B14F-4D97-AF65-F5344CB8AC3E}">
        <p14:creationId xmlns:p14="http://schemas.microsoft.com/office/powerpoint/2010/main" val="374201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BDE5DEB-3174-4BBD-B43D-643D57211AB0}"/>
              </a:ext>
            </a:extLst>
          </p:cNvPr>
          <p:cNvSpPr txBox="1"/>
          <p:nvPr/>
        </p:nvSpPr>
        <p:spPr>
          <a:xfrm>
            <a:off x="10753344" y="6475674"/>
            <a:ext cx="1197114" cy="307777"/>
          </a:xfrm>
          <a:prstGeom prst="rect">
            <a:avLst/>
          </a:prstGeom>
          <a:noFill/>
        </p:spPr>
        <p:txBody>
          <a:bodyPr wrap="square" rtlCol="0">
            <a:spAutoFit/>
          </a:bodyPr>
          <a:lstStyle/>
          <a:p>
            <a:pPr algn="r"/>
            <a:r>
              <a:rPr lang="en-GB" sz="1400">
                <a:solidFill>
                  <a:schemeClr val="bg1"/>
                </a:solidFill>
              </a:rPr>
              <a:t>3</a:t>
            </a:r>
          </a:p>
        </p:txBody>
      </p:sp>
      <p:sp>
        <p:nvSpPr>
          <p:cNvPr id="14" name="Title 1">
            <a:extLst>
              <a:ext uri="{FF2B5EF4-FFF2-40B4-BE49-F238E27FC236}">
                <a16:creationId xmlns:a16="http://schemas.microsoft.com/office/drawing/2014/main" id="{4F0BF542-6667-4782-907D-24C66878D020}"/>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latin typeface="+mn-lt"/>
                <a:cs typeface="Arial Narrow" panose="020B0604020202020204" pitchFamily="34" charset="0"/>
              </a:rPr>
              <a:t>The history of our governance</a:t>
            </a:r>
          </a:p>
        </p:txBody>
      </p:sp>
      <p:pic>
        <p:nvPicPr>
          <p:cNvPr id="56" name="Picture 55"/>
          <p:cNvPicPr>
            <a:picLocks noChangeAspect="1"/>
          </p:cNvPicPr>
          <p:nvPr/>
        </p:nvPicPr>
        <p:blipFill rotWithShape="1">
          <a:blip r:embed="rId2"/>
          <a:srcRect l="20137" t="33271" r="4795" b="11111"/>
          <a:stretch/>
        </p:blipFill>
        <p:spPr>
          <a:xfrm>
            <a:off x="0" y="1489591"/>
            <a:ext cx="10812720" cy="4506279"/>
          </a:xfrm>
          <a:prstGeom prst="rect">
            <a:avLst/>
          </a:prstGeom>
        </p:spPr>
      </p:pic>
      <p:sp>
        <p:nvSpPr>
          <p:cNvPr id="51" name="Freeform 4"/>
          <p:cNvSpPr>
            <a:spLocks noChangeArrowheads="1"/>
          </p:cNvSpPr>
          <p:nvPr/>
        </p:nvSpPr>
        <p:spPr bwMode="auto">
          <a:xfrm>
            <a:off x="10557164" y="2103120"/>
            <a:ext cx="1346524" cy="1302613"/>
          </a:xfrm>
          <a:custGeom>
            <a:avLst/>
            <a:gdLst>
              <a:gd name="T0" fmla="*/ 0 w 2491"/>
              <a:gd name="T1" fmla="*/ 1243 h 2490"/>
              <a:gd name="T2" fmla="*/ 0 w 2491"/>
              <a:gd name="T3" fmla="*/ 1243 h 2490"/>
              <a:gd name="T4" fmla="*/ 1245 w 2491"/>
              <a:gd name="T5" fmla="*/ 2489 h 2490"/>
              <a:gd name="T6" fmla="*/ 1245 w 2491"/>
              <a:gd name="T7" fmla="*/ 2489 h 2490"/>
              <a:gd name="T8" fmla="*/ 2490 w 2491"/>
              <a:gd name="T9" fmla="*/ 1243 h 2490"/>
              <a:gd name="T10" fmla="*/ 2490 w 2491"/>
              <a:gd name="T11" fmla="*/ 1243 h 2490"/>
              <a:gd name="T12" fmla="*/ 1245 w 2491"/>
              <a:gd name="T13" fmla="*/ 0 h 2490"/>
              <a:gd name="T14" fmla="*/ 1245 w 2491"/>
              <a:gd name="T15" fmla="*/ 0 h 2490"/>
              <a:gd name="T16" fmla="*/ 0 w 2491"/>
              <a:gd name="T17" fmla="*/ 1243 h 2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1" h="2490">
                <a:moveTo>
                  <a:pt x="0" y="1243"/>
                </a:moveTo>
                <a:lnTo>
                  <a:pt x="0" y="1243"/>
                </a:lnTo>
                <a:cubicBezTo>
                  <a:pt x="0" y="1931"/>
                  <a:pt x="557" y="2489"/>
                  <a:pt x="1245" y="2489"/>
                </a:cubicBezTo>
                <a:lnTo>
                  <a:pt x="1245" y="2489"/>
                </a:lnTo>
                <a:cubicBezTo>
                  <a:pt x="1933" y="2489"/>
                  <a:pt x="2490" y="1931"/>
                  <a:pt x="2490" y="1243"/>
                </a:cubicBezTo>
                <a:lnTo>
                  <a:pt x="2490" y="1243"/>
                </a:lnTo>
                <a:cubicBezTo>
                  <a:pt x="2490" y="557"/>
                  <a:pt x="1933" y="0"/>
                  <a:pt x="1245" y="0"/>
                </a:cubicBezTo>
                <a:lnTo>
                  <a:pt x="1245" y="0"/>
                </a:lnTo>
                <a:cubicBezTo>
                  <a:pt x="557" y="0"/>
                  <a:pt x="0" y="557"/>
                  <a:pt x="0" y="1243"/>
                </a:cubicBezTo>
              </a:path>
            </a:pathLst>
          </a:custGeom>
          <a:solidFill>
            <a:schemeClr val="accent6">
              <a:lumMod val="75000"/>
            </a:schemeClr>
          </a:solidFill>
          <a:ln>
            <a:noFill/>
          </a:ln>
          <a:effectLst/>
        </p:spPr>
        <p:txBody>
          <a:bodyPr wrap="none" anchor="ctr"/>
          <a:lstStyle/>
          <a:p>
            <a:endParaRPr lang="en-US"/>
          </a:p>
        </p:txBody>
      </p:sp>
      <p:sp>
        <p:nvSpPr>
          <p:cNvPr id="53" name="CuadroTexto 242"/>
          <p:cNvSpPr txBox="1"/>
          <p:nvPr/>
        </p:nvSpPr>
        <p:spPr>
          <a:xfrm>
            <a:off x="10645845" y="2432501"/>
            <a:ext cx="1210588" cy="646331"/>
          </a:xfrm>
          <a:prstGeom prst="rect">
            <a:avLst/>
          </a:prstGeom>
          <a:noFill/>
        </p:spPr>
        <p:txBody>
          <a:bodyPr wrap="none" rtlCol="0">
            <a:spAutoFit/>
          </a:bodyPr>
          <a:lstStyle/>
          <a:p>
            <a:r>
              <a:rPr lang="en-US" sz="3600" b="1" dirty="0">
                <a:solidFill>
                  <a:schemeClr val="bg1"/>
                </a:solidFill>
                <a:latin typeface="Lato" charset="0"/>
                <a:ea typeface="Lato" charset="0"/>
                <a:cs typeface="Lato" charset="0"/>
              </a:rPr>
              <a:t>2023</a:t>
            </a:r>
          </a:p>
        </p:txBody>
      </p:sp>
      <p:sp>
        <p:nvSpPr>
          <p:cNvPr id="55" name="CuadroTexto 239"/>
          <p:cNvSpPr txBox="1"/>
          <p:nvPr/>
        </p:nvSpPr>
        <p:spPr>
          <a:xfrm>
            <a:off x="10497837" y="3597564"/>
            <a:ext cx="1506603" cy="461665"/>
          </a:xfrm>
          <a:prstGeom prst="rect">
            <a:avLst/>
          </a:prstGeom>
          <a:noFill/>
          <a:ln>
            <a:solidFill>
              <a:schemeClr val="tx1">
                <a:lumMod val="50000"/>
                <a:lumOff val="50000"/>
              </a:schemeClr>
            </a:solidFill>
            <a:prstDash val="lgDash"/>
          </a:ln>
        </p:spPr>
        <p:txBody>
          <a:bodyPr wrap="square" rtlCol="0">
            <a:spAutoFit/>
          </a:bodyPr>
          <a:lstStyle/>
          <a:p>
            <a:pPr algn="ctr"/>
            <a:r>
              <a:rPr lang="en-GB" sz="1200" b="1" dirty="0">
                <a:solidFill>
                  <a:schemeClr val="tx1">
                    <a:lumMod val="75000"/>
                    <a:lumOff val="25000"/>
                  </a:schemeClr>
                </a:solidFill>
                <a:latin typeface="Lato" charset="0"/>
                <a:ea typeface="Lato" charset="0"/>
                <a:cs typeface="Lato" charset="0"/>
              </a:rPr>
              <a:t>Where we’re heading next…</a:t>
            </a:r>
            <a:endParaRPr lang="en-US" sz="1200" b="1" dirty="0">
              <a:solidFill>
                <a:schemeClr val="tx1">
                  <a:lumMod val="75000"/>
                  <a:lumOff val="25000"/>
                </a:schemeClr>
              </a:solidFill>
              <a:latin typeface="Lato" charset="0"/>
              <a:ea typeface="Lato" charset="0"/>
              <a:cs typeface="Lato" charset="0"/>
            </a:endParaRPr>
          </a:p>
        </p:txBody>
      </p:sp>
    </p:spTree>
    <p:extLst>
      <p:ext uri="{BB962C8B-B14F-4D97-AF65-F5344CB8AC3E}">
        <p14:creationId xmlns:p14="http://schemas.microsoft.com/office/powerpoint/2010/main" val="88158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F0BF542-6667-4782-907D-24C66878D020}"/>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latin typeface="+mn-lt"/>
                <a:cs typeface="Arial Narrow" panose="020B0604020202020204" pitchFamily="34" charset="0"/>
              </a:rPr>
              <a:t>Governance today</a:t>
            </a:r>
          </a:p>
        </p:txBody>
      </p:sp>
      <p:pic>
        <p:nvPicPr>
          <p:cNvPr id="3" name="Picture 2">
            <a:extLst>
              <a:ext uri="{FF2B5EF4-FFF2-40B4-BE49-F238E27FC236}">
                <a16:creationId xmlns:a16="http://schemas.microsoft.com/office/drawing/2014/main" id="{1674EF21-5241-EBFC-4F23-6B2356066027}"/>
              </a:ext>
            </a:extLst>
          </p:cNvPr>
          <p:cNvPicPr>
            <a:picLocks noChangeAspect="1"/>
          </p:cNvPicPr>
          <p:nvPr/>
        </p:nvPicPr>
        <p:blipFill>
          <a:blip r:embed="rId2"/>
          <a:stretch>
            <a:fillRect/>
          </a:stretch>
        </p:blipFill>
        <p:spPr>
          <a:xfrm>
            <a:off x="47928" y="660872"/>
            <a:ext cx="7387825" cy="6057428"/>
          </a:xfrm>
          <a:prstGeom prst="rect">
            <a:avLst/>
          </a:prstGeom>
        </p:spPr>
      </p:pic>
      <p:sp>
        <p:nvSpPr>
          <p:cNvPr id="4" name="TextBox 3">
            <a:extLst>
              <a:ext uri="{FF2B5EF4-FFF2-40B4-BE49-F238E27FC236}">
                <a16:creationId xmlns:a16="http://schemas.microsoft.com/office/drawing/2014/main" id="{0F944A25-263D-070F-F3E7-4A2EDA2DDF72}"/>
              </a:ext>
            </a:extLst>
          </p:cNvPr>
          <p:cNvSpPr txBox="1"/>
          <p:nvPr/>
        </p:nvSpPr>
        <p:spPr>
          <a:xfrm>
            <a:off x="7631084" y="870293"/>
            <a:ext cx="4560916" cy="5509200"/>
          </a:xfrm>
          <a:prstGeom prst="rect">
            <a:avLst/>
          </a:prstGeom>
          <a:noFill/>
        </p:spPr>
        <p:txBody>
          <a:bodyPr wrap="square" rtlCol="0">
            <a:spAutoFit/>
          </a:bodyPr>
          <a:lstStyle/>
          <a:p>
            <a:r>
              <a:rPr lang="en-GB" dirty="0"/>
              <a:t>Presently, the collaborative is governed via a sub-committee of the ICB which is chaired by the </a:t>
            </a:r>
            <a:r>
              <a:rPr lang="en-GB" b="1" dirty="0"/>
              <a:t>Joint Chair</a:t>
            </a:r>
            <a:r>
              <a:rPr lang="en-GB" dirty="0"/>
              <a:t> of ELFT and NELFT. The committee is attended by: </a:t>
            </a:r>
          </a:p>
          <a:p>
            <a:endParaRPr lang="en-GB" sz="1000" dirty="0"/>
          </a:p>
          <a:p>
            <a:pPr marL="285750" indent="-285750">
              <a:buFont typeface="Arial" panose="020B0604020202020204" pitchFamily="34" charset="0"/>
              <a:buChar char="•"/>
            </a:pPr>
            <a:r>
              <a:rPr lang="en-GB" dirty="0"/>
              <a:t>Chief Executive Officers from ELFT, NELFT and NEL ICB </a:t>
            </a:r>
          </a:p>
          <a:p>
            <a:pPr marL="285750" indent="-285750">
              <a:buFont typeface="Arial" panose="020B0604020202020204" pitchFamily="34" charset="0"/>
              <a:buChar char="•"/>
            </a:pPr>
            <a:r>
              <a:rPr lang="en-GB" dirty="0"/>
              <a:t>Non-Exec Directors</a:t>
            </a:r>
          </a:p>
          <a:p>
            <a:pPr marL="285750" indent="-285750">
              <a:buFont typeface="Arial" panose="020B0604020202020204" pitchFamily="34" charset="0"/>
              <a:buChar char="•"/>
            </a:pPr>
            <a:r>
              <a:rPr lang="en-GB" dirty="0"/>
              <a:t>Service users and carers with lived experience of MH, LD and Autism </a:t>
            </a:r>
          </a:p>
          <a:p>
            <a:pPr marL="285750" indent="-285750">
              <a:buFont typeface="Arial" panose="020B0604020202020204" pitchFamily="34" charset="0"/>
              <a:buChar char="•"/>
            </a:pPr>
            <a:r>
              <a:rPr lang="en-GB" dirty="0"/>
              <a:t>Chief Medical Officer ELFT </a:t>
            </a:r>
          </a:p>
          <a:p>
            <a:pPr marL="285750" indent="-285750">
              <a:buFont typeface="Arial" panose="020B0604020202020204" pitchFamily="34" charset="0"/>
              <a:buChar char="•"/>
            </a:pPr>
            <a:r>
              <a:rPr lang="en-GB" dirty="0"/>
              <a:t>Chief Nursing Officer NELFT</a:t>
            </a:r>
          </a:p>
          <a:p>
            <a:pPr marL="285750" indent="-285750">
              <a:buFont typeface="Arial" panose="020B0604020202020204" pitchFamily="34" charset="0"/>
              <a:buChar char="•"/>
            </a:pPr>
            <a:r>
              <a:rPr lang="en-GB" dirty="0"/>
              <a:t>Representatives of places, local authorities and primary care</a:t>
            </a:r>
          </a:p>
          <a:p>
            <a:pPr marL="285750" indent="-285750">
              <a:buFont typeface="Arial" panose="020B0604020202020204" pitchFamily="34" charset="0"/>
              <a:buChar char="•"/>
            </a:pPr>
            <a:r>
              <a:rPr lang="en-GB" dirty="0"/>
              <a:t>A representative of the NCEL CAMHS collaborative (new care models)</a:t>
            </a:r>
          </a:p>
          <a:p>
            <a:endParaRPr lang="en-GB" dirty="0"/>
          </a:p>
          <a:p>
            <a:r>
              <a:rPr lang="en-GB" dirty="0"/>
              <a:t>However, we are hoping to replace this with a</a:t>
            </a:r>
            <a:r>
              <a:rPr lang="en-GB" b="1" dirty="0"/>
              <a:t> joint committee </a:t>
            </a:r>
            <a:r>
              <a:rPr lang="en-GB" dirty="0"/>
              <a:t>of ELFT, NELFT and NEL ICB (exercising S65Z5 of the new Act)</a:t>
            </a:r>
          </a:p>
        </p:txBody>
      </p:sp>
    </p:spTree>
    <p:extLst>
      <p:ext uri="{BB962C8B-B14F-4D97-AF65-F5344CB8AC3E}">
        <p14:creationId xmlns:p14="http://schemas.microsoft.com/office/powerpoint/2010/main" val="364267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F0BF542-6667-4782-907D-24C66878D020}"/>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latin typeface="+mn-lt"/>
                <a:cs typeface="Arial Narrow" panose="020B0604020202020204" pitchFamily="34" charset="0"/>
              </a:rPr>
              <a:t>Why a joint committee?</a:t>
            </a:r>
          </a:p>
        </p:txBody>
      </p:sp>
      <p:sp>
        <p:nvSpPr>
          <p:cNvPr id="5" name="TextBox 4">
            <a:extLst>
              <a:ext uri="{FF2B5EF4-FFF2-40B4-BE49-F238E27FC236}">
                <a16:creationId xmlns:a16="http://schemas.microsoft.com/office/drawing/2014/main" id="{5AABF6BF-5E21-28B3-94D5-3416C6082503}"/>
              </a:ext>
            </a:extLst>
          </p:cNvPr>
          <p:cNvSpPr txBox="1"/>
          <p:nvPr/>
        </p:nvSpPr>
        <p:spPr>
          <a:xfrm>
            <a:off x="136525" y="896398"/>
            <a:ext cx="11918950" cy="5586145"/>
          </a:xfrm>
          <a:prstGeom prst="rect">
            <a:avLst/>
          </a:prstGeom>
          <a:noFill/>
        </p:spPr>
        <p:txBody>
          <a:bodyPr wrap="square">
            <a:spAutoFit/>
          </a:bodyPr>
          <a:lstStyle/>
          <a:p>
            <a:pPr marL="342900" lvl="0" indent="-342900">
              <a:buFont typeface="Symbol" panose="05050102010706020507" pitchFamily="18" charset="2"/>
              <a:buChar char=""/>
            </a:pPr>
            <a:r>
              <a:rPr lang="en-GB" sz="2100" dirty="0">
                <a:solidFill>
                  <a:srgbClr val="000000"/>
                </a:solidFill>
                <a:effectLst/>
                <a:latin typeface="Calibri" panose="020F0502020204030204" pitchFamily="34" charset="0"/>
                <a:ea typeface="Calibri" panose="020F0502020204030204" pitchFamily="34" charset="0"/>
              </a:rPr>
              <a:t>As the statutory responsibility for ICB functions remains with the ICB in this option (though they will be jointly exercised with trusts), the risks predominantly lie with the ICB rather than NHS Providers which may be preferable early on in a formal provider collaborative</a:t>
            </a:r>
          </a:p>
          <a:p>
            <a:pPr lvl="0"/>
            <a:r>
              <a:rPr lang="en-GB" sz="2100" dirty="0">
                <a:solidFill>
                  <a:srgbClr val="000000"/>
                </a:solidFill>
                <a:effectLst/>
                <a:latin typeface="Calibri" panose="020F0502020204030204" pitchFamily="34" charset="0"/>
                <a:ea typeface="Calibri" panose="020F0502020204030204" pitchFamily="34" charset="0"/>
              </a:rPr>
              <a:t> </a:t>
            </a:r>
            <a:endParaRPr lang="en-GB" sz="21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2100" dirty="0">
                <a:solidFill>
                  <a:srgbClr val="000000"/>
                </a:solidFill>
                <a:effectLst/>
                <a:latin typeface="Calibri" panose="020F0502020204030204" pitchFamily="34" charset="0"/>
                <a:ea typeface="Calibri" panose="020F0502020204030204" pitchFamily="34" charset="0"/>
              </a:rPr>
              <a:t>This option enables the NELFT and ELFT Boards to also delegate functions of their own to the joint committee.  This would enable all three statutory bodies to participate equally, share in risks together, and move towards a genuine joint exercise arrangement</a:t>
            </a:r>
          </a:p>
          <a:p>
            <a:pPr marL="342900" lvl="0" indent="-342900">
              <a:buFont typeface="Symbol" panose="05050102010706020507" pitchFamily="18" charset="2"/>
              <a:buChar char=""/>
            </a:pPr>
            <a:endParaRPr lang="en-GB" sz="21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2100" dirty="0">
                <a:solidFill>
                  <a:srgbClr val="000000"/>
                </a:solidFill>
                <a:effectLst/>
                <a:latin typeface="Calibri" panose="020F0502020204030204" pitchFamily="34" charset="0"/>
                <a:ea typeface="Calibri" panose="020F0502020204030204" pitchFamily="34" charset="0"/>
              </a:rPr>
              <a:t>A joint committee represents the best option for ‘earned autonomy’ in that it can facilitate an incremental delegation of responsibilities and functions from each of the members’ boards and become the legal decision-making body for those functions</a:t>
            </a:r>
          </a:p>
          <a:p>
            <a:pPr marL="342900" lvl="0" indent="-342900">
              <a:buFont typeface="Symbol" panose="05050102010706020507" pitchFamily="18" charset="2"/>
              <a:buChar char=""/>
            </a:pPr>
            <a:endParaRPr lang="en-GB" sz="21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2100" dirty="0">
                <a:solidFill>
                  <a:srgbClr val="000000"/>
                </a:solidFill>
                <a:effectLst/>
                <a:latin typeface="Calibri" panose="020F0502020204030204" pitchFamily="34" charset="0"/>
                <a:ea typeface="Calibri" panose="020F0502020204030204" pitchFamily="34" charset="0"/>
              </a:rPr>
              <a:t>It could also act as a prototype for enabling NELFT and ELFT to work together around an external delegation, and enable the creation of a pooled fund</a:t>
            </a:r>
          </a:p>
          <a:p>
            <a:pPr marL="342900" lvl="0" indent="-342900">
              <a:buFont typeface="Symbol" panose="05050102010706020507" pitchFamily="18" charset="2"/>
              <a:buChar char=""/>
            </a:pPr>
            <a:endParaRPr lang="en-GB" sz="21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GB" sz="2100" dirty="0">
                <a:solidFill>
                  <a:srgbClr val="000000"/>
                </a:solidFill>
                <a:effectLst/>
                <a:latin typeface="Calibri" panose="020F0502020204030204" pitchFamily="34" charset="0"/>
                <a:ea typeface="Calibri" panose="020F0502020204030204" pitchFamily="34" charset="0"/>
              </a:rPr>
              <a:t>It would also be possible for the ICB to withdraw from the joint committee at a future date, leaving the NHS providers to manage their joint committee – and an external delegation - themselves</a:t>
            </a:r>
            <a:endParaRPr lang="en-GB" sz="2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3180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F0BF542-6667-4782-907D-24C66878D020}"/>
              </a:ext>
            </a:extLst>
          </p:cNvPr>
          <p:cNvSpPr txBox="1">
            <a:spLocks/>
          </p:cNvSpPr>
          <p:nvPr/>
        </p:nvSpPr>
        <p:spPr>
          <a:xfrm>
            <a:off x="0" y="0"/>
            <a:ext cx="12192000" cy="537784"/>
          </a:xfrm>
          <a:prstGeom prst="rect">
            <a:avLst/>
          </a:prstGeom>
          <a:gradFill flip="none" rotWithShape="1">
            <a:gsLst>
              <a:gs pos="0">
                <a:schemeClr val="accent1">
                  <a:lumMod val="5000"/>
                  <a:lumOff val="95000"/>
                  <a:alpha val="0"/>
                </a:schemeClr>
              </a:gs>
              <a:gs pos="29000">
                <a:schemeClr val="accent1">
                  <a:lumMod val="45000"/>
                  <a:lumOff val="55000"/>
                  <a:alpha val="25000"/>
                </a:schemeClr>
              </a:gs>
              <a:gs pos="54000">
                <a:schemeClr val="accent1">
                  <a:lumMod val="45000"/>
                  <a:lumOff val="55000"/>
                  <a:alpha val="50000"/>
                </a:schemeClr>
              </a:gs>
              <a:gs pos="79000">
                <a:schemeClr val="accent1">
                  <a:lumMod val="58000"/>
                  <a:lumOff val="42000"/>
                  <a:alpha val="75000"/>
                </a:schemeClr>
              </a:gs>
            </a:gsLst>
            <a:lin ang="10800000" scaled="1"/>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chemeClr val="accent1">
                    <a:lumMod val="75000"/>
                  </a:schemeClr>
                </a:solidFill>
                <a:latin typeface="+mn-lt"/>
                <a:cs typeface="Arial Narrow" panose="020B0604020202020204" pitchFamily="34" charset="0"/>
              </a:rPr>
              <a:t>Key points of learning / challenges</a:t>
            </a:r>
          </a:p>
        </p:txBody>
      </p:sp>
      <p:sp>
        <p:nvSpPr>
          <p:cNvPr id="5" name="TextBox 4">
            <a:extLst>
              <a:ext uri="{FF2B5EF4-FFF2-40B4-BE49-F238E27FC236}">
                <a16:creationId xmlns:a16="http://schemas.microsoft.com/office/drawing/2014/main" id="{5AABF6BF-5E21-28B3-94D5-3416C6082503}"/>
              </a:ext>
            </a:extLst>
          </p:cNvPr>
          <p:cNvSpPr txBox="1"/>
          <p:nvPr/>
        </p:nvSpPr>
        <p:spPr>
          <a:xfrm>
            <a:off x="48491" y="891533"/>
            <a:ext cx="12095018" cy="5632311"/>
          </a:xfrm>
          <a:prstGeom prst="rect">
            <a:avLst/>
          </a:prstGeom>
          <a:noFill/>
        </p:spPr>
        <p:txBody>
          <a:bodyPr wrap="square">
            <a:spAutoFit/>
          </a:bodyPr>
          <a:lstStyle/>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rPr>
              <a:t>Lived experience perspectives within </a:t>
            </a:r>
            <a:r>
              <a:rPr lang="en-GB" sz="2000" dirty="0">
                <a:solidFill>
                  <a:srgbClr val="000000"/>
                </a:solidFill>
                <a:latin typeface="Calibri" panose="020F0502020204030204" pitchFamily="34" charset="0"/>
                <a:ea typeface="Calibri" panose="020F0502020204030204" pitchFamily="34" charset="0"/>
              </a:rPr>
              <a:t>our sub-committee is valuable beyond measure… However, you have to be willing to fundamentally adapt the way you conduct business and offer a great deal of support to make this meaningful </a:t>
            </a:r>
          </a:p>
          <a:p>
            <a:pPr marL="342900" lvl="0" indent="-342900">
              <a:buFont typeface="Symbol" panose="05050102010706020507" pitchFamily="18" charset="2"/>
              <a:buChar char=""/>
            </a:pPr>
            <a:endParaRPr lang="en-GB" sz="2000" dirty="0">
              <a:solidFill>
                <a:srgbClr val="000000"/>
              </a:solidFill>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solidFill>
                  <a:srgbClr val="000000"/>
                </a:solidFill>
                <a:latin typeface="Calibri" panose="020F0502020204030204" pitchFamily="34" charset="0"/>
                <a:ea typeface="Calibri" panose="020F0502020204030204" pitchFamily="34" charset="0"/>
              </a:rPr>
              <a:t>Defining the delegation from each of the three statutory boards is contentious. Gaining the buy-in and support from Trust boards has been simpler than gaining agreement from the ICB</a:t>
            </a:r>
          </a:p>
          <a:p>
            <a:pPr marL="342900" lvl="0" indent="-342900">
              <a:buFont typeface="Symbol" panose="05050102010706020507" pitchFamily="18" charset="2"/>
              <a:buChar char=""/>
            </a:pPr>
            <a:endParaRPr lang="en-GB" sz="2000" dirty="0">
              <a:solidFill>
                <a:srgbClr val="000000"/>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solidFill>
                  <a:srgbClr val="000000"/>
                </a:solidFill>
                <a:latin typeface="Calibri" panose="020F0502020204030204" pitchFamily="34" charset="0"/>
                <a:ea typeface="Calibri" panose="020F0502020204030204" pitchFamily="34" charset="0"/>
              </a:rPr>
              <a:t>Our collaborative design intentionally seeks to integrate vertically into places as well as across the system to deliver things at scale where this makes sense. There is a great deal of complexity in this and risks making governance ambiguous</a:t>
            </a:r>
          </a:p>
          <a:p>
            <a:pPr marL="342900" lvl="0" indent="-342900">
              <a:buFont typeface="Symbol" panose="05050102010706020507" pitchFamily="18" charset="2"/>
              <a:buChar char=""/>
            </a:pPr>
            <a:endParaRPr lang="en-GB" sz="2000" dirty="0">
              <a:solidFill>
                <a:srgbClr val="000000"/>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solidFill>
                  <a:srgbClr val="000000"/>
                </a:solidFill>
                <a:latin typeface="Calibri" panose="020F0502020204030204" pitchFamily="34" charset="0"/>
                <a:ea typeface="Calibri" panose="020F0502020204030204" pitchFamily="34" charset="0"/>
              </a:rPr>
              <a:t>Our legacy arrangements around MHLDA programme delivery has given us a firm foundation on which to build but also means there are kinks and oddities still to iron out. We are having to adapt and change things while continuing to deliver, rather than being able to design / create something from scratch </a:t>
            </a:r>
          </a:p>
          <a:p>
            <a:pPr marL="342900" lvl="0" indent="-342900">
              <a:buFont typeface="Symbol" panose="05050102010706020507" pitchFamily="18" charset="2"/>
              <a:buChar char=""/>
            </a:pPr>
            <a:endParaRPr lang="en-GB" sz="2000" dirty="0">
              <a:solidFill>
                <a:srgbClr val="000000"/>
              </a:solidFill>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000" dirty="0">
                <a:solidFill>
                  <a:srgbClr val="000000"/>
                </a:solidFill>
                <a:latin typeface="Calibri" panose="020F0502020204030204" pitchFamily="34" charset="0"/>
                <a:ea typeface="Calibri" panose="020F0502020204030204" pitchFamily="34" charset="0"/>
              </a:rPr>
              <a:t>We have been exploring what assurance, performance management and programme oversight could look like once the delegations have been made – however, it’s easier to define what you don’t want it to be like than to design something new</a:t>
            </a:r>
          </a:p>
        </p:txBody>
      </p:sp>
    </p:spTree>
    <p:extLst>
      <p:ext uri="{BB962C8B-B14F-4D97-AF65-F5344CB8AC3E}">
        <p14:creationId xmlns:p14="http://schemas.microsoft.com/office/powerpoint/2010/main" val="3916373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361F09B21A804F824D0804817B9451" ma:contentTypeVersion="16" ma:contentTypeDescription="Create a new document." ma:contentTypeScope="" ma:versionID="849e9642288f645911ab88569331696b">
  <xsd:schema xmlns:xsd="http://www.w3.org/2001/XMLSchema" xmlns:xs="http://www.w3.org/2001/XMLSchema" xmlns:p="http://schemas.microsoft.com/office/2006/metadata/properties" xmlns:ns2="47dd78af-cfc5-4e7a-8799-591ad7ced2cf" xmlns:ns3="91879da0-9969-4788-bbb1-7f1899c198fe" targetNamespace="http://schemas.microsoft.com/office/2006/metadata/properties" ma:root="true" ma:fieldsID="eddd31e92899fff87e4962bf49a94a7a" ns2:_="" ns3:_="">
    <xsd:import namespace="47dd78af-cfc5-4e7a-8799-591ad7ced2cf"/>
    <xsd:import namespace="91879da0-9969-4788-bbb1-7f1899c198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d78af-cfc5-4e7a-8799-591ad7ced2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eb73b0-c5d4-4c05-b12e-b4108c0f0e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879da0-9969-4788-bbb1-7f1899c19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2e16324-b103-49ce-bb9c-8eb177c64a7c}" ma:internalName="TaxCatchAll" ma:showField="CatchAllData" ma:web="91879da0-9969-4788-bbb1-7f1899c19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dd78af-cfc5-4e7a-8799-591ad7ced2cf">
      <Terms xmlns="http://schemas.microsoft.com/office/infopath/2007/PartnerControls"/>
    </lcf76f155ced4ddcb4097134ff3c332f>
    <TaxCatchAll xmlns="91879da0-9969-4788-bbb1-7f1899c198fe" xsi:nil="true"/>
  </documentManagement>
</p:properties>
</file>

<file path=customXml/itemProps1.xml><?xml version="1.0" encoding="utf-8"?>
<ds:datastoreItem xmlns:ds="http://schemas.openxmlformats.org/officeDocument/2006/customXml" ds:itemID="{A7C71133-6A65-46E2-9680-EF15B6C3DE05}"/>
</file>

<file path=customXml/itemProps2.xml><?xml version="1.0" encoding="utf-8"?>
<ds:datastoreItem xmlns:ds="http://schemas.openxmlformats.org/officeDocument/2006/customXml" ds:itemID="{C2E10F04-3350-4235-A013-09D957A9E70D}">
  <ds:schemaRefs>
    <ds:schemaRef ds:uri="http://schemas.microsoft.com/sharepoint/v3/contenttype/forms"/>
  </ds:schemaRefs>
</ds:datastoreItem>
</file>

<file path=customXml/itemProps3.xml><?xml version="1.0" encoding="utf-8"?>
<ds:datastoreItem xmlns:ds="http://schemas.openxmlformats.org/officeDocument/2006/customXml" ds:itemID="{84D41C73-3606-4B40-802A-FC24C39D0628}">
  <ds:schemaRefs>
    <ds:schemaRef ds:uri="http://schemas.microsoft.com/office/2006/documentManagement/types"/>
    <ds:schemaRef ds:uri="a96a0563-e92f-42eb-bfe6-9218e7632964"/>
    <ds:schemaRef ds:uri="de6c6955-0d24-438c-ae16-1b3a8cce8087"/>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2882</TotalTime>
  <Words>613</Words>
  <Application>Microsoft Office PowerPoint</Application>
  <PresentationFormat>Widescreen</PresentationFormat>
  <Paragraphs>46</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Lato</vt:lpstr>
      <vt:lpstr>Symbol</vt:lpstr>
      <vt:lpstr>Office Theme</vt:lpstr>
      <vt:lpstr>Governance in the North East London Mental Health, Learning Disability and Autism Collaborative  Presented by: Selina Douglas, Executive Director of Partnerships, North East London NHS Foundation Trust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Fradgley</dc:creator>
  <cp:lastModifiedBy>Katie Crooks</cp:lastModifiedBy>
  <cp:revision>19</cp:revision>
  <cp:lastPrinted>2018-03-11T11:53:33Z</cp:lastPrinted>
  <dcterms:created xsi:type="dcterms:W3CDTF">2018-03-11T11:06:15Z</dcterms:created>
  <dcterms:modified xsi:type="dcterms:W3CDTF">2023-06-30T08:52:28Z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0x01010036361F09B21A804F824D0804817B9451</vt:lpwstr>
  </property>
</Properties>
</file>