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drawing1.xml" ContentType="application/vnd.ms-office.drawingml.diagramDrawing+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705" r:id="rId2"/>
    <p:sldMasterId id="2147483720" r:id="rId3"/>
    <p:sldMasterId id="2147483732" r:id="rId4"/>
  </p:sldMasterIdLst>
  <p:notesMasterIdLst>
    <p:notesMasterId r:id="rId11"/>
  </p:notesMasterIdLst>
  <p:sldIdLst>
    <p:sldId id="341" r:id="rId5"/>
    <p:sldId id="342" r:id="rId6"/>
    <p:sldId id="2142533074" r:id="rId7"/>
    <p:sldId id="344" r:id="rId8"/>
    <p:sldId id="2142533075" r:id="rId9"/>
    <p:sldId id="2142533073" r:id="rId10"/>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18F"/>
    <a:srgbClr val="31ACA1"/>
    <a:srgbClr val="3B2866"/>
    <a:srgbClr val="B4DBD7"/>
    <a:srgbClr val="7C5090"/>
    <a:srgbClr val="3B2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77438" autoAdjust="0"/>
  </p:normalViewPr>
  <p:slideViewPr>
    <p:cSldViewPr snapToGrid="0" snapToObjects="1">
      <p:cViewPr varScale="1">
        <p:scale>
          <a:sx n="46" d="100"/>
          <a:sy n="46" d="100"/>
        </p:scale>
        <p:origin x="131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56E30C-C8E8-4BF0-9843-B2E32ACAD3EB}" type="doc">
      <dgm:prSet loTypeId="urn:microsoft.com/office/officeart/2005/8/layout/hProcess9" loCatId="process" qsTypeId="urn:microsoft.com/office/officeart/2005/8/quickstyle/simple1" qsCatId="simple" csTypeId="urn:microsoft.com/office/officeart/2005/8/colors/colorful5" csCatId="colorful" phldr="1"/>
      <dgm:spPr/>
    </dgm:pt>
    <dgm:pt modelId="{C880A86F-53D9-457A-A8E3-1D51927C22F3}">
      <dgm:prSet phldrT="[Text]"/>
      <dgm:spPr>
        <a:solidFill>
          <a:srgbClr val="7C518F"/>
        </a:solidFill>
      </dgm:spPr>
      <dgm:t>
        <a:bodyPr/>
        <a:lstStyle/>
        <a:p>
          <a:r>
            <a:rPr lang="en-GB" dirty="0"/>
            <a:t>Small number of shared programmes </a:t>
          </a:r>
        </a:p>
      </dgm:t>
    </dgm:pt>
    <dgm:pt modelId="{D6917352-DDD2-4C52-A34F-4F844ABCE795}" type="parTrans" cxnId="{53C5547C-CCD9-4858-9110-F9C50DCE6AB5}">
      <dgm:prSet/>
      <dgm:spPr/>
      <dgm:t>
        <a:bodyPr/>
        <a:lstStyle/>
        <a:p>
          <a:endParaRPr lang="en-GB"/>
        </a:p>
      </dgm:t>
    </dgm:pt>
    <dgm:pt modelId="{B8148127-B04C-4DA9-B040-132FE1FE0446}" type="sibTrans" cxnId="{53C5547C-CCD9-4858-9110-F9C50DCE6AB5}">
      <dgm:prSet/>
      <dgm:spPr/>
      <dgm:t>
        <a:bodyPr/>
        <a:lstStyle/>
        <a:p>
          <a:endParaRPr lang="en-GB"/>
        </a:p>
      </dgm:t>
    </dgm:pt>
    <dgm:pt modelId="{11A158CE-0884-4AC3-9E0C-B3142390E1E2}">
      <dgm:prSet phldrT="[Text]"/>
      <dgm:spPr>
        <a:solidFill>
          <a:srgbClr val="3B2866"/>
        </a:solidFill>
      </dgm:spPr>
      <dgm:t>
        <a:bodyPr/>
        <a:lstStyle/>
        <a:p>
          <a:r>
            <a:rPr lang="en-GB" dirty="0"/>
            <a:t>+ mutual aid, peer support and networked services</a:t>
          </a:r>
        </a:p>
      </dgm:t>
    </dgm:pt>
    <dgm:pt modelId="{5C07C627-3B45-4678-BA26-A8331ADC88C5}" type="parTrans" cxnId="{2D2915C0-A976-4158-BF50-8D1239A32887}">
      <dgm:prSet/>
      <dgm:spPr/>
      <dgm:t>
        <a:bodyPr/>
        <a:lstStyle/>
        <a:p>
          <a:endParaRPr lang="en-GB"/>
        </a:p>
      </dgm:t>
    </dgm:pt>
    <dgm:pt modelId="{B09F6F73-9486-486F-AD55-BA78A76DFD6B}" type="sibTrans" cxnId="{2D2915C0-A976-4158-BF50-8D1239A32887}">
      <dgm:prSet/>
      <dgm:spPr/>
      <dgm:t>
        <a:bodyPr/>
        <a:lstStyle/>
        <a:p>
          <a:endParaRPr lang="en-GB"/>
        </a:p>
      </dgm:t>
    </dgm:pt>
    <dgm:pt modelId="{1EBB8C73-42B8-4D71-B902-87F5E7790157}">
      <dgm:prSet phldrT="[Text]"/>
      <dgm:spPr>
        <a:solidFill>
          <a:srgbClr val="31ACA1"/>
        </a:solidFill>
      </dgm:spPr>
      <dgm:t>
        <a:bodyPr/>
        <a:lstStyle/>
        <a:p>
          <a:r>
            <a:rPr lang="en-GB" dirty="0"/>
            <a:t>+ shared operational networks, large number of loose networks, leading on behalf of the ICS </a:t>
          </a:r>
        </a:p>
      </dgm:t>
    </dgm:pt>
    <dgm:pt modelId="{0A2780F1-848C-4EB2-9EF8-D0666350C62C}" type="parTrans" cxnId="{90A5BAC6-A9FB-41BA-A954-8C191EB98180}">
      <dgm:prSet/>
      <dgm:spPr/>
      <dgm:t>
        <a:bodyPr/>
        <a:lstStyle/>
        <a:p>
          <a:endParaRPr lang="en-GB"/>
        </a:p>
      </dgm:t>
    </dgm:pt>
    <dgm:pt modelId="{15F7C7BD-30B0-47A8-83EE-D437C8B2EBBE}" type="sibTrans" cxnId="{90A5BAC6-A9FB-41BA-A954-8C191EB98180}">
      <dgm:prSet/>
      <dgm:spPr/>
      <dgm:t>
        <a:bodyPr/>
        <a:lstStyle/>
        <a:p>
          <a:endParaRPr lang="en-GB"/>
        </a:p>
      </dgm:t>
    </dgm:pt>
    <dgm:pt modelId="{10DCF717-06BB-439D-B730-A841B5FD759D}" type="pres">
      <dgm:prSet presAssocID="{2F56E30C-C8E8-4BF0-9843-B2E32ACAD3EB}" presName="CompostProcess" presStyleCnt="0">
        <dgm:presLayoutVars>
          <dgm:dir/>
          <dgm:resizeHandles val="exact"/>
        </dgm:presLayoutVars>
      </dgm:prSet>
      <dgm:spPr/>
    </dgm:pt>
    <dgm:pt modelId="{B199008F-D945-401F-A684-CD2E2B8D55F1}" type="pres">
      <dgm:prSet presAssocID="{2F56E30C-C8E8-4BF0-9843-B2E32ACAD3EB}" presName="arrow" presStyleLbl="bgShp" presStyleIdx="0" presStyleCnt="1"/>
      <dgm:spPr>
        <a:solidFill>
          <a:srgbClr val="B4DBD7"/>
        </a:solidFill>
      </dgm:spPr>
    </dgm:pt>
    <dgm:pt modelId="{0446FC10-25E0-489D-A193-E9CFB7E93FC9}" type="pres">
      <dgm:prSet presAssocID="{2F56E30C-C8E8-4BF0-9843-B2E32ACAD3EB}" presName="linearProcess" presStyleCnt="0"/>
      <dgm:spPr/>
    </dgm:pt>
    <dgm:pt modelId="{01FFD854-12AA-4E92-A2D3-80F15CFB801B}" type="pres">
      <dgm:prSet presAssocID="{C880A86F-53D9-457A-A8E3-1D51927C22F3}" presName="textNode" presStyleLbl="node1" presStyleIdx="0" presStyleCnt="3">
        <dgm:presLayoutVars>
          <dgm:bulletEnabled val="1"/>
        </dgm:presLayoutVars>
      </dgm:prSet>
      <dgm:spPr/>
    </dgm:pt>
    <dgm:pt modelId="{44E66806-DBA9-4635-B1A6-923D41702B8D}" type="pres">
      <dgm:prSet presAssocID="{B8148127-B04C-4DA9-B040-132FE1FE0446}" presName="sibTrans" presStyleCnt="0"/>
      <dgm:spPr/>
    </dgm:pt>
    <dgm:pt modelId="{D95A3D82-06C7-433F-A68E-A31CC2364220}" type="pres">
      <dgm:prSet presAssocID="{11A158CE-0884-4AC3-9E0C-B3142390E1E2}" presName="textNode" presStyleLbl="node1" presStyleIdx="1" presStyleCnt="3">
        <dgm:presLayoutVars>
          <dgm:bulletEnabled val="1"/>
        </dgm:presLayoutVars>
      </dgm:prSet>
      <dgm:spPr/>
    </dgm:pt>
    <dgm:pt modelId="{A33C99AE-93F3-433B-8F54-EF690D5E1CB0}" type="pres">
      <dgm:prSet presAssocID="{B09F6F73-9486-486F-AD55-BA78A76DFD6B}" presName="sibTrans" presStyleCnt="0"/>
      <dgm:spPr/>
    </dgm:pt>
    <dgm:pt modelId="{8D661097-42E2-4594-9603-539B073ABC37}" type="pres">
      <dgm:prSet presAssocID="{1EBB8C73-42B8-4D71-B902-87F5E7790157}" presName="textNode" presStyleLbl="node1" presStyleIdx="2" presStyleCnt="3">
        <dgm:presLayoutVars>
          <dgm:bulletEnabled val="1"/>
        </dgm:presLayoutVars>
      </dgm:prSet>
      <dgm:spPr/>
    </dgm:pt>
  </dgm:ptLst>
  <dgm:cxnLst>
    <dgm:cxn modelId="{1C59FE25-14F0-41CD-BD5E-8DA641EB1597}" type="presOf" srcId="{2F56E30C-C8E8-4BF0-9843-B2E32ACAD3EB}" destId="{10DCF717-06BB-439D-B730-A841B5FD759D}" srcOrd="0" destOrd="0" presId="urn:microsoft.com/office/officeart/2005/8/layout/hProcess9"/>
    <dgm:cxn modelId="{53C5547C-CCD9-4858-9110-F9C50DCE6AB5}" srcId="{2F56E30C-C8E8-4BF0-9843-B2E32ACAD3EB}" destId="{C880A86F-53D9-457A-A8E3-1D51927C22F3}" srcOrd="0" destOrd="0" parTransId="{D6917352-DDD2-4C52-A34F-4F844ABCE795}" sibTransId="{B8148127-B04C-4DA9-B040-132FE1FE0446}"/>
    <dgm:cxn modelId="{BFBFD492-3BBC-4A82-8323-938B033C610F}" type="presOf" srcId="{C880A86F-53D9-457A-A8E3-1D51927C22F3}" destId="{01FFD854-12AA-4E92-A2D3-80F15CFB801B}" srcOrd="0" destOrd="0" presId="urn:microsoft.com/office/officeart/2005/8/layout/hProcess9"/>
    <dgm:cxn modelId="{2D2915C0-A976-4158-BF50-8D1239A32887}" srcId="{2F56E30C-C8E8-4BF0-9843-B2E32ACAD3EB}" destId="{11A158CE-0884-4AC3-9E0C-B3142390E1E2}" srcOrd="1" destOrd="0" parTransId="{5C07C627-3B45-4678-BA26-A8331ADC88C5}" sibTransId="{B09F6F73-9486-486F-AD55-BA78A76DFD6B}"/>
    <dgm:cxn modelId="{90A5BAC6-A9FB-41BA-A954-8C191EB98180}" srcId="{2F56E30C-C8E8-4BF0-9843-B2E32ACAD3EB}" destId="{1EBB8C73-42B8-4D71-B902-87F5E7790157}" srcOrd="2" destOrd="0" parTransId="{0A2780F1-848C-4EB2-9EF8-D0666350C62C}" sibTransId="{15F7C7BD-30B0-47A8-83EE-D437C8B2EBBE}"/>
    <dgm:cxn modelId="{A8266DCC-D511-4C57-B838-6C9894B3D14A}" type="presOf" srcId="{1EBB8C73-42B8-4D71-B902-87F5E7790157}" destId="{8D661097-42E2-4594-9603-539B073ABC37}" srcOrd="0" destOrd="0" presId="urn:microsoft.com/office/officeart/2005/8/layout/hProcess9"/>
    <dgm:cxn modelId="{585ED6E6-6540-424C-B95C-41F980F4761F}" type="presOf" srcId="{11A158CE-0884-4AC3-9E0C-B3142390E1E2}" destId="{D95A3D82-06C7-433F-A68E-A31CC2364220}" srcOrd="0" destOrd="0" presId="urn:microsoft.com/office/officeart/2005/8/layout/hProcess9"/>
    <dgm:cxn modelId="{C46F0D1A-7EA8-4085-B19A-62044BB43EEC}" type="presParOf" srcId="{10DCF717-06BB-439D-B730-A841B5FD759D}" destId="{B199008F-D945-401F-A684-CD2E2B8D55F1}" srcOrd="0" destOrd="0" presId="urn:microsoft.com/office/officeart/2005/8/layout/hProcess9"/>
    <dgm:cxn modelId="{DC535519-ADF3-4937-8B5C-CC60F1A282E4}" type="presParOf" srcId="{10DCF717-06BB-439D-B730-A841B5FD759D}" destId="{0446FC10-25E0-489D-A193-E9CFB7E93FC9}" srcOrd="1" destOrd="0" presId="urn:microsoft.com/office/officeart/2005/8/layout/hProcess9"/>
    <dgm:cxn modelId="{172E6209-606B-4590-A54D-AC35DC7D2A0A}" type="presParOf" srcId="{0446FC10-25E0-489D-A193-E9CFB7E93FC9}" destId="{01FFD854-12AA-4E92-A2D3-80F15CFB801B}" srcOrd="0" destOrd="0" presId="urn:microsoft.com/office/officeart/2005/8/layout/hProcess9"/>
    <dgm:cxn modelId="{33809CEC-C2DF-4617-A485-33EEEA9FCA65}" type="presParOf" srcId="{0446FC10-25E0-489D-A193-E9CFB7E93FC9}" destId="{44E66806-DBA9-4635-B1A6-923D41702B8D}" srcOrd="1" destOrd="0" presId="urn:microsoft.com/office/officeart/2005/8/layout/hProcess9"/>
    <dgm:cxn modelId="{A5422FC3-C96C-47A9-ACED-B5D08FB38F14}" type="presParOf" srcId="{0446FC10-25E0-489D-A193-E9CFB7E93FC9}" destId="{D95A3D82-06C7-433F-A68E-A31CC2364220}" srcOrd="2" destOrd="0" presId="urn:microsoft.com/office/officeart/2005/8/layout/hProcess9"/>
    <dgm:cxn modelId="{0AE8006A-BE6A-4BEB-8E41-53662C02F515}" type="presParOf" srcId="{0446FC10-25E0-489D-A193-E9CFB7E93FC9}" destId="{A33C99AE-93F3-433B-8F54-EF690D5E1CB0}" srcOrd="3" destOrd="0" presId="urn:microsoft.com/office/officeart/2005/8/layout/hProcess9"/>
    <dgm:cxn modelId="{D9E39D2E-7B2C-4846-9D6B-10AEBF246461}" type="presParOf" srcId="{0446FC10-25E0-489D-A193-E9CFB7E93FC9}" destId="{8D661097-42E2-4594-9603-539B073ABC3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9008F-D945-401F-A684-CD2E2B8D55F1}">
      <dsp:nvSpPr>
        <dsp:cNvPr id="0" name=""/>
        <dsp:cNvSpPr/>
      </dsp:nvSpPr>
      <dsp:spPr>
        <a:xfrm>
          <a:off x="534590" y="0"/>
          <a:ext cx="6058693" cy="4751917"/>
        </a:xfrm>
        <a:prstGeom prst="rightArrow">
          <a:avLst/>
        </a:prstGeom>
        <a:solidFill>
          <a:srgbClr val="B4DBD7"/>
        </a:solidFill>
        <a:ln>
          <a:noFill/>
        </a:ln>
        <a:effectLst/>
      </dsp:spPr>
      <dsp:style>
        <a:lnRef idx="0">
          <a:scrgbClr r="0" g="0" b="0"/>
        </a:lnRef>
        <a:fillRef idx="1">
          <a:scrgbClr r="0" g="0" b="0"/>
        </a:fillRef>
        <a:effectRef idx="0">
          <a:scrgbClr r="0" g="0" b="0"/>
        </a:effectRef>
        <a:fontRef idx="minor"/>
      </dsp:style>
    </dsp:sp>
    <dsp:sp modelId="{01FFD854-12AA-4E92-A2D3-80F15CFB801B}">
      <dsp:nvSpPr>
        <dsp:cNvPr id="0" name=""/>
        <dsp:cNvSpPr/>
      </dsp:nvSpPr>
      <dsp:spPr>
        <a:xfrm>
          <a:off x="7656" y="1425575"/>
          <a:ext cx="2294284" cy="1900766"/>
        </a:xfrm>
        <a:prstGeom prst="roundRect">
          <a:avLst/>
        </a:prstGeom>
        <a:solidFill>
          <a:srgbClr val="7C5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Small number of shared programmes </a:t>
          </a:r>
        </a:p>
      </dsp:txBody>
      <dsp:txXfrm>
        <a:off x="100444" y="1518363"/>
        <a:ext cx="2108708" cy="1715190"/>
      </dsp:txXfrm>
    </dsp:sp>
    <dsp:sp modelId="{D95A3D82-06C7-433F-A68E-A31CC2364220}">
      <dsp:nvSpPr>
        <dsp:cNvPr id="0" name=""/>
        <dsp:cNvSpPr/>
      </dsp:nvSpPr>
      <dsp:spPr>
        <a:xfrm>
          <a:off x="2416795" y="1425575"/>
          <a:ext cx="2294284" cy="1900766"/>
        </a:xfrm>
        <a:prstGeom prst="roundRect">
          <a:avLst/>
        </a:prstGeom>
        <a:solidFill>
          <a:srgbClr val="3B28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 mutual aid, peer support and networked services</a:t>
          </a:r>
        </a:p>
      </dsp:txBody>
      <dsp:txXfrm>
        <a:off x="2509583" y="1518363"/>
        <a:ext cx="2108708" cy="1715190"/>
      </dsp:txXfrm>
    </dsp:sp>
    <dsp:sp modelId="{8D661097-42E2-4594-9603-539B073ABC37}">
      <dsp:nvSpPr>
        <dsp:cNvPr id="0" name=""/>
        <dsp:cNvSpPr/>
      </dsp:nvSpPr>
      <dsp:spPr>
        <a:xfrm>
          <a:off x="4825933" y="1425575"/>
          <a:ext cx="2294284" cy="1900766"/>
        </a:xfrm>
        <a:prstGeom prst="roundRect">
          <a:avLst/>
        </a:prstGeom>
        <a:solidFill>
          <a:srgbClr val="31AC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 shared operational networks, large number of loose networks, leading on behalf of the ICS </a:t>
          </a:r>
        </a:p>
      </dsp:txBody>
      <dsp:txXfrm>
        <a:off x="4918721" y="1518363"/>
        <a:ext cx="2108708" cy="17151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D22A43-ABDE-461C-AB35-3EA158190374}" type="datetimeFigureOut">
              <a:rPr lang="en-GB" smtClean="0"/>
              <a:t>30/06/2023</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22C6B-5E72-4C7D-88BC-32903D4FABED}" type="slidenum">
              <a:rPr lang="en-GB" smtClean="0"/>
              <a:t>‹#›</a:t>
            </a:fld>
            <a:endParaRPr lang="en-GB"/>
          </a:p>
        </p:txBody>
      </p:sp>
    </p:spTree>
    <p:extLst>
      <p:ext uri="{BB962C8B-B14F-4D97-AF65-F5344CB8AC3E}">
        <p14:creationId xmlns:p14="http://schemas.microsoft.com/office/powerpoint/2010/main" val="3047339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Arial" panose="020B0604020202020204" pitchFamily="34" charset="0"/>
                <a:cs typeface="Arial" panose="020B0604020202020204" pitchFamily="34" charset="0"/>
              </a:rPr>
              <a:t>Purpose:</a:t>
            </a:r>
            <a:r>
              <a:rPr lang="en-GB" sz="1200" dirty="0">
                <a:latin typeface="Arial" panose="020B0604020202020204" pitchFamily="34" charset="0"/>
                <a:cs typeface="Arial" panose="020B0604020202020204" pitchFamily="34" charset="0"/>
              </a:rPr>
              <a:t> to achieve and sustain a collaborative, partnership model of integrated acute and specialist healthcare across WY&amp;H</a:t>
            </a:r>
          </a:p>
          <a:p>
            <a:r>
              <a:rPr lang="en-GB" sz="1200" b="1" dirty="0">
                <a:latin typeface="Arial" panose="020B0604020202020204" pitchFamily="34" charset="0"/>
                <a:cs typeface="Arial" panose="020B0604020202020204" pitchFamily="34" charset="0"/>
              </a:rPr>
              <a:t>Vision: </a:t>
            </a:r>
            <a:r>
              <a:rPr lang="en-GB" sz="1200" dirty="0">
                <a:latin typeface="Arial" panose="020B0604020202020204" pitchFamily="34" charset="0"/>
                <a:cs typeface="Arial" panose="020B0604020202020204" pitchFamily="34" charset="0"/>
              </a:rPr>
              <a:t>Outstanding, high quality acute and specialist healthcare for the whole population of WY&amp;H: consistent, integrated and sustainable</a:t>
            </a:r>
          </a:p>
          <a:p>
            <a:endParaRPr lang="en-GB" dirty="0"/>
          </a:p>
        </p:txBody>
      </p:sp>
      <p:sp>
        <p:nvSpPr>
          <p:cNvPr id="4" name="Slide Number Placeholder 3"/>
          <p:cNvSpPr>
            <a:spLocks noGrp="1"/>
          </p:cNvSpPr>
          <p:nvPr>
            <p:ph type="sldNum" sz="quarter" idx="5"/>
          </p:nvPr>
        </p:nvSpPr>
        <p:spPr/>
        <p:txBody>
          <a:bodyPr/>
          <a:lstStyle/>
          <a:p>
            <a:fld id="{3E922C6B-5E72-4C7D-88BC-32903D4FABED}" type="slidenum">
              <a:rPr lang="en-GB" smtClean="0"/>
              <a:t>2</a:t>
            </a:fld>
            <a:endParaRPr lang="en-GB"/>
          </a:p>
        </p:txBody>
      </p:sp>
    </p:spTree>
    <p:extLst>
      <p:ext uri="{BB962C8B-B14F-4D97-AF65-F5344CB8AC3E}">
        <p14:creationId xmlns:p14="http://schemas.microsoft.com/office/powerpoint/2010/main" val="1313772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1550" y="1595604"/>
            <a:ext cx="9318427" cy="1510817"/>
          </a:xfrm>
        </p:spPr>
        <p:txBody>
          <a:bodyPr anchor="t">
            <a:noAutofit/>
          </a:bodyPr>
          <a:lstStyle>
            <a:lvl1pPr algn="l">
              <a:defRPr sz="5600" b="1" i="0">
                <a:solidFill>
                  <a:schemeClr val="bg1"/>
                </a:solidFill>
                <a:latin typeface="Frutiger CE 45 Light" panose="02000403040000020004" pitchFamily="2" charset="0"/>
              </a:defRPr>
            </a:lvl1pPr>
          </a:lstStyle>
          <a:p>
            <a:r>
              <a:rPr lang="en-GB" dirty="0"/>
              <a:t>Add heading or presentation title here.</a:t>
            </a:r>
            <a:endParaRPr lang="en-US" dirty="0"/>
          </a:p>
        </p:txBody>
      </p:sp>
      <p:sp>
        <p:nvSpPr>
          <p:cNvPr id="3" name="Subtitle 2"/>
          <p:cNvSpPr>
            <a:spLocks noGrp="1"/>
          </p:cNvSpPr>
          <p:nvPr>
            <p:ph type="subTitle" idx="1" hasCustomPrompt="1"/>
          </p:nvPr>
        </p:nvSpPr>
        <p:spPr>
          <a:xfrm>
            <a:off x="971551" y="3353360"/>
            <a:ext cx="8018859" cy="437907"/>
          </a:xfrm>
        </p:spPr>
        <p:txBody>
          <a:bodyPr anchor="t">
            <a:noAutofit/>
          </a:bodyPr>
          <a:lstStyle>
            <a:lvl1pPr marL="0" indent="0" algn="l">
              <a:lnSpc>
                <a:spcPct val="100000"/>
              </a:lnSpc>
              <a:buNone/>
              <a:defRPr sz="1800" b="1" i="0">
                <a:solidFill>
                  <a:srgbClr val="3B2767"/>
                </a:solidFill>
                <a:latin typeface="Frutiger LT 45 Light" panose="020B0500000000000000" pitchFamily="34"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Any subtitle information should be written here.</a:t>
            </a:r>
            <a:endParaRPr lang="en-US" dirty="0"/>
          </a:p>
        </p:txBody>
      </p:sp>
    </p:spTree>
    <p:extLst>
      <p:ext uri="{BB962C8B-B14F-4D97-AF65-F5344CB8AC3E}">
        <p14:creationId xmlns:p14="http://schemas.microsoft.com/office/powerpoint/2010/main" val="1610947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269756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590" y="806714"/>
            <a:ext cx="3517533" cy="1280945"/>
          </a:xfrm>
        </p:spPr>
        <p:txBody>
          <a:bodyPr anchor="b"/>
          <a:lstStyle>
            <a:lvl1pPr algn="l">
              <a:defRPr sz="2205" b="1"/>
            </a:lvl1pPr>
          </a:lstStyle>
          <a:p>
            <a:r>
              <a:rPr lang="en-US"/>
              <a:t>Click to edit Master title style</a:t>
            </a:r>
            <a:endParaRPr lang="en-GB"/>
          </a:p>
        </p:txBody>
      </p:sp>
      <p:sp>
        <p:nvSpPr>
          <p:cNvPr id="3" name="Content Placeholder 2"/>
          <p:cNvSpPr>
            <a:spLocks noGrp="1"/>
          </p:cNvSpPr>
          <p:nvPr>
            <p:ph idx="1"/>
          </p:nvPr>
        </p:nvSpPr>
        <p:spPr>
          <a:xfrm>
            <a:off x="4180202" y="793820"/>
            <a:ext cx="5977020" cy="5959141"/>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4591" y="2180492"/>
            <a:ext cx="3517533" cy="4572469"/>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4002525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670" y="5291772"/>
            <a:ext cx="6415088" cy="624724"/>
          </a:xfrm>
        </p:spPr>
        <p:txBody>
          <a:bodyPr anchor="b"/>
          <a:lstStyle>
            <a:lvl1pPr algn="l">
              <a:defRPr sz="2205" b="1"/>
            </a:lvl1pPr>
          </a:lstStyle>
          <a:p>
            <a:r>
              <a:rPr lang="en-US"/>
              <a:t>Click to edit Master title style</a:t>
            </a:r>
            <a:endParaRPr lang="en-GB"/>
          </a:p>
        </p:txBody>
      </p:sp>
      <p:sp>
        <p:nvSpPr>
          <p:cNvPr id="3" name="Picture Placeholder 2"/>
          <p:cNvSpPr>
            <a:spLocks noGrp="1"/>
          </p:cNvSpPr>
          <p:nvPr>
            <p:ph type="pic" idx="1"/>
          </p:nvPr>
        </p:nvSpPr>
        <p:spPr>
          <a:xfrm>
            <a:off x="2095670" y="675471"/>
            <a:ext cx="6415088" cy="4535805"/>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lang="en-GB"/>
          </a:p>
        </p:txBody>
      </p:sp>
      <p:sp>
        <p:nvSpPr>
          <p:cNvPr id="4" name="Text Placeholder 3"/>
          <p:cNvSpPr>
            <a:spLocks noGrp="1"/>
          </p:cNvSpPr>
          <p:nvPr>
            <p:ph type="body" sz="half" idx="2"/>
          </p:nvPr>
        </p:nvSpPr>
        <p:spPr>
          <a:xfrm>
            <a:off x="2095670" y="5916496"/>
            <a:ext cx="6415088"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3169555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1125590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1563" y="813916"/>
            <a:ext cx="2507803" cy="58481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4591" y="813916"/>
            <a:ext cx="7038777" cy="584814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3452251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348400"/>
            <a:ext cx="9088041" cy="1620430"/>
          </a:xfrm>
        </p:spPr>
        <p:txBody>
          <a:bodyPr/>
          <a:lstStyle/>
          <a:p>
            <a:r>
              <a:rPr lang="en-US"/>
              <a:t>Click to edit Master title style</a:t>
            </a:r>
            <a:endParaRPr lang="en-GB"/>
          </a:p>
        </p:txBody>
      </p:sp>
      <p:sp>
        <p:nvSpPr>
          <p:cNvPr id="3" name="Subtitle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2912738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4085510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80" y="4857792"/>
            <a:ext cx="9088041" cy="1501435"/>
          </a:xfrm>
        </p:spPr>
        <p:txBody>
          <a:bodyPr anchor="t"/>
          <a:lstStyle>
            <a:lvl1pPr algn="l">
              <a:defRPr sz="4409" b="1" cap="all"/>
            </a:lvl1pPr>
          </a:lstStyle>
          <a:p>
            <a:r>
              <a:rPr lang="en-US"/>
              <a:t>Click to edit Master title style</a:t>
            </a:r>
            <a:endParaRPr lang="en-GB"/>
          </a:p>
        </p:txBody>
      </p:sp>
      <p:sp>
        <p:nvSpPr>
          <p:cNvPr id="3" name="Text Placeholder 2"/>
          <p:cNvSpPr>
            <a:spLocks noGrp="1"/>
          </p:cNvSpPr>
          <p:nvPr>
            <p:ph type="body" idx="1"/>
          </p:nvPr>
        </p:nvSpPr>
        <p:spPr>
          <a:xfrm>
            <a:off x="844580" y="3204114"/>
            <a:ext cx="908804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736447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4591" y="1763925"/>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35005" y="1763925"/>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450543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591" y="1692178"/>
            <a:ext cx="4724074"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534591" y="2397397"/>
            <a:ext cx="4724074"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31293" y="1692178"/>
            <a:ext cx="4725930"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31293" y="2397397"/>
            <a:ext cx="472593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858305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76274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4097848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171747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590" y="806714"/>
            <a:ext cx="3517533" cy="1280945"/>
          </a:xfrm>
        </p:spPr>
        <p:txBody>
          <a:bodyPr anchor="b"/>
          <a:lstStyle>
            <a:lvl1pPr algn="l">
              <a:defRPr sz="2205" b="1"/>
            </a:lvl1pPr>
          </a:lstStyle>
          <a:p>
            <a:r>
              <a:rPr lang="en-US"/>
              <a:t>Click to edit Master title style</a:t>
            </a:r>
            <a:endParaRPr lang="en-GB"/>
          </a:p>
        </p:txBody>
      </p:sp>
      <p:sp>
        <p:nvSpPr>
          <p:cNvPr id="3" name="Content Placeholder 2"/>
          <p:cNvSpPr>
            <a:spLocks noGrp="1"/>
          </p:cNvSpPr>
          <p:nvPr>
            <p:ph idx="1"/>
          </p:nvPr>
        </p:nvSpPr>
        <p:spPr>
          <a:xfrm>
            <a:off x="4180202" y="793820"/>
            <a:ext cx="5977020" cy="5959141"/>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4591" y="2180492"/>
            <a:ext cx="3517533" cy="4572469"/>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985132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670" y="5291772"/>
            <a:ext cx="6415088" cy="624724"/>
          </a:xfrm>
        </p:spPr>
        <p:txBody>
          <a:bodyPr anchor="b"/>
          <a:lstStyle>
            <a:lvl1pPr algn="l">
              <a:defRPr sz="2205" b="1"/>
            </a:lvl1pPr>
          </a:lstStyle>
          <a:p>
            <a:r>
              <a:rPr lang="en-US"/>
              <a:t>Click to edit Master title style</a:t>
            </a:r>
            <a:endParaRPr lang="en-GB"/>
          </a:p>
        </p:txBody>
      </p:sp>
      <p:sp>
        <p:nvSpPr>
          <p:cNvPr id="3" name="Picture Placeholder 2"/>
          <p:cNvSpPr>
            <a:spLocks noGrp="1"/>
          </p:cNvSpPr>
          <p:nvPr>
            <p:ph type="pic" idx="1"/>
          </p:nvPr>
        </p:nvSpPr>
        <p:spPr>
          <a:xfrm>
            <a:off x="2095670" y="675471"/>
            <a:ext cx="6415088" cy="4535805"/>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lang="en-GB"/>
          </a:p>
        </p:txBody>
      </p:sp>
      <p:sp>
        <p:nvSpPr>
          <p:cNvPr id="4" name="Text Placeholder 3"/>
          <p:cNvSpPr>
            <a:spLocks noGrp="1"/>
          </p:cNvSpPr>
          <p:nvPr>
            <p:ph type="body" sz="half" idx="2"/>
          </p:nvPr>
        </p:nvSpPr>
        <p:spPr>
          <a:xfrm>
            <a:off x="2095670" y="5916496"/>
            <a:ext cx="6415088"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3313592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493164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1563" y="813916"/>
            <a:ext cx="2507803" cy="58481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4591" y="813916"/>
            <a:ext cx="7038777" cy="584814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394221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7FBC18-5DB3-E140-A889-7E5AAE7B6953}"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D282-7220-B54F-932F-683FE3816445}" type="slidenum">
              <a:rPr lang="en-US" smtClean="0"/>
              <a:t>‹#›</a:t>
            </a:fld>
            <a:endParaRPr lang="en-US"/>
          </a:p>
        </p:txBody>
      </p:sp>
    </p:spTree>
    <p:extLst>
      <p:ext uri="{BB962C8B-B14F-4D97-AF65-F5344CB8AC3E}">
        <p14:creationId xmlns:p14="http://schemas.microsoft.com/office/powerpoint/2010/main" val="2512055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2023844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7FBC18-5DB3-E140-A889-7E5AAE7B6953}"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D282-7220-B54F-932F-683FE3816445}" type="slidenum">
              <a:rPr lang="en-US" smtClean="0"/>
              <a:t>‹#›</a:t>
            </a:fld>
            <a:endParaRPr lang="en-US"/>
          </a:p>
        </p:txBody>
      </p:sp>
    </p:spTree>
    <p:extLst>
      <p:ext uri="{BB962C8B-B14F-4D97-AF65-F5344CB8AC3E}">
        <p14:creationId xmlns:p14="http://schemas.microsoft.com/office/powerpoint/2010/main" val="3569303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7FBC18-5DB3-E140-A889-7E5AAE7B6953}"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4D282-7220-B54F-932F-683FE3816445}" type="slidenum">
              <a:rPr lang="en-US" smtClean="0"/>
              <a:t>‹#›</a:t>
            </a:fld>
            <a:endParaRPr lang="en-US"/>
          </a:p>
        </p:txBody>
      </p:sp>
    </p:spTree>
    <p:extLst>
      <p:ext uri="{BB962C8B-B14F-4D97-AF65-F5344CB8AC3E}">
        <p14:creationId xmlns:p14="http://schemas.microsoft.com/office/powerpoint/2010/main" val="272403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070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7FBC18-5DB3-E140-A889-7E5AAE7B6953}" type="datetimeFigureOut">
              <a:rPr lang="en-US" smtClean="0"/>
              <a:t>6/30/2023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94D282-7220-B54F-932F-683FE3816445}" type="slidenum">
              <a:rPr lang="en-US" smtClean="0"/>
              <a:t>‹#›</a:t>
            </a:fld>
            <a:endParaRPr lang="en-US"/>
          </a:p>
        </p:txBody>
      </p:sp>
    </p:spTree>
    <p:extLst>
      <p:ext uri="{BB962C8B-B14F-4D97-AF65-F5344CB8AC3E}">
        <p14:creationId xmlns:p14="http://schemas.microsoft.com/office/powerpoint/2010/main" val="62175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77C12E-995D-4A08-A61F-85204C5CD211}" type="datetimeFigureOut">
              <a:rPr lang="en-GB" smtClean="0"/>
              <a:t>30/06/2023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D60060-9CD1-43C2-9C7D-D02B3A0B70FD}" type="slidenum">
              <a:rPr lang="en-GB" smtClean="0"/>
              <a:t>‹#›</a:t>
            </a:fld>
            <a:endParaRPr lang="en-GB"/>
          </a:p>
        </p:txBody>
      </p:sp>
    </p:spTree>
    <p:extLst>
      <p:ext uri="{BB962C8B-B14F-4D97-AF65-F5344CB8AC3E}">
        <p14:creationId xmlns:p14="http://schemas.microsoft.com/office/powerpoint/2010/main" val="2661452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FBC18-5DB3-E140-A889-7E5AAE7B6953}" type="datetimeFigureOut">
              <a:rPr lang="en-US" smtClean="0"/>
              <a:t>6/30/2023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94D282-7220-B54F-932F-683FE3816445}" type="slidenum">
              <a:rPr lang="en-US" smtClean="0"/>
              <a:t>‹#›</a:t>
            </a:fld>
            <a:endParaRPr lang="en-US"/>
          </a:p>
        </p:txBody>
      </p:sp>
    </p:spTree>
    <p:extLst>
      <p:ext uri="{BB962C8B-B14F-4D97-AF65-F5344CB8AC3E}">
        <p14:creationId xmlns:p14="http://schemas.microsoft.com/office/powerpoint/2010/main" val="2891097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207FBC18-5DB3-E140-A889-7E5AAE7B6953}"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4D282-7220-B54F-932F-683FE3816445}" type="slidenum">
              <a:rPr lang="en-US" smtClean="0"/>
              <a:t>‹#›</a:t>
            </a:fld>
            <a:endParaRPr lang="en-US"/>
          </a:p>
        </p:txBody>
      </p:sp>
    </p:spTree>
    <p:extLst>
      <p:ext uri="{BB962C8B-B14F-4D97-AF65-F5344CB8AC3E}">
        <p14:creationId xmlns:p14="http://schemas.microsoft.com/office/powerpoint/2010/main" val="4263189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207FBC18-5DB3-E140-A889-7E5AAE7B6953}"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4D282-7220-B54F-932F-683FE3816445}" type="slidenum">
              <a:rPr lang="en-US" smtClean="0"/>
              <a:t>‹#›</a:t>
            </a:fld>
            <a:endParaRPr lang="en-US"/>
          </a:p>
        </p:txBody>
      </p:sp>
    </p:spTree>
    <p:extLst>
      <p:ext uri="{BB962C8B-B14F-4D97-AF65-F5344CB8AC3E}">
        <p14:creationId xmlns:p14="http://schemas.microsoft.com/office/powerpoint/2010/main" val="2697654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7FBC18-5DB3-E140-A889-7E5AAE7B6953}"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D282-7220-B54F-932F-683FE3816445}" type="slidenum">
              <a:rPr lang="en-US" smtClean="0"/>
              <a:t>‹#›</a:t>
            </a:fld>
            <a:endParaRPr lang="en-US"/>
          </a:p>
        </p:txBody>
      </p:sp>
    </p:spTree>
    <p:extLst>
      <p:ext uri="{BB962C8B-B14F-4D97-AF65-F5344CB8AC3E}">
        <p14:creationId xmlns:p14="http://schemas.microsoft.com/office/powerpoint/2010/main" val="3679766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7FBC18-5DB3-E140-A889-7E5AAE7B6953}"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D282-7220-B54F-932F-683FE3816445}" type="slidenum">
              <a:rPr lang="en-US" smtClean="0"/>
              <a:t>‹#›</a:t>
            </a:fld>
            <a:endParaRPr lang="en-US"/>
          </a:p>
        </p:txBody>
      </p:sp>
    </p:spTree>
    <p:extLst>
      <p:ext uri="{BB962C8B-B14F-4D97-AF65-F5344CB8AC3E}">
        <p14:creationId xmlns:p14="http://schemas.microsoft.com/office/powerpoint/2010/main" val="193028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348400"/>
            <a:ext cx="9088041" cy="1620430"/>
          </a:xfrm>
        </p:spPr>
        <p:txBody>
          <a:bodyPr/>
          <a:lstStyle/>
          <a:p>
            <a:r>
              <a:rPr lang="en-US"/>
              <a:t>Click to edit Master title style</a:t>
            </a:r>
            <a:endParaRPr lang="en-GB"/>
          </a:p>
        </p:txBody>
      </p:sp>
      <p:sp>
        <p:nvSpPr>
          <p:cNvPr id="3" name="Subtitle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199651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1769314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80" y="4857792"/>
            <a:ext cx="9088041" cy="1501435"/>
          </a:xfrm>
        </p:spPr>
        <p:txBody>
          <a:bodyPr anchor="t"/>
          <a:lstStyle>
            <a:lvl1pPr algn="l">
              <a:defRPr sz="4409" b="1" cap="all"/>
            </a:lvl1pPr>
          </a:lstStyle>
          <a:p>
            <a:r>
              <a:rPr lang="en-US"/>
              <a:t>Click to edit Master title style</a:t>
            </a:r>
            <a:endParaRPr lang="en-GB"/>
          </a:p>
        </p:txBody>
      </p:sp>
      <p:sp>
        <p:nvSpPr>
          <p:cNvPr id="3" name="Text Placeholder 2"/>
          <p:cNvSpPr>
            <a:spLocks noGrp="1"/>
          </p:cNvSpPr>
          <p:nvPr>
            <p:ph type="body" idx="1"/>
          </p:nvPr>
        </p:nvSpPr>
        <p:spPr>
          <a:xfrm>
            <a:off x="844580" y="3204114"/>
            <a:ext cx="908804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1023700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4591" y="1763925"/>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35005" y="1763925"/>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126791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591" y="1692178"/>
            <a:ext cx="4724074"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534591" y="2397397"/>
            <a:ext cx="4724074"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31293" y="1692178"/>
            <a:ext cx="4725930"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31293" y="2397397"/>
            <a:ext cx="472593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1406318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6404EEE4-A790-47D5-BE02-CF5D6382A82F}" type="slidenum">
              <a:rPr lang="en-GB" smtClean="0"/>
              <a:t>‹#›</a:t>
            </a:fld>
            <a:endParaRPr lang="en-GB"/>
          </a:p>
        </p:txBody>
      </p:sp>
    </p:spTree>
    <p:extLst>
      <p:ext uri="{BB962C8B-B14F-4D97-AF65-F5344CB8AC3E}">
        <p14:creationId xmlns:p14="http://schemas.microsoft.com/office/powerpoint/2010/main" val="26701583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4.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63D9CA0F-874E-7C40-958A-26D41DF2DB6C}" type="datetimeFigureOut">
              <a:rPr lang="en-US" smtClean="0"/>
              <a:t>6/30/2023</a:t>
            </a:fld>
            <a:endParaRPr 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7121848-6ABB-1044-8BC7-C9B96B7AFB19}" type="slidenum">
              <a:rPr lang="en-US" smtClean="0"/>
              <a:t>‹#›</a:t>
            </a:fld>
            <a:endParaRPr lang="en-US"/>
          </a:p>
        </p:txBody>
      </p:sp>
      <p:pic>
        <p:nvPicPr>
          <p:cNvPr id="7" name="Picture 6">
            <a:extLst>
              <a:ext uri="{FF2B5EF4-FFF2-40B4-BE49-F238E27FC236}">
                <a16:creationId xmlns:a16="http://schemas.microsoft.com/office/drawing/2014/main" id="{2A3B5304-E52E-7D45-96D0-9F69C6477950}"/>
              </a:ext>
            </a:extLst>
          </p:cNvPr>
          <p:cNvPicPr>
            <a:picLocks noChangeAspect="1"/>
          </p:cNvPicPr>
          <p:nvPr userDrawn="1"/>
        </p:nvPicPr>
        <p:blipFill>
          <a:blip r:embed="rId5"/>
          <a:stretch>
            <a:fillRect/>
          </a:stretch>
        </p:blipFill>
        <p:spPr>
          <a:xfrm>
            <a:off x="5556" y="1587"/>
            <a:ext cx="10680700" cy="7556500"/>
          </a:xfrm>
          <a:prstGeom prst="rect">
            <a:avLst/>
          </a:prstGeom>
        </p:spPr>
      </p:pic>
      <p:pic>
        <p:nvPicPr>
          <p:cNvPr id="9" name="Picture 8">
            <a:extLst>
              <a:ext uri="{FF2B5EF4-FFF2-40B4-BE49-F238E27FC236}">
                <a16:creationId xmlns:a16="http://schemas.microsoft.com/office/drawing/2014/main" id="{998C40A5-DE14-4A4D-B7C1-48FB49521FF5}"/>
              </a:ext>
            </a:extLst>
          </p:cNvPr>
          <p:cNvPicPr>
            <a:picLocks noChangeAspect="1"/>
          </p:cNvPicPr>
          <p:nvPr userDrawn="1"/>
        </p:nvPicPr>
        <p:blipFill>
          <a:blip r:embed="rId6"/>
          <a:stretch>
            <a:fillRect/>
          </a:stretch>
        </p:blipFill>
        <p:spPr>
          <a:xfrm>
            <a:off x="5556" y="1587"/>
            <a:ext cx="10680700" cy="7556500"/>
          </a:xfrm>
          <a:prstGeom prst="rect">
            <a:avLst/>
          </a:prstGeom>
        </p:spPr>
      </p:pic>
    </p:spTree>
    <p:extLst>
      <p:ext uri="{BB962C8B-B14F-4D97-AF65-F5344CB8AC3E}">
        <p14:creationId xmlns:p14="http://schemas.microsoft.com/office/powerpoint/2010/main" val="2369321702"/>
      </p:ext>
    </p:extLst>
  </p:cSld>
  <p:clrMap bg1="lt1" tx1="dk1" bg2="lt2" tx2="dk2" accent1="accent1" accent2="accent2" accent3="accent3" accent4="accent4" accent5="accent5" accent6="accent6" hlink="hlink" folHlink="folHlink"/>
  <p:sldLayoutIdLst>
    <p:sldLayoutId id="2147483685" r:id="rId1"/>
    <p:sldLayoutId id="2147483718" r:id="rId2"/>
    <p:sldLayoutId id="2147483719" r:id="rId3"/>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56C452F-D162-4BF3-AEBF-7794FBA99B6C}"/>
              </a:ext>
            </a:extLst>
          </p:cNvPr>
          <p:cNvGrpSpPr/>
          <p:nvPr userDrawn="1"/>
        </p:nvGrpSpPr>
        <p:grpSpPr>
          <a:xfrm>
            <a:off x="11113" y="0"/>
            <a:ext cx="10680700" cy="7556500"/>
            <a:chOff x="11113" y="0"/>
            <a:chExt cx="10680700" cy="7556500"/>
          </a:xfrm>
        </p:grpSpPr>
        <p:pic>
          <p:nvPicPr>
            <p:cNvPr id="8" name="Picture 7">
              <a:extLst>
                <a:ext uri="{FF2B5EF4-FFF2-40B4-BE49-F238E27FC236}">
                  <a16:creationId xmlns:a16="http://schemas.microsoft.com/office/drawing/2014/main" id="{C7DB2CF5-A944-4FBC-A9C5-48E883BE3071}"/>
                </a:ext>
              </a:extLst>
            </p:cNvPr>
            <p:cNvPicPr>
              <a:picLocks noChangeAspect="1"/>
            </p:cNvPicPr>
            <p:nvPr userDrawn="1"/>
          </p:nvPicPr>
          <p:blipFill>
            <a:blip r:embed="rId13"/>
            <a:stretch>
              <a:fillRect/>
            </a:stretch>
          </p:blipFill>
          <p:spPr>
            <a:xfrm>
              <a:off x="11113" y="0"/>
              <a:ext cx="10680700" cy="7556500"/>
            </a:xfrm>
            <a:prstGeom prst="rect">
              <a:avLst/>
            </a:prstGeom>
          </p:spPr>
        </p:pic>
        <p:sp>
          <p:nvSpPr>
            <p:cNvPr id="9" name="Rectangle 8">
              <a:extLst>
                <a:ext uri="{FF2B5EF4-FFF2-40B4-BE49-F238E27FC236}">
                  <a16:creationId xmlns:a16="http://schemas.microsoft.com/office/drawing/2014/main" id="{FC1AFA5B-D82C-4911-B0EE-199BBC6AE644}"/>
                </a:ext>
              </a:extLst>
            </p:cNvPr>
            <p:cNvSpPr/>
            <p:nvPr userDrawn="1"/>
          </p:nvSpPr>
          <p:spPr>
            <a:xfrm>
              <a:off x="291402" y="6571622"/>
              <a:ext cx="3928906" cy="8372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Placeholder 1"/>
          <p:cNvSpPr>
            <a:spLocks noGrp="1"/>
          </p:cNvSpPr>
          <p:nvPr>
            <p:ph type="title"/>
          </p:nvPr>
        </p:nvSpPr>
        <p:spPr>
          <a:xfrm>
            <a:off x="534591" y="584088"/>
            <a:ext cx="9622632" cy="125994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34591" y="2090057"/>
            <a:ext cx="9622632" cy="4507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538170" y="6745443"/>
            <a:ext cx="577201"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6404EEE4-A790-47D5-BE02-CF5D6382A82F}" type="slidenum">
              <a:rPr lang="en-GB" smtClean="0"/>
              <a:pPr/>
              <a:t>‹#›</a:t>
            </a:fld>
            <a:endParaRPr lang="en-GB" dirty="0"/>
          </a:p>
        </p:txBody>
      </p:sp>
    </p:spTree>
    <p:extLst>
      <p:ext uri="{BB962C8B-B14F-4D97-AF65-F5344CB8AC3E}">
        <p14:creationId xmlns:p14="http://schemas.microsoft.com/office/powerpoint/2010/main" val="156126837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1007943" rtl="0" eaLnBrk="1" latinLnBrk="0" hangingPunct="1">
        <a:spcBef>
          <a:spcPct val="0"/>
        </a:spcBef>
        <a:buNone/>
        <a:defRPr sz="4850" kern="1200">
          <a:solidFill>
            <a:schemeClr val="tx1"/>
          </a:solidFill>
          <a:latin typeface="+mj-lt"/>
          <a:ea typeface="+mj-ea"/>
          <a:cs typeface="+mj-cs"/>
        </a:defRPr>
      </a:lvl1pPr>
    </p:titleStyle>
    <p:bodyStyle>
      <a:lvl1pPr marL="377979" indent="-377979" algn="l" defTabSz="1007943" rtl="0" eaLnBrk="1" latinLnBrk="0" hangingPunct="1">
        <a:spcBef>
          <a:spcPct val="20000"/>
        </a:spcBef>
        <a:buFont typeface="Arial" pitchFamily="34" charset="0"/>
        <a:buChar char="•"/>
        <a:defRPr sz="3527" kern="1200">
          <a:solidFill>
            <a:schemeClr val="tx1"/>
          </a:solidFill>
          <a:latin typeface="+mn-lt"/>
          <a:ea typeface="+mn-ea"/>
          <a:cs typeface="+mn-cs"/>
        </a:defRPr>
      </a:lvl1pPr>
      <a:lvl2pPr marL="818954" indent="-314982" algn="l" defTabSz="1007943" rtl="0" eaLnBrk="1" latinLnBrk="0" hangingPunct="1">
        <a:spcBef>
          <a:spcPct val="20000"/>
        </a:spcBef>
        <a:buFont typeface="Arial" pitchFamily="34" charset="0"/>
        <a:buChar char="–"/>
        <a:defRPr sz="3086" kern="1200">
          <a:solidFill>
            <a:schemeClr val="tx1"/>
          </a:solidFill>
          <a:latin typeface="+mn-lt"/>
          <a:ea typeface="+mn-ea"/>
          <a:cs typeface="+mn-cs"/>
        </a:defRPr>
      </a:lvl2pPr>
      <a:lvl3pPr marL="1259929" indent="-251986" algn="l" defTabSz="1007943" rtl="0" eaLnBrk="1" latinLnBrk="0" hangingPunct="1">
        <a:spcBef>
          <a:spcPct val="20000"/>
        </a:spcBef>
        <a:buFont typeface="Arial" pitchFamily="34" charset="0"/>
        <a:buChar char="•"/>
        <a:defRPr sz="2646" kern="1200">
          <a:solidFill>
            <a:schemeClr val="tx1"/>
          </a:solidFill>
          <a:latin typeface="+mn-lt"/>
          <a:ea typeface="+mn-ea"/>
          <a:cs typeface="+mn-cs"/>
        </a:defRPr>
      </a:lvl3pPr>
      <a:lvl4pPr marL="1763900"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4pPr>
      <a:lvl5pPr marL="2267872"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5pPr>
      <a:lvl6pPr marL="2771844"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56C452F-D162-4BF3-AEBF-7794FBA99B6C}"/>
              </a:ext>
            </a:extLst>
          </p:cNvPr>
          <p:cNvGrpSpPr/>
          <p:nvPr userDrawn="1"/>
        </p:nvGrpSpPr>
        <p:grpSpPr>
          <a:xfrm>
            <a:off x="11113" y="0"/>
            <a:ext cx="10680700" cy="7556500"/>
            <a:chOff x="11113" y="0"/>
            <a:chExt cx="10680700" cy="7556500"/>
          </a:xfrm>
        </p:grpSpPr>
        <p:pic>
          <p:nvPicPr>
            <p:cNvPr id="8" name="Picture 7">
              <a:extLst>
                <a:ext uri="{FF2B5EF4-FFF2-40B4-BE49-F238E27FC236}">
                  <a16:creationId xmlns:a16="http://schemas.microsoft.com/office/drawing/2014/main" id="{C7DB2CF5-A944-4FBC-A9C5-48E883BE3071}"/>
                </a:ext>
              </a:extLst>
            </p:cNvPr>
            <p:cNvPicPr>
              <a:picLocks noChangeAspect="1"/>
            </p:cNvPicPr>
            <p:nvPr userDrawn="1"/>
          </p:nvPicPr>
          <p:blipFill>
            <a:blip r:embed="rId13"/>
            <a:stretch>
              <a:fillRect/>
            </a:stretch>
          </p:blipFill>
          <p:spPr>
            <a:xfrm>
              <a:off x="11113" y="0"/>
              <a:ext cx="10680700" cy="7556500"/>
            </a:xfrm>
            <a:prstGeom prst="rect">
              <a:avLst/>
            </a:prstGeom>
          </p:spPr>
        </p:pic>
        <p:sp>
          <p:nvSpPr>
            <p:cNvPr id="9" name="Rectangle 8">
              <a:extLst>
                <a:ext uri="{FF2B5EF4-FFF2-40B4-BE49-F238E27FC236}">
                  <a16:creationId xmlns:a16="http://schemas.microsoft.com/office/drawing/2014/main" id="{FC1AFA5B-D82C-4911-B0EE-199BBC6AE644}"/>
                </a:ext>
              </a:extLst>
            </p:cNvPr>
            <p:cNvSpPr/>
            <p:nvPr userDrawn="1"/>
          </p:nvSpPr>
          <p:spPr>
            <a:xfrm>
              <a:off x="291402" y="6571622"/>
              <a:ext cx="3928906" cy="8372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Placeholder 1"/>
          <p:cNvSpPr>
            <a:spLocks noGrp="1"/>
          </p:cNvSpPr>
          <p:nvPr>
            <p:ph type="title"/>
          </p:nvPr>
        </p:nvSpPr>
        <p:spPr>
          <a:xfrm>
            <a:off x="534591" y="584088"/>
            <a:ext cx="9622632" cy="125994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34591" y="2090057"/>
            <a:ext cx="9622632" cy="4507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538170" y="6745443"/>
            <a:ext cx="577201"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6404EEE4-A790-47D5-BE02-CF5D6382A82F}" type="slidenum">
              <a:rPr lang="en-GB" smtClean="0"/>
              <a:pPr/>
              <a:t>‹#›</a:t>
            </a:fld>
            <a:endParaRPr lang="en-GB" dirty="0"/>
          </a:p>
        </p:txBody>
      </p:sp>
    </p:spTree>
    <p:extLst>
      <p:ext uri="{BB962C8B-B14F-4D97-AF65-F5344CB8AC3E}">
        <p14:creationId xmlns:p14="http://schemas.microsoft.com/office/powerpoint/2010/main" val="278679406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1007943" rtl="0" eaLnBrk="1" latinLnBrk="0" hangingPunct="1">
        <a:spcBef>
          <a:spcPct val="0"/>
        </a:spcBef>
        <a:buNone/>
        <a:defRPr sz="4850" kern="1200">
          <a:solidFill>
            <a:schemeClr val="tx1"/>
          </a:solidFill>
          <a:latin typeface="+mj-lt"/>
          <a:ea typeface="+mj-ea"/>
          <a:cs typeface="+mj-cs"/>
        </a:defRPr>
      </a:lvl1pPr>
    </p:titleStyle>
    <p:bodyStyle>
      <a:lvl1pPr marL="377979" indent="-377979" algn="l" defTabSz="1007943" rtl="0" eaLnBrk="1" latinLnBrk="0" hangingPunct="1">
        <a:spcBef>
          <a:spcPct val="20000"/>
        </a:spcBef>
        <a:buFont typeface="Arial" pitchFamily="34" charset="0"/>
        <a:buChar char="•"/>
        <a:defRPr sz="3527" kern="1200">
          <a:solidFill>
            <a:schemeClr val="tx1"/>
          </a:solidFill>
          <a:latin typeface="+mn-lt"/>
          <a:ea typeface="+mn-ea"/>
          <a:cs typeface="+mn-cs"/>
        </a:defRPr>
      </a:lvl1pPr>
      <a:lvl2pPr marL="818954" indent="-314982" algn="l" defTabSz="1007943" rtl="0" eaLnBrk="1" latinLnBrk="0" hangingPunct="1">
        <a:spcBef>
          <a:spcPct val="20000"/>
        </a:spcBef>
        <a:buFont typeface="Arial" pitchFamily="34" charset="0"/>
        <a:buChar char="–"/>
        <a:defRPr sz="3086" kern="1200">
          <a:solidFill>
            <a:schemeClr val="tx1"/>
          </a:solidFill>
          <a:latin typeface="+mn-lt"/>
          <a:ea typeface="+mn-ea"/>
          <a:cs typeface="+mn-cs"/>
        </a:defRPr>
      </a:lvl2pPr>
      <a:lvl3pPr marL="1259929" indent="-251986" algn="l" defTabSz="1007943" rtl="0" eaLnBrk="1" latinLnBrk="0" hangingPunct="1">
        <a:spcBef>
          <a:spcPct val="20000"/>
        </a:spcBef>
        <a:buFont typeface="Arial" pitchFamily="34" charset="0"/>
        <a:buChar char="•"/>
        <a:defRPr sz="2646" kern="1200">
          <a:solidFill>
            <a:schemeClr val="tx1"/>
          </a:solidFill>
          <a:latin typeface="+mn-lt"/>
          <a:ea typeface="+mn-ea"/>
          <a:cs typeface="+mn-cs"/>
        </a:defRPr>
      </a:lvl3pPr>
      <a:lvl4pPr marL="1763900"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4pPr>
      <a:lvl5pPr marL="2267872"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5pPr>
      <a:lvl6pPr marL="2771844"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07FBC18-5DB3-E140-A889-7E5AAE7B6953}" type="datetimeFigureOut">
              <a:rPr lang="en-US" smtClean="0"/>
              <a:t>6/30/2023</a:t>
            </a:fld>
            <a:endParaRPr 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B194D282-7220-B54F-932F-683FE3816445}" type="slidenum">
              <a:rPr lang="en-US" smtClean="0"/>
              <a:t>‹#›</a:t>
            </a:fld>
            <a:endParaRPr lang="en-US"/>
          </a:p>
        </p:txBody>
      </p:sp>
      <p:pic>
        <p:nvPicPr>
          <p:cNvPr id="7" name="Picture 6">
            <a:extLst>
              <a:ext uri="{FF2B5EF4-FFF2-40B4-BE49-F238E27FC236}">
                <a16:creationId xmlns:a16="http://schemas.microsoft.com/office/drawing/2014/main" id="{790FD794-BF60-B434-7005-726E88A55554}"/>
              </a:ext>
            </a:extLst>
          </p:cNvPr>
          <p:cNvPicPr>
            <a:picLocks noChangeAspect="1"/>
          </p:cNvPicPr>
          <p:nvPr userDrawn="1"/>
        </p:nvPicPr>
        <p:blipFill>
          <a:blip r:embed="rId13"/>
          <a:stretch>
            <a:fillRect/>
          </a:stretch>
        </p:blipFill>
        <p:spPr>
          <a:xfrm>
            <a:off x="5555" y="1588"/>
            <a:ext cx="10680700" cy="7556500"/>
          </a:xfrm>
          <a:prstGeom prst="rect">
            <a:avLst/>
          </a:prstGeom>
        </p:spPr>
      </p:pic>
      <p:pic>
        <p:nvPicPr>
          <p:cNvPr id="8" name="Picture 7">
            <a:extLst>
              <a:ext uri="{FF2B5EF4-FFF2-40B4-BE49-F238E27FC236}">
                <a16:creationId xmlns:a16="http://schemas.microsoft.com/office/drawing/2014/main" id="{F8886AE9-79DD-A9DA-28E0-32F17D768C29}"/>
              </a:ext>
            </a:extLst>
          </p:cNvPr>
          <p:cNvPicPr>
            <a:picLocks noChangeAspect="1"/>
          </p:cNvPicPr>
          <p:nvPr userDrawn="1"/>
        </p:nvPicPr>
        <p:blipFill>
          <a:blip r:embed="rId14"/>
          <a:stretch>
            <a:fillRect/>
          </a:stretch>
        </p:blipFill>
        <p:spPr>
          <a:xfrm>
            <a:off x="5555" y="1588"/>
            <a:ext cx="10680700" cy="7556500"/>
          </a:xfrm>
          <a:prstGeom prst="rect">
            <a:avLst/>
          </a:prstGeom>
        </p:spPr>
      </p:pic>
    </p:spTree>
    <p:extLst>
      <p:ext uri="{BB962C8B-B14F-4D97-AF65-F5344CB8AC3E}">
        <p14:creationId xmlns:p14="http://schemas.microsoft.com/office/powerpoint/2010/main" val="4221288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7EC2-3637-489F-9429-F5597C246229}"/>
              </a:ext>
            </a:extLst>
          </p:cNvPr>
          <p:cNvSpPr>
            <a:spLocks noGrp="1"/>
          </p:cNvSpPr>
          <p:nvPr>
            <p:ph type="ctrTitle"/>
          </p:nvPr>
        </p:nvSpPr>
        <p:spPr/>
        <p:txBody>
          <a:bodyPr/>
          <a:lstStyle/>
          <a:p>
            <a:r>
              <a:rPr lang="en-GB" sz="4800" dirty="0"/>
              <a:t>West Yorkshire Association of Acute Trusts (WYAAT)</a:t>
            </a:r>
          </a:p>
        </p:txBody>
      </p:sp>
      <p:sp>
        <p:nvSpPr>
          <p:cNvPr id="3" name="Subtitle 2">
            <a:extLst>
              <a:ext uri="{FF2B5EF4-FFF2-40B4-BE49-F238E27FC236}">
                <a16:creationId xmlns:a16="http://schemas.microsoft.com/office/drawing/2014/main" id="{D223BF2E-9C21-462B-959B-677960EC3A40}"/>
              </a:ext>
            </a:extLst>
          </p:cNvPr>
          <p:cNvSpPr>
            <a:spLocks noGrp="1"/>
          </p:cNvSpPr>
          <p:nvPr>
            <p:ph type="subTitle" idx="1"/>
          </p:nvPr>
        </p:nvSpPr>
        <p:spPr>
          <a:xfrm>
            <a:off x="971551" y="3175160"/>
            <a:ext cx="8018859" cy="437907"/>
          </a:xfrm>
        </p:spPr>
        <p:txBody>
          <a:bodyPr/>
          <a:lstStyle/>
          <a:p>
            <a:r>
              <a:rPr lang="en-GB" sz="2000" b="1" i="0" dirty="0">
                <a:solidFill>
                  <a:schemeClr val="tx1"/>
                </a:solidFill>
                <a:effectLst/>
                <a:latin typeface="Segoe UI" panose="020B0502040204020203" pitchFamily="34" charset="0"/>
              </a:rPr>
              <a:t>Governing provider collaboratives: Joint committees, decision-making and testing different models</a:t>
            </a:r>
          </a:p>
          <a:p>
            <a:r>
              <a:rPr lang="en-GB" sz="2000" dirty="0">
                <a:solidFill>
                  <a:schemeClr val="tx1"/>
                </a:solidFill>
              </a:rPr>
              <a:t>28 June 2023</a:t>
            </a:r>
          </a:p>
        </p:txBody>
      </p:sp>
    </p:spTree>
    <p:extLst>
      <p:ext uri="{BB962C8B-B14F-4D97-AF65-F5344CB8AC3E}">
        <p14:creationId xmlns:p14="http://schemas.microsoft.com/office/powerpoint/2010/main" val="176767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DCB2-9B0D-45C3-A31C-37210B9E670C}"/>
              </a:ext>
            </a:extLst>
          </p:cNvPr>
          <p:cNvSpPr>
            <a:spLocks noGrp="1"/>
          </p:cNvSpPr>
          <p:nvPr>
            <p:ph type="title"/>
          </p:nvPr>
        </p:nvSpPr>
        <p:spPr>
          <a:xfrm>
            <a:off x="178991" y="120315"/>
            <a:ext cx="9622632" cy="1043378"/>
          </a:xfrm>
        </p:spPr>
        <p:txBody>
          <a:bodyPr>
            <a:normAutofit/>
          </a:bodyPr>
          <a:lstStyle/>
          <a:p>
            <a:r>
              <a:rPr lang="en-GB" sz="3600" b="1" dirty="0">
                <a:latin typeface="Arial" panose="020B0604020202020204" pitchFamily="34" charset="0"/>
                <a:cs typeface="Arial" panose="020B0604020202020204" pitchFamily="34" charset="0"/>
              </a:rPr>
              <a:t>What is WYAAT and why does it exist?</a:t>
            </a:r>
          </a:p>
        </p:txBody>
      </p:sp>
      <p:sp>
        <p:nvSpPr>
          <p:cNvPr id="7" name="TextBox 6">
            <a:extLst>
              <a:ext uri="{FF2B5EF4-FFF2-40B4-BE49-F238E27FC236}">
                <a16:creationId xmlns:a16="http://schemas.microsoft.com/office/drawing/2014/main" id="{716B3451-1341-CC40-2042-94EC710A0626}"/>
              </a:ext>
            </a:extLst>
          </p:cNvPr>
          <p:cNvSpPr txBox="1"/>
          <p:nvPr/>
        </p:nvSpPr>
        <p:spPr>
          <a:xfrm>
            <a:off x="569375" y="1680331"/>
            <a:ext cx="5459339" cy="5078313"/>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Collaboration of the </a:t>
            </a:r>
            <a:r>
              <a:rPr kumimoji="0" lang="en-GB" sz="1800" b="1" i="0" u="none" strike="noStrike" kern="1200" cap="none" spc="0" normalizeH="0" baseline="0" noProof="0" dirty="0">
                <a:ln>
                  <a:noFill/>
                </a:ln>
                <a:solidFill>
                  <a:prstClr val="black"/>
                </a:solidFill>
                <a:effectLst/>
                <a:uLnTx/>
                <a:uFillTx/>
                <a:latin typeface="Calibri"/>
                <a:ea typeface="+mn-ea"/>
                <a:cs typeface="+mn-cs"/>
              </a:rPr>
              <a:t>six acute trusts</a:t>
            </a:r>
            <a:r>
              <a:rPr kumimoji="0" lang="en-GB" sz="1800" b="0" i="0" u="none" strike="noStrike" kern="1200" cap="none" spc="0" normalizeH="0" baseline="0" noProof="0" dirty="0">
                <a:ln>
                  <a:noFill/>
                </a:ln>
                <a:solidFill>
                  <a:prstClr val="black"/>
                </a:solidFill>
                <a:effectLst/>
                <a:uLnTx/>
                <a:uFillTx/>
                <a:latin typeface="Calibri"/>
                <a:ea typeface="+mn-ea"/>
                <a:cs typeface="+mn-cs"/>
              </a:rPr>
              <a:t> in West Yorkshire &amp; Harrogate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Self-funded</a:t>
            </a:r>
            <a:r>
              <a:rPr kumimoji="0" lang="en-GB" sz="1800" b="0" i="0" u="none" strike="noStrike" kern="1200" cap="none" spc="0" normalizeH="0" baseline="0" noProof="0" dirty="0">
                <a:ln>
                  <a:noFill/>
                </a:ln>
                <a:solidFill>
                  <a:prstClr val="black"/>
                </a:solidFill>
                <a:effectLst/>
                <a:uLnTx/>
                <a:uFillTx/>
                <a:latin typeface="Calibri"/>
                <a:ea typeface="+mn-ea"/>
                <a:cs typeface="+mn-cs"/>
              </a:rPr>
              <a:t> by the trusts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Forum for acute trusts; a </a:t>
            </a:r>
            <a:r>
              <a:rPr kumimoji="0" lang="en-GB" sz="1800" b="1" i="0" u="none" strike="noStrike" kern="1200" cap="none" spc="0" normalizeH="0" baseline="0" noProof="0" dirty="0">
                <a:ln>
                  <a:noFill/>
                </a:ln>
                <a:solidFill>
                  <a:prstClr val="black"/>
                </a:solidFill>
                <a:effectLst/>
                <a:uLnTx/>
                <a:uFillTx/>
                <a:latin typeface="Calibri"/>
                <a:ea typeface="+mn-ea"/>
                <a:cs typeface="+mn-cs"/>
              </a:rPr>
              <a:t>single voice </a:t>
            </a:r>
            <a:r>
              <a:rPr kumimoji="0" lang="en-GB" sz="1800" b="0" i="0" u="none" strike="noStrike" kern="1200" cap="none" spc="0" normalizeH="0" baseline="0" noProof="0" dirty="0">
                <a:ln>
                  <a:noFill/>
                </a:ln>
                <a:solidFill>
                  <a:prstClr val="black"/>
                </a:solidFill>
                <a:effectLst/>
                <a:uLnTx/>
                <a:uFillTx/>
                <a:latin typeface="Calibri"/>
                <a:ea typeface="+mn-ea"/>
                <a:cs typeface="+mn-cs"/>
              </a:rPr>
              <a:t>into the HCP</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Providing a mechanism to </a:t>
            </a:r>
            <a:r>
              <a:rPr kumimoji="0" lang="en-US" sz="1800" b="1" i="0" u="none" strike="noStrike" kern="1200" cap="none" spc="0" normalizeH="0" baseline="0" noProof="0" dirty="0">
                <a:ln>
                  <a:noFill/>
                </a:ln>
                <a:solidFill>
                  <a:prstClr val="black"/>
                </a:solidFill>
                <a:effectLst/>
                <a:uLnTx/>
                <a:uFillTx/>
                <a:latin typeface="Calibri"/>
                <a:ea typeface="+mn-ea"/>
                <a:cs typeface="+mn-cs"/>
              </a:rPr>
              <a:t>share best practice </a:t>
            </a:r>
            <a:r>
              <a:rPr kumimoji="0" lang="en-US" sz="1800" b="0" i="0" u="none" strike="noStrike" kern="1200" cap="none" spc="0" normalizeH="0" baseline="0" noProof="0" dirty="0">
                <a:ln>
                  <a:noFill/>
                </a:ln>
                <a:solidFill>
                  <a:prstClr val="black"/>
                </a:solidFill>
                <a:effectLst/>
                <a:uLnTx/>
                <a:uFillTx/>
                <a:latin typeface="Calibri"/>
                <a:ea typeface="+mn-ea"/>
                <a:cs typeface="+mn-cs"/>
              </a:rPr>
              <a:t>and </a:t>
            </a:r>
            <a:r>
              <a:rPr kumimoji="0" lang="en-US" sz="1800" b="1" i="0" u="none" strike="noStrike" kern="1200" cap="none" spc="0" normalizeH="0" baseline="0" noProof="0" dirty="0">
                <a:ln>
                  <a:noFill/>
                </a:ln>
                <a:solidFill>
                  <a:prstClr val="black"/>
                </a:solidFill>
                <a:effectLst/>
                <a:uLnTx/>
                <a:uFillTx/>
                <a:latin typeface="Calibri"/>
                <a:ea typeface="+mn-ea"/>
                <a:cs typeface="+mn-cs"/>
              </a:rPr>
              <a:t>learn from each other </a:t>
            </a:r>
            <a:r>
              <a:rPr kumimoji="0" lang="en-US" sz="1800" b="0" i="0" u="none" strike="noStrike" kern="1200" cap="none" spc="0" normalizeH="0" baseline="0" noProof="0" dirty="0">
                <a:ln>
                  <a:noFill/>
                </a:ln>
                <a:solidFill>
                  <a:prstClr val="black"/>
                </a:solidFill>
                <a:effectLst/>
                <a:uLnTx/>
                <a:uFillTx/>
                <a:latin typeface="Calibri"/>
                <a:ea typeface="+mn-ea"/>
                <a:cs typeface="+mn-cs"/>
              </a:rPr>
              <a:t>to tackle </a:t>
            </a:r>
            <a:r>
              <a:rPr kumimoji="0" lang="en-US" sz="1800" b="1" i="0" u="none" strike="noStrike" kern="1200" cap="none" spc="0" normalizeH="0" baseline="0" noProof="0" dirty="0">
                <a:ln>
                  <a:noFill/>
                </a:ln>
                <a:solidFill>
                  <a:prstClr val="black"/>
                </a:solidFill>
                <a:effectLst/>
                <a:uLnTx/>
                <a:uFillTx/>
                <a:latin typeface="Calibri"/>
                <a:ea typeface="+mn-ea"/>
                <a:cs typeface="+mn-cs"/>
              </a:rPr>
              <a:t>unwarranted variation or inequalities in access, outcomes and experience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Delivery of </a:t>
            </a:r>
            <a:r>
              <a:rPr kumimoji="0" lang="en-GB" sz="1800" b="1" i="0" u="none" strike="noStrike" kern="1200" cap="none" spc="0" normalizeH="0" baseline="0" noProof="0" dirty="0">
                <a:ln>
                  <a:noFill/>
                </a:ln>
                <a:solidFill>
                  <a:prstClr val="black"/>
                </a:solidFill>
                <a:effectLst/>
                <a:uLnTx/>
                <a:uFillTx/>
                <a:latin typeface="Calibri"/>
                <a:ea typeface="+mn-ea"/>
                <a:cs typeface="+mn-cs"/>
              </a:rPr>
              <a:t>acute trust focused change programmes</a:t>
            </a:r>
            <a:r>
              <a:rPr kumimoji="0" lang="en-GB" sz="18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Leadership of wider programmes </a:t>
            </a:r>
            <a:r>
              <a:rPr kumimoji="0" lang="en-GB" sz="1800" b="1" i="0" u="none" strike="noStrike" kern="1200" cap="none" spc="0" normalizeH="0" baseline="0" noProof="0" dirty="0">
                <a:ln>
                  <a:noFill/>
                </a:ln>
                <a:solidFill>
                  <a:prstClr val="black"/>
                </a:solidFill>
                <a:effectLst/>
                <a:uLnTx/>
                <a:uFillTx/>
                <a:latin typeface="Calibri"/>
                <a:ea typeface="+mn-ea"/>
                <a:cs typeface="+mn-cs"/>
              </a:rPr>
              <a:t>on behalf of the ICS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Facilitates </a:t>
            </a:r>
            <a:r>
              <a:rPr kumimoji="0" lang="en-GB" sz="1800" b="1" i="0" u="none" strike="noStrike" kern="1200" cap="none" spc="0" normalizeH="0" baseline="0" noProof="0" dirty="0">
                <a:ln>
                  <a:noFill/>
                </a:ln>
                <a:solidFill>
                  <a:prstClr val="black"/>
                </a:solidFill>
                <a:effectLst/>
                <a:uLnTx/>
                <a:uFillTx/>
                <a:latin typeface="Calibri"/>
                <a:ea typeface="+mn-ea"/>
                <a:cs typeface="+mn-cs"/>
              </a:rPr>
              <a:t>clinical, operational collaboration</a:t>
            </a:r>
            <a:r>
              <a:rPr kumimoji="0" lang="en-GB" sz="1800" b="0" i="0" u="none" strike="noStrike" kern="1200" cap="none" spc="0" normalizeH="0" baseline="0" noProof="0" dirty="0">
                <a:ln>
                  <a:noFill/>
                </a:ln>
                <a:solidFill>
                  <a:prstClr val="black"/>
                </a:solidFill>
                <a:effectLst/>
                <a:uLnTx/>
                <a:uFillTx/>
                <a:latin typeface="Calibri"/>
                <a:ea typeface="+mn-ea"/>
                <a:cs typeface="+mn-cs"/>
              </a:rPr>
              <a:t> &amp; mutual aid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Prioritising </a:t>
            </a:r>
            <a:r>
              <a:rPr kumimoji="0" lang="en-GB" sz="1800" b="0" i="0" u="none" strike="noStrike" kern="1200" cap="none" spc="0" normalizeH="0" baseline="0" noProof="0" dirty="0">
                <a:ln>
                  <a:noFill/>
                </a:ln>
                <a:solidFill>
                  <a:prstClr val="black"/>
                </a:solidFill>
                <a:effectLst/>
                <a:uLnTx/>
                <a:uFillTx/>
                <a:latin typeface="Calibri"/>
                <a:ea typeface="+mn-ea"/>
                <a:cs typeface="+mn-cs"/>
              </a:rPr>
              <a:t>and planning </a:t>
            </a:r>
            <a:r>
              <a:rPr kumimoji="0" lang="en-GB" sz="1800" b="1" i="0" u="none" strike="noStrike" kern="1200" cap="none" spc="0" normalizeH="0" baseline="0" noProof="0" dirty="0">
                <a:ln>
                  <a:noFill/>
                </a:ln>
                <a:solidFill>
                  <a:prstClr val="black"/>
                </a:solidFill>
                <a:effectLst/>
                <a:uLnTx/>
                <a:uFillTx/>
                <a:latin typeface="Calibri"/>
                <a:ea typeface="+mn-ea"/>
                <a:cs typeface="+mn-cs"/>
              </a:rPr>
              <a:t>system investments </a:t>
            </a:r>
            <a:r>
              <a:rPr kumimoji="0" lang="en-GB" sz="1800" b="0" i="0" u="none" strike="noStrike" kern="1200" cap="none" spc="0" normalizeH="0" baseline="0" noProof="0" dirty="0">
                <a:ln>
                  <a:noFill/>
                </a:ln>
                <a:solidFill>
                  <a:prstClr val="black"/>
                </a:solidFill>
                <a:effectLst/>
                <a:uLnTx/>
                <a:uFillTx/>
                <a:latin typeface="Calibri"/>
                <a:ea typeface="+mn-ea"/>
                <a:cs typeface="+mn-cs"/>
              </a:rPr>
              <a:t>in acute services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Only</a:t>
            </a:r>
            <a:r>
              <a:rPr kumimoji="0" lang="en-GB" sz="1800" b="0" i="0" u="none" strike="noStrike" kern="1200" cap="none" spc="0" normalizeH="0" baseline="0" noProof="0" dirty="0">
                <a:ln>
                  <a:noFill/>
                </a:ln>
                <a:solidFill>
                  <a:prstClr val="black"/>
                </a:solidFill>
                <a:effectLst/>
                <a:uLnTx/>
                <a:uFillTx/>
                <a:latin typeface="Calibri"/>
                <a:ea typeface="+mn-ea"/>
                <a:cs typeface="+mn-cs"/>
              </a:rPr>
              <a:t> what the trusts do together and the decisions they take together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Not</a:t>
            </a:r>
            <a:r>
              <a:rPr kumimoji="0" lang="en-GB" sz="1800" b="0" i="0" u="none" strike="noStrike" kern="1200" cap="none" spc="0" normalizeH="0" baseline="0" noProof="0" dirty="0">
                <a:ln>
                  <a:noFill/>
                </a:ln>
                <a:solidFill>
                  <a:prstClr val="black"/>
                </a:solidFill>
                <a:effectLst/>
                <a:uLnTx/>
                <a:uFillTx/>
                <a:latin typeface="Calibri"/>
                <a:ea typeface="+mn-ea"/>
                <a:cs typeface="+mn-cs"/>
              </a:rPr>
              <a:t> an organisation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Not</a:t>
            </a:r>
            <a:r>
              <a:rPr kumimoji="0" lang="en-GB" sz="1800" b="0" i="0" u="none" strike="noStrike" kern="1200" cap="none" spc="0" normalizeH="0" baseline="0" noProof="0" dirty="0">
                <a:ln>
                  <a:noFill/>
                </a:ln>
                <a:solidFill>
                  <a:prstClr val="black"/>
                </a:solidFill>
                <a:effectLst/>
                <a:uLnTx/>
                <a:uFillTx/>
                <a:latin typeface="Calibri"/>
                <a:ea typeface="+mn-ea"/>
                <a:cs typeface="+mn-cs"/>
              </a:rPr>
              <a:t> “doing things to” the trusts</a:t>
            </a:r>
          </a:p>
        </p:txBody>
      </p:sp>
      <p:pic>
        <p:nvPicPr>
          <p:cNvPr id="9" name="Picture 8">
            <a:extLst>
              <a:ext uri="{FF2B5EF4-FFF2-40B4-BE49-F238E27FC236}">
                <a16:creationId xmlns:a16="http://schemas.microsoft.com/office/drawing/2014/main" id="{CAC2C716-FFB9-F725-9349-998B3FCB05C6}"/>
              </a:ext>
            </a:extLst>
          </p:cNvPr>
          <p:cNvPicPr>
            <a:picLocks noChangeAspect="1"/>
          </p:cNvPicPr>
          <p:nvPr/>
        </p:nvPicPr>
        <p:blipFill rotWithShape="1">
          <a:blip r:embed="rId3"/>
          <a:srcRect b="3412"/>
          <a:stretch/>
        </p:blipFill>
        <p:spPr>
          <a:xfrm>
            <a:off x="6028714" y="1480003"/>
            <a:ext cx="4340681" cy="5114938"/>
          </a:xfrm>
          <a:prstGeom prst="rect">
            <a:avLst/>
          </a:prstGeom>
        </p:spPr>
      </p:pic>
    </p:spTree>
    <p:extLst>
      <p:ext uri="{BB962C8B-B14F-4D97-AF65-F5344CB8AC3E}">
        <p14:creationId xmlns:p14="http://schemas.microsoft.com/office/powerpoint/2010/main" val="2833238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FE19-7445-285E-5659-129585C6C312}"/>
              </a:ext>
            </a:extLst>
          </p:cNvPr>
          <p:cNvSpPr>
            <a:spLocks noGrp="1"/>
          </p:cNvSpPr>
          <p:nvPr>
            <p:ph type="title"/>
          </p:nvPr>
        </p:nvSpPr>
        <p:spPr>
          <a:xfrm>
            <a:off x="735062" y="402484"/>
            <a:ext cx="9221689" cy="608169"/>
          </a:xfrm>
        </p:spPr>
        <p:txBody>
          <a:bodyPr>
            <a:normAutofit/>
          </a:bodyPr>
          <a:lstStyle/>
          <a:p>
            <a:r>
              <a:rPr lang="en-GB" sz="3600" b="1" dirty="0">
                <a:latin typeface="Arial" panose="020B0604020202020204" pitchFamily="34" charset="0"/>
                <a:cs typeface="Arial" panose="020B0604020202020204" pitchFamily="34" charset="0"/>
              </a:rPr>
              <a:t>Evolution of WYAAT</a:t>
            </a:r>
          </a:p>
        </p:txBody>
      </p:sp>
      <p:graphicFrame>
        <p:nvGraphicFramePr>
          <p:cNvPr id="4" name="Diagram 3">
            <a:extLst>
              <a:ext uri="{FF2B5EF4-FFF2-40B4-BE49-F238E27FC236}">
                <a16:creationId xmlns:a16="http://schemas.microsoft.com/office/drawing/2014/main" id="{2B104E55-575E-0D64-6797-77481835A0F9}"/>
              </a:ext>
            </a:extLst>
          </p:cNvPr>
          <p:cNvGraphicFramePr/>
          <p:nvPr>
            <p:extLst>
              <p:ext uri="{D42A27DB-BD31-4B8C-83A1-F6EECF244321}">
                <p14:modId xmlns:p14="http://schemas.microsoft.com/office/powerpoint/2010/main" val="615030784"/>
              </p:ext>
            </p:extLst>
          </p:nvPr>
        </p:nvGraphicFramePr>
        <p:xfrm>
          <a:off x="1781969" y="1235436"/>
          <a:ext cx="7127875" cy="4751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680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221A0-E1C7-491D-99CE-ED88C4489CBC}"/>
              </a:ext>
            </a:extLst>
          </p:cNvPr>
          <p:cNvSpPr>
            <a:spLocks noGrp="1"/>
          </p:cNvSpPr>
          <p:nvPr>
            <p:ph type="title"/>
          </p:nvPr>
        </p:nvSpPr>
        <p:spPr>
          <a:xfrm>
            <a:off x="391278" y="172579"/>
            <a:ext cx="9622632" cy="869771"/>
          </a:xfrm>
        </p:spPr>
        <p:txBody>
          <a:bodyPr>
            <a:normAutofit/>
          </a:bodyPr>
          <a:lstStyle/>
          <a:p>
            <a:r>
              <a:rPr lang="en-GB" sz="4000" b="1" dirty="0"/>
              <a:t>What makes WYAAT work?</a:t>
            </a:r>
          </a:p>
        </p:txBody>
      </p:sp>
      <p:sp>
        <p:nvSpPr>
          <p:cNvPr id="3" name="Content Placeholder 2">
            <a:extLst>
              <a:ext uri="{FF2B5EF4-FFF2-40B4-BE49-F238E27FC236}">
                <a16:creationId xmlns:a16="http://schemas.microsoft.com/office/drawing/2014/main" id="{77F3B5A9-4916-474A-80A0-C91FF40A8E52}"/>
              </a:ext>
            </a:extLst>
          </p:cNvPr>
          <p:cNvSpPr>
            <a:spLocks noGrp="1"/>
          </p:cNvSpPr>
          <p:nvPr>
            <p:ph idx="1"/>
          </p:nvPr>
        </p:nvSpPr>
        <p:spPr>
          <a:xfrm>
            <a:off x="391278" y="1689187"/>
            <a:ext cx="5353909" cy="5156734"/>
          </a:xfrm>
        </p:spPr>
        <p:txBody>
          <a:bodyPr>
            <a:normAutofit fontScale="70000" lnSpcReduction="20000"/>
          </a:bodyPr>
          <a:lstStyle/>
          <a:p>
            <a:r>
              <a:rPr lang="en-GB" dirty="0"/>
              <a:t>Shared vision and common purpose</a:t>
            </a:r>
          </a:p>
          <a:p>
            <a:r>
              <a:rPr lang="en-GB" dirty="0"/>
              <a:t>A “compact”:</a:t>
            </a:r>
          </a:p>
          <a:p>
            <a:pPr lvl="1"/>
            <a:r>
              <a:rPr lang="en-GB" dirty="0"/>
              <a:t>Expectations &amp; behaviours</a:t>
            </a:r>
          </a:p>
          <a:p>
            <a:pPr lvl="1"/>
            <a:r>
              <a:rPr lang="en-GB" dirty="0"/>
              <a:t>Communication</a:t>
            </a:r>
          </a:p>
          <a:p>
            <a:pPr lvl="1"/>
            <a:r>
              <a:rPr lang="en-GB" dirty="0"/>
              <a:t>Relationships and trust</a:t>
            </a:r>
          </a:p>
          <a:p>
            <a:r>
              <a:rPr lang="en-GB" dirty="0"/>
              <a:t>Collaborative, system leadership</a:t>
            </a:r>
          </a:p>
          <a:p>
            <a:pPr marL="0" indent="0">
              <a:buNone/>
            </a:pPr>
            <a:endParaRPr lang="en-GB" dirty="0"/>
          </a:p>
          <a:p>
            <a:pPr marL="0" indent="0">
              <a:buNone/>
            </a:pPr>
            <a:endParaRPr lang="en-GB" dirty="0"/>
          </a:p>
          <a:p>
            <a:pPr marL="0" indent="0">
              <a:buNone/>
            </a:pPr>
            <a:r>
              <a:rPr lang="en-GB" dirty="0"/>
              <a:t>Underpinned by:</a:t>
            </a:r>
          </a:p>
          <a:p>
            <a:r>
              <a:rPr lang="en-GB" dirty="0"/>
              <a:t>Robust governance, systems and processes</a:t>
            </a:r>
          </a:p>
          <a:p>
            <a:r>
              <a:rPr lang="en-GB" dirty="0"/>
              <a:t>Sufficient resources, realistic timescales</a:t>
            </a:r>
          </a:p>
        </p:txBody>
      </p:sp>
      <p:pic>
        <p:nvPicPr>
          <p:cNvPr id="4" name="Picture 3" descr="System leadership - Lessons and learning from AQuA's Integrated Care Discovery Communities | by David Fillingham CBE, Belinda Weir">
            <a:extLst>
              <a:ext uri="{FF2B5EF4-FFF2-40B4-BE49-F238E27FC236}">
                <a16:creationId xmlns:a16="http://schemas.microsoft.com/office/drawing/2014/main" id="{B7877139-73C1-499C-977D-2D62806FD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91870">
            <a:off x="8414737" y="1908772"/>
            <a:ext cx="1720994" cy="25696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282ABEAC-C232-484D-A43A-4D4BCB1B7D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92078">
            <a:off x="5111188" y="5045865"/>
            <a:ext cx="2944433" cy="1934014"/>
          </a:xfrm>
          <a:prstGeom prst="rect">
            <a:avLst/>
          </a:prstGeom>
          <a:solidFill>
            <a:schemeClr val="accent1">
              <a:lumMod val="20000"/>
              <a:lumOff val="80000"/>
            </a:schemeClr>
          </a:solidFill>
          <a:ln w="9525">
            <a:solidFill>
              <a:schemeClr val="tx1"/>
            </a:solidFill>
            <a:miter lim="800000"/>
            <a:headEnd/>
            <a:tailEnd/>
          </a:ln>
          <a:effectLst/>
        </p:spPr>
      </p:pic>
      <p:pic>
        <p:nvPicPr>
          <p:cNvPr id="6" name="Picture 5">
            <a:extLst>
              <a:ext uri="{FF2B5EF4-FFF2-40B4-BE49-F238E27FC236}">
                <a16:creationId xmlns:a16="http://schemas.microsoft.com/office/drawing/2014/main" id="{5FA1A8E8-F457-4ABD-8010-C0F16D2D5F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18127">
            <a:off x="7230595" y="3439003"/>
            <a:ext cx="1810471" cy="24592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a:extLst>
              <a:ext uri="{FF2B5EF4-FFF2-40B4-BE49-F238E27FC236}">
                <a16:creationId xmlns:a16="http://schemas.microsoft.com/office/drawing/2014/main" id="{2145C7A3-3D8D-45E2-AE40-2702E047BB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11365">
            <a:off x="5544175" y="2124516"/>
            <a:ext cx="2601364" cy="1898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531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84FD5-4232-93E6-2539-A324D049912A}"/>
              </a:ext>
            </a:extLst>
          </p:cNvPr>
          <p:cNvSpPr>
            <a:spLocks noGrp="1"/>
          </p:cNvSpPr>
          <p:nvPr>
            <p:ph type="title"/>
          </p:nvPr>
        </p:nvSpPr>
        <p:spPr>
          <a:xfrm>
            <a:off x="534591" y="346742"/>
            <a:ext cx="9622632" cy="474691"/>
          </a:xfrm>
        </p:spPr>
        <p:txBody>
          <a:bodyPr>
            <a:normAutofit fontScale="90000"/>
          </a:bodyPr>
          <a:lstStyle/>
          <a:p>
            <a:r>
              <a:rPr lang="en-GB" sz="3600" b="1" dirty="0">
                <a:latin typeface="Arial" panose="020B0604020202020204" pitchFamily="34" charset="0"/>
                <a:cs typeface="Arial" panose="020B0604020202020204" pitchFamily="34" charset="0"/>
              </a:rPr>
              <a:t>Governance Framework</a:t>
            </a:r>
          </a:p>
        </p:txBody>
      </p:sp>
      <p:pic>
        <p:nvPicPr>
          <p:cNvPr id="8" name="Picture 7">
            <a:extLst>
              <a:ext uri="{FF2B5EF4-FFF2-40B4-BE49-F238E27FC236}">
                <a16:creationId xmlns:a16="http://schemas.microsoft.com/office/drawing/2014/main" id="{4F64388D-E044-CA53-6FEF-6ED91D54A522}"/>
              </a:ext>
            </a:extLst>
          </p:cNvPr>
          <p:cNvPicPr>
            <a:picLocks noChangeAspect="1"/>
          </p:cNvPicPr>
          <p:nvPr/>
        </p:nvPicPr>
        <p:blipFill>
          <a:blip r:embed="rId2"/>
          <a:stretch>
            <a:fillRect/>
          </a:stretch>
        </p:blipFill>
        <p:spPr>
          <a:xfrm>
            <a:off x="546281" y="1648326"/>
            <a:ext cx="6707722" cy="4078705"/>
          </a:xfrm>
          <a:prstGeom prst="rect">
            <a:avLst/>
          </a:prstGeom>
        </p:spPr>
      </p:pic>
      <p:sp>
        <p:nvSpPr>
          <p:cNvPr id="9" name="TextBox 8">
            <a:extLst>
              <a:ext uri="{FF2B5EF4-FFF2-40B4-BE49-F238E27FC236}">
                <a16:creationId xmlns:a16="http://schemas.microsoft.com/office/drawing/2014/main" id="{8BA9020A-21E9-56D0-B7C1-B434E4720EC3}"/>
              </a:ext>
            </a:extLst>
          </p:cNvPr>
          <p:cNvSpPr txBox="1"/>
          <p:nvPr/>
        </p:nvSpPr>
        <p:spPr>
          <a:xfrm>
            <a:off x="7013461" y="1299410"/>
            <a:ext cx="3143762" cy="5706715"/>
          </a:xfrm>
          <a:prstGeom prst="rect">
            <a:avLst/>
          </a:prstGeom>
        </p:spPr>
        <p:txBody>
          <a:bodyPr vert="horz" lIns="91440" tIns="45720" rIns="91440" bIns="45720" rtlCol="0">
            <a:normAutofit lnSpcReduction="10000"/>
          </a:bodyPr>
          <a:lstStyle/>
          <a:p>
            <a:pPr marL="285750" indent="-285750" defTabSz="1007943">
              <a:lnSpc>
                <a:spcPct val="120000"/>
              </a:lnSpc>
              <a:spcBef>
                <a:spcPct val="20000"/>
              </a:spcBef>
              <a:buFont typeface="Arial" pitchFamily="34" charset="0"/>
              <a:buChar char="•"/>
            </a:pPr>
            <a:r>
              <a:rPr lang="en-GB" sz="1400" dirty="0">
                <a:latin typeface="Arial" panose="020B0604020202020204" pitchFamily="34" charset="0"/>
                <a:cs typeface="Arial" panose="020B0604020202020204" pitchFamily="34" charset="0"/>
              </a:rPr>
              <a:t>WYAAT runs a </a:t>
            </a:r>
            <a:r>
              <a:rPr lang="en-GB" sz="1400" b="1" dirty="0">
                <a:latin typeface="Arial" panose="020B0604020202020204" pitchFamily="34" charset="0"/>
                <a:cs typeface="Arial" panose="020B0604020202020204" pitchFamily="34" charset="0"/>
              </a:rPr>
              <a:t>Committee in Common structure</a:t>
            </a:r>
          </a:p>
          <a:p>
            <a:pPr marL="285750" indent="-285750" defTabSz="1007943">
              <a:lnSpc>
                <a:spcPct val="120000"/>
              </a:lnSpc>
              <a:spcBef>
                <a:spcPct val="20000"/>
              </a:spcBef>
              <a:buFont typeface="Arial" pitchFamily="34" charset="0"/>
              <a:buChar char="•"/>
            </a:pPr>
            <a:r>
              <a:rPr lang="en-GB" sz="1400" dirty="0">
                <a:latin typeface="Arial" panose="020B0604020202020204" pitchFamily="34" charset="0"/>
                <a:cs typeface="Arial" panose="020B0604020202020204" pitchFamily="34" charset="0"/>
              </a:rPr>
              <a:t>Committee in Common membership includes the </a:t>
            </a:r>
            <a:r>
              <a:rPr lang="en-GB" sz="1400" b="1" dirty="0">
                <a:latin typeface="Arial" panose="020B0604020202020204" pitchFamily="34" charset="0"/>
                <a:cs typeface="Arial" panose="020B0604020202020204" pitchFamily="34" charset="0"/>
              </a:rPr>
              <a:t>Chairs and the CEOs </a:t>
            </a:r>
            <a:r>
              <a:rPr lang="en-GB" sz="1400" dirty="0">
                <a:latin typeface="Arial" panose="020B0604020202020204" pitchFamily="34" charset="0"/>
                <a:cs typeface="Arial" panose="020B0604020202020204" pitchFamily="34" charset="0"/>
              </a:rPr>
              <a:t>of WYAAT’s </a:t>
            </a:r>
            <a:r>
              <a:rPr lang="en-GB" sz="1400" b="1" dirty="0">
                <a:latin typeface="Arial" panose="020B0604020202020204" pitchFamily="34" charset="0"/>
                <a:cs typeface="Arial" panose="020B0604020202020204" pitchFamily="34" charset="0"/>
              </a:rPr>
              <a:t>member trusts </a:t>
            </a:r>
          </a:p>
          <a:p>
            <a:pPr marL="285750" indent="-285750" defTabSz="1007943">
              <a:lnSpc>
                <a:spcPct val="120000"/>
              </a:lnSpc>
              <a:spcBef>
                <a:spcPct val="20000"/>
              </a:spcBef>
              <a:buFont typeface="Arial" pitchFamily="34" charset="0"/>
              <a:buChar char="•"/>
            </a:pPr>
            <a:r>
              <a:rPr lang="en-GB" sz="1400" dirty="0">
                <a:latin typeface="Arial" panose="020B0604020202020204" pitchFamily="34" charset="0"/>
                <a:cs typeface="Arial" panose="020B0604020202020204" pitchFamily="34" charset="0"/>
              </a:rPr>
              <a:t>As a CIC, it confirms its </a:t>
            </a:r>
            <a:r>
              <a:rPr lang="en-GB" sz="1400" i="1" dirty="0">
                <a:latin typeface="Arial" panose="020B0604020202020204" pitchFamily="34" charset="0"/>
                <a:cs typeface="Arial" panose="020B0604020202020204" pitchFamily="34" charset="0"/>
              </a:rPr>
              <a:t>support </a:t>
            </a:r>
            <a:r>
              <a:rPr lang="en-GB" sz="1400" dirty="0">
                <a:latin typeface="Arial" panose="020B0604020202020204" pitchFamily="34" charset="0"/>
                <a:cs typeface="Arial" panose="020B0604020202020204" pitchFamily="34" charset="0"/>
              </a:rPr>
              <a:t>for business cases, investments and key decisions, with the </a:t>
            </a:r>
            <a:r>
              <a:rPr lang="en-GB" sz="1400" b="1" dirty="0">
                <a:latin typeface="Arial" panose="020B0604020202020204" pitchFamily="34" charset="0"/>
                <a:cs typeface="Arial" panose="020B0604020202020204" pitchFamily="34" charset="0"/>
              </a:rPr>
              <a:t>formal approval retained by trust boards</a:t>
            </a:r>
          </a:p>
          <a:p>
            <a:pPr marL="285750" indent="-285750" defTabSz="1007943">
              <a:lnSpc>
                <a:spcPct val="120000"/>
              </a:lnSpc>
              <a:spcBef>
                <a:spcPct val="20000"/>
              </a:spcBef>
              <a:buFont typeface="Arial" pitchFamily="34" charset="0"/>
              <a:buChar char="•"/>
            </a:pPr>
            <a:r>
              <a:rPr lang="en-GB" sz="1400" dirty="0">
                <a:latin typeface="Arial" panose="020B0604020202020204" pitchFamily="34" charset="0"/>
                <a:cs typeface="Arial" panose="020B0604020202020204" pitchFamily="34" charset="0"/>
              </a:rPr>
              <a:t>Chairs and NEDs as well as execs are therefore </a:t>
            </a:r>
            <a:r>
              <a:rPr lang="en-GB" sz="1400" b="1" dirty="0">
                <a:latin typeface="Arial" panose="020B0604020202020204" pitchFamily="34" charset="0"/>
                <a:cs typeface="Arial" panose="020B0604020202020204" pitchFamily="34" charset="0"/>
              </a:rPr>
              <a:t>integral to collaborative decision-making   </a:t>
            </a:r>
          </a:p>
          <a:p>
            <a:pPr marL="285750" indent="-285750" defTabSz="1007943">
              <a:lnSpc>
                <a:spcPct val="120000"/>
              </a:lnSpc>
              <a:spcBef>
                <a:spcPct val="20000"/>
              </a:spcBef>
              <a:buFont typeface="Arial" pitchFamily="34" charset="0"/>
              <a:buChar char="•"/>
            </a:pPr>
            <a:r>
              <a:rPr lang="en-GB" sz="1400" dirty="0">
                <a:latin typeface="Arial" panose="020B0604020202020204" pitchFamily="34" charset="0"/>
                <a:cs typeface="Arial" panose="020B0604020202020204" pitchFamily="34" charset="0"/>
              </a:rPr>
              <a:t>All WYAAT papers and updates from Programme Executive (CEOs) are shared with and </a:t>
            </a:r>
            <a:r>
              <a:rPr lang="en-GB" sz="1400" b="1" dirty="0">
                <a:latin typeface="Arial" panose="020B0604020202020204" pitchFamily="34" charset="0"/>
                <a:cs typeface="Arial" panose="020B0604020202020204" pitchFamily="34" charset="0"/>
              </a:rPr>
              <a:t>discussed by Trust Boards</a:t>
            </a:r>
            <a:r>
              <a:rPr lang="en-GB" sz="1400" dirty="0">
                <a:latin typeface="Arial" panose="020B0604020202020204" pitchFamily="34" charset="0"/>
                <a:cs typeface="Arial" panose="020B0604020202020204" pitchFamily="34" charset="0"/>
              </a:rPr>
              <a:t> on a monthly basis </a:t>
            </a:r>
          </a:p>
          <a:p>
            <a:pPr marL="285750" indent="-285750" defTabSz="1007943">
              <a:lnSpc>
                <a:spcPct val="120000"/>
              </a:lnSpc>
              <a:spcBef>
                <a:spcPct val="20000"/>
              </a:spcBef>
              <a:buFont typeface="Arial" pitchFamily="34" charset="0"/>
              <a:buChar char="•"/>
            </a:pPr>
            <a:r>
              <a:rPr lang="en-GB" sz="1400" dirty="0">
                <a:latin typeface="Arial" panose="020B0604020202020204" pitchFamily="34" charset="0"/>
                <a:cs typeface="Arial" panose="020B0604020202020204" pitchFamily="34" charset="0"/>
              </a:rPr>
              <a:t>Arrangements are formalised through the </a:t>
            </a:r>
            <a:r>
              <a:rPr lang="en-GB" sz="1400" b="1" dirty="0">
                <a:latin typeface="Arial" panose="020B0604020202020204" pitchFamily="34" charset="0"/>
                <a:cs typeface="Arial" panose="020B0604020202020204" pitchFamily="34" charset="0"/>
              </a:rPr>
              <a:t>WYAAT</a:t>
            </a:r>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MoU</a:t>
            </a:r>
            <a:r>
              <a:rPr lang="en-GB" sz="1400" dirty="0">
                <a:latin typeface="Arial" panose="020B0604020202020204" pitchFamily="34" charset="0"/>
                <a:cs typeface="Arial" panose="020B0604020202020204" pitchFamily="34" charset="0"/>
              </a:rPr>
              <a:t> signed by Chairs and CEOs</a:t>
            </a:r>
          </a:p>
        </p:txBody>
      </p:sp>
    </p:spTree>
    <p:extLst>
      <p:ext uri="{BB962C8B-B14F-4D97-AF65-F5344CB8AC3E}">
        <p14:creationId xmlns:p14="http://schemas.microsoft.com/office/powerpoint/2010/main" val="651902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7FB9B-173C-D3D0-CFBC-BD6B724E5F28}"/>
              </a:ext>
            </a:extLst>
          </p:cNvPr>
          <p:cNvSpPr>
            <a:spLocks noGrp="1"/>
          </p:cNvSpPr>
          <p:nvPr>
            <p:ph type="title"/>
          </p:nvPr>
        </p:nvSpPr>
        <p:spPr>
          <a:xfrm>
            <a:off x="892098" y="291454"/>
            <a:ext cx="8408019" cy="653697"/>
          </a:xfrm>
        </p:spPr>
        <p:txBody>
          <a:bodyPr>
            <a:normAutofit/>
          </a:bodyPr>
          <a:lstStyle/>
          <a:p>
            <a:r>
              <a:rPr lang="en-GB" sz="3600" b="1" dirty="0">
                <a:latin typeface="Arial" panose="020B0604020202020204" pitchFamily="34" charset="0"/>
                <a:cs typeface="Arial" panose="020B0604020202020204" pitchFamily="34" charset="0"/>
              </a:rPr>
              <a:t>Decision making </a:t>
            </a:r>
          </a:p>
        </p:txBody>
      </p:sp>
      <p:pic>
        <p:nvPicPr>
          <p:cNvPr id="9" name="Picture 8">
            <a:extLst>
              <a:ext uri="{FF2B5EF4-FFF2-40B4-BE49-F238E27FC236}">
                <a16:creationId xmlns:a16="http://schemas.microsoft.com/office/drawing/2014/main" id="{804780D7-9E60-2966-58CD-FCAB62400645}"/>
              </a:ext>
            </a:extLst>
          </p:cNvPr>
          <p:cNvPicPr>
            <a:picLocks noChangeAspect="1"/>
          </p:cNvPicPr>
          <p:nvPr/>
        </p:nvPicPr>
        <p:blipFill>
          <a:blip r:embed="rId2"/>
          <a:stretch>
            <a:fillRect/>
          </a:stretch>
        </p:blipFill>
        <p:spPr>
          <a:xfrm>
            <a:off x="876533" y="1219741"/>
            <a:ext cx="5508702" cy="5637611"/>
          </a:xfrm>
          <a:prstGeom prst="rect">
            <a:avLst/>
          </a:prstGeom>
        </p:spPr>
      </p:pic>
      <p:sp>
        <p:nvSpPr>
          <p:cNvPr id="10" name="TextBox 9">
            <a:extLst>
              <a:ext uri="{FF2B5EF4-FFF2-40B4-BE49-F238E27FC236}">
                <a16:creationId xmlns:a16="http://schemas.microsoft.com/office/drawing/2014/main" id="{5BAB67CD-2F06-90D7-1671-C522CD7C0E0A}"/>
              </a:ext>
            </a:extLst>
          </p:cNvPr>
          <p:cNvSpPr txBox="1"/>
          <p:nvPr/>
        </p:nvSpPr>
        <p:spPr>
          <a:xfrm>
            <a:off x="4828478" y="1405054"/>
            <a:ext cx="5062654" cy="353943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WYAAT uses its governance structures (Committee in Common model) to make decisions on those initiatives which do not impact patient facing services or the way in which patients access these services e.g. for programmes like imaging sharing solution, scan for safety, and pathology Laboratory Information Management System.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those programmes or initiatives impacting the way patients access services, WYAAT, engaging with partners, makes a recommendation with a decision taken by the Integrated Care Board or appropriate Committee with appropriate assurance from Joint HOSC e.g. vascular reconfiguration. </a:t>
            </a:r>
          </a:p>
        </p:txBody>
      </p:sp>
    </p:spTree>
    <p:extLst>
      <p:ext uri="{BB962C8B-B14F-4D97-AF65-F5344CB8AC3E}">
        <p14:creationId xmlns:p14="http://schemas.microsoft.com/office/powerpoint/2010/main" val="12466875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361F09B21A804F824D0804817B9451" ma:contentTypeVersion="16" ma:contentTypeDescription="Create a new document." ma:contentTypeScope="" ma:versionID="849e9642288f645911ab88569331696b">
  <xsd:schema xmlns:xsd="http://www.w3.org/2001/XMLSchema" xmlns:xs="http://www.w3.org/2001/XMLSchema" xmlns:p="http://schemas.microsoft.com/office/2006/metadata/properties" xmlns:ns2="47dd78af-cfc5-4e7a-8799-591ad7ced2cf" xmlns:ns3="91879da0-9969-4788-bbb1-7f1899c198fe" targetNamespace="http://schemas.microsoft.com/office/2006/metadata/properties" ma:root="true" ma:fieldsID="eddd31e92899fff87e4962bf49a94a7a" ns2:_="" ns3:_="">
    <xsd:import namespace="47dd78af-cfc5-4e7a-8799-591ad7ced2cf"/>
    <xsd:import namespace="91879da0-9969-4788-bbb1-7f1899c198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d78af-cfc5-4e7a-8799-591ad7ced2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eb73b0-c5d4-4c05-b12e-b4108c0f0e2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879da0-9969-4788-bbb1-7f1899c198f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2e16324-b103-49ce-bb9c-8eb177c64a7c}" ma:internalName="TaxCatchAll" ma:showField="CatchAllData" ma:web="91879da0-9969-4788-bbb1-7f1899c198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7dd78af-cfc5-4e7a-8799-591ad7ced2cf">
      <Terms xmlns="http://schemas.microsoft.com/office/infopath/2007/PartnerControls"/>
    </lcf76f155ced4ddcb4097134ff3c332f>
    <TaxCatchAll xmlns="91879da0-9969-4788-bbb1-7f1899c198fe" xsi:nil="true"/>
  </documentManagement>
</p:properties>
</file>

<file path=customXml/itemProps1.xml><?xml version="1.0" encoding="utf-8"?>
<ds:datastoreItem xmlns:ds="http://schemas.openxmlformats.org/officeDocument/2006/customXml" ds:itemID="{A8D8A4BB-003C-4786-9C1C-B73BAE54730A}"/>
</file>

<file path=customXml/itemProps2.xml><?xml version="1.0" encoding="utf-8"?>
<ds:datastoreItem xmlns:ds="http://schemas.openxmlformats.org/officeDocument/2006/customXml" ds:itemID="{5C55F2D5-0960-482B-B1B3-B20B36868D1E}"/>
</file>

<file path=customXml/itemProps3.xml><?xml version="1.0" encoding="utf-8"?>
<ds:datastoreItem xmlns:ds="http://schemas.openxmlformats.org/officeDocument/2006/customXml" ds:itemID="{3302F9CB-493D-4396-B0FB-C836817595FC}"/>
</file>

<file path=docProps/app.xml><?xml version="1.0" encoding="utf-8"?>
<Properties xmlns="http://schemas.openxmlformats.org/officeDocument/2006/extended-properties" xmlns:vt="http://schemas.openxmlformats.org/officeDocument/2006/docPropsVTypes">
  <Template/>
  <TotalTime>2067</TotalTime>
  <Words>456</Words>
  <Application>Microsoft Office PowerPoint</Application>
  <PresentationFormat>Custom</PresentationFormat>
  <Paragraphs>45</Paragraphs>
  <Slides>6</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vt:i4>
      </vt:variant>
    </vt:vector>
  </HeadingPairs>
  <TitlesOfParts>
    <vt:vector size="16" baseType="lpstr">
      <vt:lpstr>Arial</vt:lpstr>
      <vt:lpstr>Calibri</vt:lpstr>
      <vt:lpstr>Calibri Light</vt:lpstr>
      <vt:lpstr>Frutiger CE 45 Light</vt:lpstr>
      <vt:lpstr>Frutiger LT 45 Light</vt:lpstr>
      <vt:lpstr>Segoe UI</vt:lpstr>
      <vt:lpstr>Office Theme</vt:lpstr>
      <vt:lpstr>1_Office Theme</vt:lpstr>
      <vt:lpstr>2_Office Theme</vt:lpstr>
      <vt:lpstr>3_Office Theme</vt:lpstr>
      <vt:lpstr>West Yorkshire Association of Acute Trusts (WYAAT)</vt:lpstr>
      <vt:lpstr>What is WYAAT and why does it exist?</vt:lpstr>
      <vt:lpstr>Evolution of WYAAT</vt:lpstr>
      <vt:lpstr>What makes WYAAT work?</vt:lpstr>
      <vt:lpstr>Governance Framework</vt:lpstr>
      <vt:lpstr>Decision making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Carlill</dc:creator>
  <cp:lastModifiedBy>Katie Crooks</cp:lastModifiedBy>
  <cp:revision>70</cp:revision>
  <dcterms:created xsi:type="dcterms:W3CDTF">2019-08-22T14:28:50Z</dcterms:created>
  <dcterms:modified xsi:type="dcterms:W3CDTF">2023-06-30T08:53:10Z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0x01010036361F09B21A804F824D0804817B9451</vt:lpwstr>
  </property>
</Properties>
</file>