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77" r:id="rId5"/>
    <p:sldMasterId id="2147483681" r:id="rId6"/>
  </p:sldMasterIdLst>
  <p:notesMasterIdLst>
    <p:notesMasterId r:id="rId37"/>
  </p:notesMasterIdLst>
  <p:handoutMasterIdLst>
    <p:handoutMasterId r:id="rId38"/>
  </p:handoutMasterIdLst>
  <p:sldIdLst>
    <p:sldId id="288" r:id="rId7"/>
    <p:sldId id="293" r:id="rId8"/>
    <p:sldId id="291" r:id="rId9"/>
    <p:sldId id="331" r:id="rId10"/>
    <p:sldId id="256" r:id="rId11"/>
    <p:sldId id="2046" r:id="rId12"/>
    <p:sldId id="257" r:id="rId13"/>
    <p:sldId id="258" r:id="rId14"/>
    <p:sldId id="259" r:id="rId15"/>
    <p:sldId id="260" r:id="rId16"/>
    <p:sldId id="2047" r:id="rId17"/>
    <p:sldId id="2014" r:id="rId18"/>
    <p:sldId id="2048" r:id="rId19"/>
    <p:sldId id="2049" r:id="rId20"/>
    <p:sldId id="2050" r:id="rId21"/>
    <p:sldId id="2051" r:id="rId22"/>
    <p:sldId id="2052" r:id="rId23"/>
    <p:sldId id="2053" r:id="rId24"/>
    <p:sldId id="2054" r:id="rId25"/>
    <p:sldId id="2056" r:id="rId26"/>
    <p:sldId id="2055" r:id="rId27"/>
    <p:sldId id="332" r:id="rId28"/>
    <p:sldId id="314" r:id="rId29"/>
    <p:sldId id="326" r:id="rId30"/>
    <p:sldId id="327" r:id="rId31"/>
    <p:sldId id="328" r:id="rId32"/>
    <p:sldId id="330" r:id="rId33"/>
    <p:sldId id="289" r:id="rId34"/>
    <p:sldId id="273" r:id="rId35"/>
    <p:sldId id="294" r:id="rId3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29A29F"/>
    <a:srgbClr val="00A098"/>
    <a:srgbClr val="D40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9F54B-12EA-41F6-9BEE-8BCF74836649}" v="252" dt="2023-07-26T08:28:02.659"/>
    <p1510:client id="{37527F22-6493-1671-EB74-49D071E3FD92}" v="46" dt="2023-07-31T16:00:08.767"/>
    <p1510:client id="{90F23513-55FF-4F40-8C4B-7E378A71813B}" v="1" vWet="3" dt="2023-07-31T15:57:34.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22FCE95-2976-344E-94D9-10B6D0D38487}" type="datetimeFigureOut">
              <a:rPr lang="en-US" smtClean="0"/>
              <a:t>8/1/2023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D74689F-AE04-C145-B338-EFD8FC06E429}" type="slidenum">
              <a:rPr lang="en-US" smtClean="0"/>
              <a:t>‹#›</a:t>
            </a:fld>
            <a:endParaRPr lang="en-US"/>
          </a:p>
        </p:txBody>
      </p:sp>
    </p:spTree>
    <p:extLst>
      <p:ext uri="{BB962C8B-B14F-4D97-AF65-F5344CB8AC3E}">
        <p14:creationId xmlns:p14="http://schemas.microsoft.com/office/powerpoint/2010/main" val="399103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4E8CF5-DA00-E140-AFA1-0350172083EA}" type="datetimeFigureOut">
              <a:rPr lang="en-GB" smtClean="0"/>
              <a:t>01/08/2023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B4F96E1-018F-E845-BDF9-82F7B49A20BF}" type="slidenum">
              <a:rPr lang="en-GB" smtClean="0"/>
              <a:t>‹#›</a:t>
            </a:fld>
            <a:endParaRPr lang="en-GB"/>
          </a:p>
        </p:txBody>
      </p:sp>
    </p:spTree>
    <p:extLst>
      <p:ext uri="{BB962C8B-B14F-4D97-AF65-F5344CB8AC3E}">
        <p14:creationId xmlns:p14="http://schemas.microsoft.com/office/powerpoint/2010/main" val="398719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1</a:t>
            </a:fld>
            <a:endParaRPr lang="en-US"/>
          </a:p>
        </p:txBody>
      </p:sp>
    </p:spTree>
    <p:extLst>
      <p:ext uri="{BB962C8B-B14F-4D97-AF65-F5344CB8AC3E}">
        <p14:creationId xmlns:p14="http://schemas.microsoft.com/office/powerpoint/2010/main" val="251270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6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1BA56-0495-4DD9-AF24-1097C59085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53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1BA56-0495-4DD9-AF24-1097C59085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744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30</a:t>
            </a:fld>
            <a:endParaRPr lang="en-US"/>
          </a:p>
        </p:txBody>
      </p:sp>
    </p:spTree>
    <p:extLst>
      <p:ext uri="{BB962C8B-B14F-4D97-AF65-F5344CB8AC3E}">
        <p14:creationId xmlns:p14="http://schemas.microsoft.com/office/powerpoint/2010/main" val="126341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In reality – we know that services and resources and money and power are not distributed equally or equitably and some in our society have enormous advantage over others who are left disadvantaged. </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46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5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9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90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4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07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terms of equity in health services we are talking about fairness in four broad areas - access to our services, the provision of information, experience of services and health outcomes. Making things fairer is about identifying how the way our systems and services have been designed gives some people a significant advantage and means they are more likely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know that generally, people who are White, who speak English, who are well educated and have good literacy, who are on higher incomes and live in the least deprived areas find it easiest to access and navigate health services and have the best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4C407-1680-4804-8CE6-826FF3A89F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11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urple and pink background with white text&#10;&#10;Description automatically generated">
            <a:extLst>
              <a:ext uri="{FF2B5EF4-FFF2-40B4-BE49-F238E27FC236}">
                <a16:creationId xmlns:a16="http://schemas.microsoft.com/office/drawing/2014/main" id="{2E2A0C18-191E-DD05-C203-148FC083019E}"/>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1104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57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403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296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121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491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320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421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4D23793-E0A2-470A-FC47-19D560A44C2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35EAE2E6-5E03-233D-1022-0597C38B7E27}"/>
              </a:ext>
            </a:extLst>
          </p:cNvPr>
          <p:cNvSpPr>
            <a:spLocks noGrp="1"/>
          </p:cNvSpPr>
          <p:nvPr>
            <p:ph type="ctrTitle"/>
          </p:nvPr>
        </p:nvSpPr>
        <p:spPr>
          <a:xfrm>
            <a:off x="821001" y="87538"/>
            <a:ext cx="6080313" cy="388191"/>
          </a:xfrm>
          <a:prstGeom prst="rect">
            <a:avLst/>
          </a:prstGeom>
        </p:spPr>
        <p:txBody>
          <a:bodyPr/>
          <a:lstStyle>
            <a:lvl1pPr marL="0" algn="l" defTabSz="457200" rtl="0" eaLnBrk="1" latinLnBrk="0" hangingPunct="1">
              <a:spcBef>
                <a:spcPct val="0"/>
              </a:spcBef>
              <a:buNone/>
              <a:defRPr lang="en-US" sz="2400" kern="1200" spc="-100" dirty="0">
                <a:solidFill>
                  <a:srgbClr val="D40E8C"/>
                </a:solidFill>
                <a:latin typeface="+mj-lt"/>
                <a:ea typeface="+mj-ea"/>
                <a:cs typeface="+mj-cs"/>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3" pos="5465" userDrawn="1">
          <p15:clr>
            <a:srgbClr val="FBAE40"/>
          </p15:clr>
        </p15:guide>
        <p15:guide id="4" pos="58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4" name="Picture 3" descr="A purple and pink background&#10;&#10;Description automatically generated">
            <a:extLst>
              <a:ext uri="{FF2B5EF4-FFF2-40B4-BE49-F238E27FC236}">
                <a16:creationId xmlns:a16="http://schemas.microsoft.com/office/drawing/2014/main" id="{4730D474-5394-2AD1-3D7E-507877A29D2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ext Placeholder 20">
            <a:extLst>
              <a:ext uri="{FF2B5EF4-FFF2-40B4-BE49-F238E27FC236}">
                <a16:creationId xmlns:a16="http://schemas.microsoft.com/office/drawing/2014/main" id="{EDBE1591-12B9-65FE-79D4-65AE9541E12F}"/>
              </a:ext>
            </a:extLst>
          </p:cNvPr>
          <p:cNvSpPr>
            <a:spLocks noGrp="1"/>
          </p:cNvSpPr>
          <p:nvPr>
            <p:ph type="body" sz="quarter" idx="10" hasCustomPrompt="1"/>
          </p:nvPr>
        </p:nvSpPr>
        <p:spPr>
          <a:xfrm>
            <a:off x="816964" y="2224434"/>
            <a:ext cx="7510072" cy="908233"/>
          </a:xfrm>
          <a:prstGeom prst="rect">
            <a:avLst/>
          </a:prstGeom>
        </p:spPr>
        <p:txBody>
          <a:bodyPr/>
          <a:lstStyle>
            <a:lvl1pPr marL="0" indent="0" algn="ctr" defTabSz="914400" rtl="0" eaLnBrk="0" fontAlgn="base" latinLnBrk="0" hangingPunct="0">
              <a:lnSpc>
                <a:spcPct val="90000"/>
              </a:lnSpc>
              <a:spcBef>
                <a:spcPct val="0"/>
              </a:spcBef>
              <a:buNone/>
              <a:defRPr lang="en-GB" sz="6000" kern="0" cap="all" spc="-100" dirty="0" smtClean="0">
                <a:solidFill>
                  <a:schemeClr val="bg1"/>
                </a:solidFill>
                <a:latin typeface="+mn-lt"/>
                <a:ea typeface="+mn-ea"/>
                <a:cs typeface="Calibri"/>
              </a:defRPr>
            </a:lvl1pPr>
          </a:lstStyle>
          <a:p>
            <a:pPr lvl="0"/>
            <a:r>
              <a:rPr lang="en-GB"/>
              <a:t>*THANK YOU message*</a:t>
            </a:r>
          </a:p>
        </p:txBody>
      </p:sp>
    </p:spTree>
    <p:extLst>
      <p:ext uri="{BB962C8B-B14F-4D97-AF65-F5344CB8AC3E}">
        <p14:creationId xmlns:p14="http://schemas.microsoft.com/office/powerpoint/2010/main" val="320595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883BBB4-8F95-C447-A1C3-E21DA756255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itle 12"/>
          <p:cNvSpPr>
            <a:spLocks noGrp="1"/>
          </p:cNvSpPr>
          <p:nvPr>
            <p:ph type="title" hasCustomPrompt="1"/>
          </p:nvPr>
        </p:nvSpPr>
        <p:spPr>
          <a:xfrm>
            <a:off x="403019" y="848625"/>
            <a:ext cx="8325346" cy="484244"/>
          </a:xfrm>
          <a:prstGeom prst="rect">
            <a:avLst/>
          </a:prstGeom>
        </p:spPr>
        <p:txBody>
          <a:bodyPr/>
          <a:lstStyle>
            <a:lvl1pPr>
              <a:defRPr sz="2700" b="1">
                <a:latin typeface="Arial" charset="0"/>
                <a:ea typeface="Arial" charset="0"/>
                <a:cs typeface="Arial" charset="0"/>
              </a:defRPr>
            </a:lvl1pPr>
          </a:lstStyle>
          <a:p>
            <a:r>
              <a:rPr lang="en-US"/>
              <a:t>Main Title Slide</a:t>
            </a:r>
          </a:p>
        </p:txBody>
      </p:sp>
      <p:pic>
        <p:nvPicPr>
          <p:cNvPr id="10" name="Picture 9">
            <a:extLst>
              <a:ext uri="{FF2B5EF4-FFF2-40B4-BE49-F238E27FC236}">
                <a16:creationId xmlns:a16="http://schemas.microsoft.com/office/drawing/2014/main" id="{C33237A7-34F5-8A4D-A87C-30F5DF8DF7F1}"/>
              </a:ext>
            </a:extLst>
          </p:cNvPr>
          <p:cNvPicPr>
            <a:picLocks noChangeAspect="1"/>
          </p:cNvPicPr>
          <p:nvPr userDrawn="1"/>
        </p:nvPicPr>
        <p:blipFill>
          <a:blip r:embed="rId3"/>
          <a:stretch>
            <a:fillRect/>
          </a:stretch>
        </p:blipFill>
        <p:spPr>
          <a:xfrm>
            <a:off x="6383867" y="220664"/>
            <a:ext cx="2475255" cy="520366"/>
          </a:xfrm>
          <a:prstGeom prst="rect">
            <a:avLst/>
          </a:prstGeom>
        </p:spPr>
      </p:pic>
      <p:sp>
        <p:nvSpPr>
          <p:cNvPr id="7" name="Text Placeholder 6">
            <a:extLst>
              <a:ext uri="{FF2B5EF4-FFF2-40B4-BE49-F238E27FC236}">
                <a16:creationId xmlns:a16="http://schemas.microsoft.com/office/drawing/2014/main" id="{B66008BF-095C-8246-9531-CB3ECD9B6CF5}"/>
              </a:ext>
            </a:extLst>
          </p:cNvPr>
          <p:cNvSpPr>
            <a:spLocks noGrp="1"/>
          </p:cNvSpPr>
          <p:nvPr>
            <p:ph type="body" sz="quarter" idx="10" hasCustomPrompt="1"/>
          </p:nvPr>
        </p:nvSpPr>
        <p:spPr>
          <a:xfrm>
            <a:off x="403226" y="1439467"/>
            <a:ext cx="5319713" cy="473869"/>
          </a:xfrm>
          <a:prstGeom prst="rect">
            <a:avLst/>
          </a:prstGeom>
        </p:spPr>
        <p:txBody>
          <a:bodyPr/>
          <a:lstStyle>
            <a:lvl1pPr marL="0" indent="0">
              <a:buNone/>
              <a:defRPr sz="1650">
                <a:solidFill>
                  <a:srgbClr val="0070C0"/>
                </a:solidFill>
                <a:latin typeface="Arial" panose="020B0604020202020204" pitchFamily="34" charset="0"/>
                <a:cs typeface="Arial" panose="020B0604020202020204" pitchFamily="34" charset="0"/>
              </a:defRPr>
            </a:lvl1pPr>
          </a:lstStyle>
          <a:p>
            <a:r>
              <a:rPr lang="en-US" sz="1650">
                <a:solidFill>
                  <a:srgbClr val="0070C0"/>
                </a:solidFill>
                <a:latin typeface="Arial" panose="020B0604020202020204" pitchFamily="34" charset="0"/>
                <a:cs typeface="Arial" panose="020B0604020202020204" pitchFamily="34" charset="0"/>
              </a:rPr>
              <a:t>Name of presenter and job title</a:t>
            </a:r>
          </a:p>
        </p:txBody>
      </p:sp>
    </p:spTree>
    <p:extLst>
      <p:ext uri="{BB962C8B-B14F-4D97-AF65-F5344CB8AC3E}">
        <p14:creationId xmlns:p14="http://schemas.microsoft.com/office/powerpoint/2010/main" val="311778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246" y="578103"/>
            <a:ext cx="8345025" cy="434299"/>
          </a:xfrm>
          <a:prstGeom prst="rect">
            <a:avLst/>
          </a:prstGeom>
        </p:spPr>
        <p:txBody>
          <a:bodyPr/>
          <a:lstStyle>
            <a:lvl1pPr>
              <a:defRPr sz="1800" b="1">
                <a:latin typeface="Arial" charset="0"/>
                <a:ea typeface="Arial" charset="0"/>
                <a:cs typeface="Arial" charset="0"/>
              </a:defRPr>
            </a:lvl1pPr>
          </a:lstStyle>
          <a:p>
            <a:r>
              <a:rPr lang="en-US"/>
              <a:t>Headings</a:t>
            </a:r>
          </a:p>
        </p:txBody>
      </p:sp>
      <p:sp>
        <p:nvSpPr>
          <p:cNvPr id="3" name="Content Placeholder 2"/>
          <p:cNvSpPr>
            <a:spLocks noGrp="1"/>
          </p:cNvSpPr>
          <p:nvPr>
            <p:ph idx="1" hasCustomPrompt="1"/>
          </p:nvPr>
        </p:nvSpPr>
        <p:spPr>
          <a:xfrm>
            <a:off x="476246" y="1546413"/>
            <a:ext cx="8345025" cy="2991298"/>
          </a:xfrm>
          <a:prstGeom prst="rect">
            <a:avLst/>
          </a:prstGeom>
        </p:spPr>
        <p:txBody>
          <a:bodyPr/>
          <a:lstStyle>
            <a:lvl1pPr marL="0" indent="0">
              <a:buFontTx/>
              <a:buNone/>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marL="1585913" indent="-214313">
              <a:buFont typeface="Arial" panose="020B0604020202020204" pitchFamily="34" charset="0"/>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A04EDA18-336B-0D4A-9478-C2C4FE8F802E}"/>
              </a:ext>
            </a:extLst>
          </p:cNvPr>
          <p:cNvCxnSpPr/>
          <p:nvPr userDrawn="1"/>
        </p:nvCxnSpPr>
        <p:spPr>
          <a:xfrm flipH="1">
            <a:off x="470881" y="4595751"/>
            <a:ext cx="8316861"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03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AD718-D54E-6041-8EF4-E394038ACFC7}"/>
              </a:ext>
            </a:extLst>
          </p:cNvPr>
          <p:cNvSpPr/>
          <p:nvPr userDrawn="1"/>
        </p:nvSpPr>
        <p:spPr>
          <a:xfrm>
            <a:off x="0" y="801585"/>
            <a:ext cx="9144000" cy="4341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logo&#10;&#10;Description automatically generated">
            <a:extLst>
              <a:ext uri="{FF2B5EF4-FFF2-40B4-BE49-F238E27FC236}">
                <a16:creationId xmlns:a16="http://schemas.microsoft.com/office/drawing/2014/main" id="{0EE6FACE-5947-7C42-9537-8CA1B888E3D1}"/>
              </a:ext>
            </a:extLst>
          </p:cNvPr>
          <p:cNvPicPr>
            <a:picLocks noChangeAspect="1"/>
          </p:cNvPicPr>
          <p:nvPr userDrawn="1"/>
        </p:nvPicPr>
        <p:blipFill>
          <a:blip r:embed="rId2"/>
          <a:stretch>
            <a:fillRect/>
          </a:stretch>
        </p:blipFill>
        <p:spPr>
          <a:xfrm>
            <a:off x="1" y="2"/>
            <a:ext cx="9143999" cy="5143499"/>
          </a:xfrm>
          <a:prstGeom prst="rect">
            <a:avLst/>
          </a:prstGeom>
        </p:spPr>
      </p:pic>
      <p:sp>
        <p:nvSpPr>
          <p:cNvPr id="2" name="Title 1"/>
          <p:cNvSpPr>
            <a:spLocks noGrp="1"/>
          </p:cNvSpPr>
          <p:nvPr>
            <p:ph type="title" hasCustomPrompt="1"/>
          </p:nvPr>
        </p:nvSpPr>
        <p:spPr>
          <a:xfrm>
            <a:off x="486102" y="868947"/>
            <a:ext cx="8357273" cy="434577"/>
          </a:xfrm>
          <a:prstGeom prst="rect">
            <a:avLst/>
          </a:prstGeom>
          <a:effectLst/>
        </p:spPr>
        <p:txBody>
          <a:bodyPr wrap="none" anchor="t" anchorCtr="0"/>
          <a:lstStyle>
            <a:lvl1pPr>
              <a:defRPr sz="2400" b="1">
                <a:latin typeface="Arial" charset="0"/>
                <a:ea typeface="Arial" charset="0"/>
                <a:cs typeface="Arial" charset="0"/>
              </a:defRPr>
            </a:lvl1pPr>
          </a:lstStyle>
          <a:p>
            <a:r>
              <a:rPr lang="en-US"/>
              <a:t>Section header</a:t>
            </a:r>
          </a:p>
        </p:txBody>
      </p:sp>
      <p:sp>
        <p:nvSpPr>
          <p:cNvPr id="3" name="Text Placeholder 2"/>
          <p:cNvSpPr>
            <a:spLocks noGrp="1"/>
          </p:cNvSpPr>
          <p:nvPr>
            <p:ph type="body" idx="1" hasCustomPrompt="1"/>
          </p:nvPr>
        </p:nvSpPr>
        <p:spPr>
          <a:xfrm>
            <a:off x="486101" y="1756189"/>
            <a:ext cx="3872539" cy="2804381"/>
          </a:xfrm>
          <a:prstGeom prst="rect">
            <a:avLst/>
          </a:prstGeom>
        </p:spPr>
        <p:txBody>
          <a:bodyPr/>
          <a:lstStyle>
            <a:lvl1pPr marL="0" indent="0">
              <a:buNone/>
              <a:defRPr sz="1800" b="1">
                <a:solidFill>
                  <a:schemeClr val="bg1">
                    <a:lumMod val="50000"/>
                  </a:schemeClr>
                </a:solidFill>
                <a:latin typeface="Arial" charset="0"/>
                <a:ea typeface="Arial" charset="0"/>
                <a:cs typeface="Arial"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Section information</a:t>
            </a:r>
          </a:p>
        </p:txBody>
      </p:sp>
    </p:spTree>
    <p:extLst>
      <p:ext uri="{BB962C8B-B14F-4D97-AF65-F5344CB8AC3E}">
        <p14:creationId xmlns:p14="http://schemas.microsoft.com/office/powerpoint/2010/main" val="41342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479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692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1000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3327371F-930F-E3C1-839E-CB2D09D9755F}"/>
              </a:ext>
            </a:extLst>
          </p:cNvPr>
          <p:cNvPicPr>
            <a:picLocks noChangeAspect="1"/>
          </p:cNvPicPr>
          <p:nvPr userDrawn="1"/>
        </p:nvPicPr>
        <p:blipFill>
          <a:blip r:embed="rId5"/>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xStyles>
    <p:titleStyle>
      <a:lvl1pPr algn="l" defTabSz="457200" rtl="0" eaLnBrk="1" latinLnBrk="0" hangingPunct="1">
        <a:spcBef>
          <a:spcPct val="0"/>
        </a:spcBef>
        <a:buNone/>
        <a:defRPr sz="2900" kern="1200" spc="-100">
          <a:solidFill>
            <a:schemeClr val="accent2"/>
          </a:solidFill>
          <a:latin typeface="+mj-lt"/>
          <a:ea typeface="+mj-ea"/>
          <a:cs typeface="+mj-cs"/>
        </a:defRPr>
      </a:lvl1pPr>
    </p:titleStyle>
    <p:body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E595F-5A06-4647-904D-DE400AC5765A}"/>
              </a:ext>
            </a:extLst>
          </p:cNvPr>
          <p:cNvPicPr>
            <a:picLocks noChangeAspect="1"/>
          </p:cNvPicPr>
          <p:nvPr userDrawn="1"/>
        </p:nvPicPr>
        <p:blipFill>
          <a:blip r:embed="rId5"/>
          <a:stretch>
            <a:fillRect/>
          </a:stretch>
        </p:blipFill>
        <p:spPr>
          <a:xfrm>
            <a:off x="322075" y="4677373"/>
            <a:ext cx="1600283" cy="352443"/>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DE8B56B4-8FBF-4778-B2C2-81ECE44717DE}"/>
              </a:ext>
            </a:extLst>
          </p:cNvPr>
          <p:cNvPicPr>
            <a:picLocks noChangeAspect="1"/>
          </p:cNvPicPr>
          <p:nvPr userDrawn="1"/>
        </p:nvPicPr>
        <p:blipFill>
          <a:blip r:embed="rId6"/>
          <a:stretch>
            <a:fillRect/>
          </a:stretch>
        </p:blipFill>
        <p:spPr>
          <a:xfrm>
            <a:off x="7529031" y="121352"/>
            <a:ext cx="1466926" cy="452461"/>
          </a:xfrm>
          <a:prstGeom prst="rect">
            <a:avLst/>
          </a:prstGeom>
        </p:spPr>
      </p:pic>
    </p:spTree>
    <p:extLst>
      <p:ext uri="{BB962C8B-B14F-4D97-AF65-F5344CB8AC3E}">
        <p14:creationId xmlns:p14="http://schemas.microsoft.com/office/powerpoint/2010/main" val="4548230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8/1/2023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194095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hyperlink" Target="https://www.who.int/publications/i/item/WHO-NMH-NVI-17.9" TargetMode="External"/><Relationship Id="rId5" Type="http://schemas.openxmlformats.org/officeDocument/2006/relationships/image" Target="../media/image24.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hyperlink" Target="https://syics.co.uk/application/files/8716/8675/9277/Tackling_health_inequalities_in_Barnsley_FINAL.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hyperlink" Target="https://syics.co.uk/application/files/8716/8675/9277/Tackling_health_inequalities_in_Barnsley_FINAL.pdf"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app.powerbi.com/view?r=eyJrIjoiM2M1M2UxMTQtZGM3Ni00NDU0LThlNmUtMjQ2MWVkMzVmODRiIiwidCI6ImJhNmEyNDcxLTMzNDAtNDMxNC1hOTY5LTQ4ZDhjZGM0YzRmOCIsImMiOjh9" TargetMode="Externa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mailto:beckie.burn1@nhs.net"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TWI@nhsproviders.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hyperlink" Target="https://www.kingsfund.org.uk/publications/what-are-health-inequalitie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hyperlink" Target="https://commonslibrary.parliament.uk/research-briefings/sn03336/#:~:text=Since%201993%20the%20proportion%20of%20adults%20in%20England,points%20higher%20than%20in%20the%20least%20deprived%20areas." TargetMode="External"/><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hyperlink" Target="https://eatforum.org/eat-lancet-commission/" TargetMode="External"/><Relationship Id="rId5" Type="http://schemas.openxmlformats.org/officeDocument/2006/relationships/hyperlink" Target="https://www.ons.gov.uk/peoplepopulationandcommunity/healthandsocialcare/healthinequalities/bulletins/healthstatelifeexpectanciesbyindexofmultipledeprivationimd/latest"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europarl.europa.eu/RegData/etudes/IDAN/2020/646182/EPRS_IDA(2020)646182_EN.pdf" TargetMode="External"/><Relationship Id="rId7"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hyperlink" Target="https://www.thelancet.com/journals/lanpub/article/PIIS2468-2667(19)30181-1/fulltext" TargetMode="External"/><Relationship Id="rId4" Type="http://schemas.openxmlformats.org/officeDocument/2006/relationships/hyperlink" Target="https://www.who.int/europe/publications/i/item/9789289054256"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pink background with white text&#10;&#10;Description automatically generated">
            <a:extLst>
              <a:ext uri="{FF2B5EF4-FFF2-40B4-BE49-F238E27FC236}">
                <a16:creationId xmlns:a16="http://schemas.microsoft.com/office/drawing/2014/main" id="{99B0B4DC-C7A9-35F9-CC21-BB96E622A179}"/>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28640817-428B-8FA6-336F-AB10E6BE3C74}"/>
              </a:ext>
            </a:extLst>
          </p:cNvPr>
          <p:cNvSpPr txBox="1"/>
          <p:nvPr/>
        </p:nvSpPr>
        <p:spPr>
          <a:xfrm>
            <a:off x="472272" y="1362547"/>
            <a:ext cx="7681966" cy="1938992"/>
          </a:xfrm>
          <a:prstGeom prst="rect">
            <a:avLst/>
          </a:prstGeom>
          <a:noFill/>
        </p:spPr>
        <p:txBody>
          <a:bodyPr wrap="square" rtlCol="0">
            <a:spAutoFit/>
          </a:bodyPr>
          <a:lstStyle/>
          <a:p>
            <a:r>
              <a:rPr lang="en-GB" sz="4000" b="1">
                <a:solidFill>
                  <a:srgbClr val="00A098"/>
                </a:solidFill>
              </a:rPr>
              <a:t>Harnessing the power of quality improvement to address inequalities</a:t>
            </a:r>
          </a:p>
        </p:txBody>
      </p:sp>
    </p:spTree>
    <p:extLst>
      <p:ext uri="{BB962C8B-B14F-4D97-AF65-F5344CB8AC3E}">
        <p14:creationId xmlns:p14="http://schemas.microsoft.com/office/powerpoint/2010/main" val="371205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8C0C4-DA1D-B47E-6E2F-986F33B8E8CC}"/>
              </a:ext>
            </a:extLst>
          </p:cNvPr>
          <p:cNvSpPr>
            <a:spLocks noGrp="1"/>
          </p:cNvSpPr>
          <p:nvPr>
            <p:ph sz="half" idx="1"/>
          </p:nvPr>
        </p:nvSpPr>
        <p:spPr>
          <a:xfrm>
            <a:off x="628650" y="511969"/>
            <a:ext cx="3886200" cy="2921998"/>
          </a:xfrm>
        </p:spPr>
        <p:txBody>
          <a:bodyPr vert="horz" lIns="68580" tIns="34290" rIns="68580" bIns="34290" rtlCol="0" anchor="t">
            <a:normAutofit/>
          </a:bodyPr>
          <a:lstStyle/>
          <a:p>
            <a:pPr marL="0" indent="0">
              <a:buNone/>
            </a:pPr>
            <a:r>
              <a:rPr lang="en-US" sz="2700">
                <a:solidFill>
                  <a:schemeClr val="accent5">
                    <a:lumMod val="60000"/>
                    <a:lumOff val="40000"/>
                  </a:schemeClr>
                </a:solidFill>
              </a:rPr>
              <a:t>Early years interventions can save over €1.7 trillion in 20 years.</a:t>
            </a:r>
          </a:p>
          <a:p>
            <a:pPr marL="0" indent="0">
              <a:buNone/>
            </a:pPr>
            <a:endParaRPr lang="en-US" sz="2700">
              <a:solidFill>
                <a:schemeClr val="accent5">
                  <a:lumMod val="60000"/>
                  <a:lumOff val="40000"/>
                </a:schemeClr>
              </a:solidFill>
            </a:endParaRPr>
          </a:p>
          <a:p>
            <a:pPr marL="0" indent="0">
              <a:buNone/>
            </a:pPr>
            <a:r>
              <a:rPr lang="en-US" sz="2700">
                <a:solidFill>
                  <a:schemeClr val="accent5">
                    <a:lumMod val="60000"/>
                    <a:lumOff val="40000"/>
                  </a:schemeClr>
                </a:solidFill>
              </a:rPr>
              <a:t>Tackling inequalities has potential efficiency gains of €72 billion per year.</a:t>
            </a:r>
          </a:p>
        </p:txBody>
      </p:sp>
      <p:sp>
        <p:nvSpPr>
          <p:cNvPr id="5" name="Title 1">
            <a:extLst>
              <a:ext uri="{FF2B5EF4-FFF2-40B4-BE49-F238E27FC236}">
                <a16:creationId xmlns:a16="http://schemas.microsoft.com/office/drawing/2014/main" id="{E6DF69CB-4880-3679-939B-6C46CC7CFDB4}"/>
              </a:ext>
            </a:extLst>
          </p:cNvPr>
          <p:cNvSpPr txBox="1">
            <a:spLocks/>
          </p:cNvSpPr>
          <p:nvPr/>
        </p:nvSpPr>
        <p:spPr>
          <a:xfrm>
            <a:off x="631438" y="3594120"/>
            <a:ext cx="7886700" cy="994172"/>
          </a:xfrm>
          <a:prstGeom prst="rect">
            <a:avLst/>
          </a:prstGeom>
          <a:solidFill>
            <a:schemeClr val="accent5">
              <a:lumMod val="60000"/>
              <a:lumOff val="4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prstClr val="black"/>
                </a:solidFill>
                <a:latin typeface="Aharoni"/>
                <a:cs typeface="Calibri Light" panose="020F0302020204030204"/>
              </a:rPr>
              <a:t>AVOIDABLE</a:t>
            </a:r>
          </a:p>
        </p:txBody>
      </p:sp>
      <p:pic>
        <p:nvPicPr>
          <p:cNvPr id="3076" name="Picture 4" descr="NHS England » Core20PLUS5 infographic – Children and young people">
            <a:extLst>
              <a:ext uri="{FF2B5EF4-FFF2-40B4-BE49-F238E27FC236}">
                <a16:creationId xmlns:a16="http://schemas.microsoft.com/office/drawing/2014/main" id="{3370EE81-D556-4D0A-B0D3-5BD0EAC89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027" y="1939482"/>
            <a:ext cx="2824111" cy="1588562"/>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C382E5F3-B71B-439D-9BC7-3E3F31521F9B}"/>
              </a:ext>
            </a:extLst>
          </p:cNvPr>
          <p:cNvSpPr/>
          <p:nvPr/>
        </p:nvSpPr>
        <p:spPr>
          <a:xfrm>
            <a:off x="5825428" y="2845454"/>
            <a:ext cx="1729154" cy="945173"/>
          </a:xfrm>
          <a:prstGeom prst="cloudCallout">
            <a:avLst>
              <a:gd name="adj1" fmla="val -44120"/>
              <a:gd name="adj2" fmla="val 75813"/>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078" name="Picture 6" descr="Shaun Hopkins på LinkedIn: #focusadhd #qbtech #core20plus5">
            <a:extLst>
              <a:ext uri="{FF2B5EF4-FFF2-40B4-BE49-F238E27FC236}">
                <a16:creationId xmlns:a16="http://schemas.microsoft.com/office/drawing/2014/main" id="{F7453E46-E630-4F72-82DD-0DE725154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028" y="220212"/>
            <a:ext cx="2821322" cy="1584281"/>
          </a:xfrm>
          <a:prstGeom prst="rect">
            <a:avLst/>
          </a:prstGeom>
          <a:noFill/>
          <a:extLst>
            <a:ext uri="{909E8E84-426E-40DD-AFC4-6F175D3DCCD1}">
              <a14:hiddenFill xmlns:a14="http://schemas.microsoft.com/office/drawing/2010/main">
                <a:solidFill>
                  <a:srgbClr val="FFFFFF"/>
                </a:solidFill>
              </a14:hiddenFill>
            </a:ext>
          </a:extLst>
        </p:spPr>
      </p:pic>
      <p:sp>
        <p:nvSpPr>
          <p:cNvPr id="11" name="Thought Bubble: Cloud 10">
            <a:extLst>
              <a:ext uri="{FF2B5EF4-FFF2-40B4-BE49-F238E27FC236}">
                <a16:creationId xmlns:a16="http://schemas.microsoft.com/office/drawing/2014/main" id="{B60891B6-D458-460C-AA84-BF808645766B}"/>
              </a:ext>
            </a:extLst>
          </p:cNvPr>
          <p:cNvSpPr/>
          <p:nvPr/>
        </p:nvSpPr>
        <p:spPr>
          <a:xfrm>
            <a:off x="4514850" y="40724"/>
            <a:ext cx="2327945" cy="2007066"/>
          </a:xfrm>
          <a:prstGeom prst="cloudCallout">
            <a:avLst>
              <a:gd name="adj1" fmla="val 45876"/>
              <a:gd name="adj2" fmla="val 83080"/>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90CBF036-B256-45E3-8679-FE4DE71FEFB0}"/>
              </a:ext>
            </a:extLst>
          </p:cNvPr>
          <p:cNvSpPr/>
          <p:nvPr/>
        </p:nvSpPr>
        <p:spPr>
          <a:xfrm>
            <a:off x="571500" y="4696600"/>
            <a:ext cx="7886700" cy="207749"/>
          </a:xfrm>
          <a:prstGeom prst="rect">
            <a:avLst/>
          </a:prstGeom>
        </p:spPr>
        <p:txBody>
          <a:bodyPr wrap="square">
            <a:spAutoFit/>
          </a:bodyPr>
          <a:lstStyle/>
          <a:p>
            <a:pPr algn="ctr" defTabSz="685800"/>
            <a:r>
              <a:rPr lang="en-US" sz="750">
                <a:solidFill>
                  <a:prstClr val="black"/>
                </a:solidFill>
                <a:latin typeface="Calibri" panose="020F0502020204030204"/>
                <a:hlinkClick r:id="rId6"/>
              </a:rPr>
              <a:t>Tackling NCDs: 'best buys' and other recommended interventions for the prevention and control of noncommunicable diseases (who.int)</a:t>
            </a:r>
            <a:endParaRPr lang="en-GB" sz="750">
              <a:solidFill>
                <a:prstClr val="black"/>
              </a:solidFill>
              <a:latin typeface="Calibri" panose="020F0502020204030204"/>
            </a:endParaRPr>
          </a:p>
        </p:txBody>
      </p:sp>
    </p:spTree>
    <p:extLst>
      <p:ext uri="{BB962C8B-B14F-4D97-AF65-F5344CB8AC3E}">
        <p14:creationId xmlns:p14="http://schemas.microsoft.com/office/powerpoint/2010/main" val="20889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A5D22D-1BB5-430A-9B48-626BA72E098D}"/>
              </a:ext>
            </a:extLst>
          </p:cNvPr>
          <p:cNvSpPr>
            <a:spLocks noGrp="1"/>
          </p:cNvSpPr>
          <p:nvPr>
            <p:ph type="title"/>
          </p:nvPr>
        </p:nvSpPr>
        <p:spPr>
          <a:xfrm>
            <a:off x="628650" y="273845"/>
            <a:ext cx="7886700" cy="619584"/>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Three tiers of action</a:t>
            </a:r>
          </a:p>
        </p:txBody>
      </p:sp>
      <p:pic>
        <p:nvPicPr>
          <p:cNvPr id="7" name="Content Placeholder 6">
            <a:extLst>
              <a:ext uri="{FF2B5EF4-FFF2-40B4-BE49-F238E27FC236}">
                <a16:creationId xmlns:a16="http://schemas.microsoft.com/office/drawing/2014/main" id="{3C3C174A-9028-4C48-B4ED-FF4ABC8C90BD}"/>
              </a:ext>
            </a:extLst>
          </p:cNvPr>
          <p:cNvPicPr>
            <a:picLocks noGrp="1" noChangeAspect="1"/>
          </p:cNvPicPr>
          <p:nvPr>
            <p:ph sz="half" idx="1"/>
          </p:nvPr>
        </p:nvPicPr>
        <p:blipFill>
          <a:blip r:embed="rId2"/>
          <a:stretch>
            <a:fillRect/>
          </a:stretch>
        </p:blipFill>
        <p:spPr>
          <a:xfrm>
            <a:off x="628650" y="1318558"/>
            <a:ext cx="1560876" cy="871328"/>
          </a:xfrm>
          <a:prstGeom prst="rect">
            <a:avLst/>
          </a:prstGeom>
        </p:spPr>
      </p:pic>
      <p:pic>
        <p:nvPicPr>
          <p:cNvPr id="8" name="Content Placeholder 7">
            <a:extLst>
              <a:ext uri="{FF2B5EF4-FFF2-40B4-BE49-F238E27FC236}">
                <a16:creationId xmlns:a16="http://schemas.microsoft.com/office/drawing/2014/main" id="{B8056606-5332-41A9-92AC-7E90329583B7}"/>
              </a:ext>
            </a:extLst>
          </p:cNvPr>
          <p:cNvPicPr>
            <a:picLocks noGrp="1" noChangeAspect="1"/>
          </p:cNvPicPr>
          <p:nvPr>
            <p:ph sz="half" idx="2"/>
          </p:nvPr>
        </p:nvPicPr>
        <p:blipFill>
          <a:blip r:embed="rId3"/>
          <a:stretch>
            <a:fillRect/>
          </a:stretch>
        </p:blipFill>
        <p:spPr>
          <a:xfrm>
            <a:off x="2205714" y="1318558"/>
            <a:ext cx="6313281" cy="3331040"/>
          </a:xfrm>
          <a:prstGeom prst="rect">
            <a:avLst/>
          </a:prstGeom>
        </p:spPr>
      </p:pic>
      <p:sp>
        <p:nvSpPr>
          <p:cNvPr id="9" name="Rectangle 8">
            <a:extLst>
              <a:ext uri="{FF2B5EF4-FFF2-40B4-BE49-F238E27FC236}">
                <a16:creationId xmlns:a16="http://schemas.microsoft.com/office/drawing/2014/main" id="{E93D3238-E198-431C-8081-5FA38C9595BF}"/>
              </a:ext>
            </a:extLst>
          </p:cNvPr>
          <p:cNvSpPr/>
          <p:nvPr/>
        </p:nvSpPr>
        <p:spPr>
          <a:xfrm>
            <a:off x="3346343" y="4639057"/>
            <a:ext cx="2451312" cy="207749"/>
          </a:xfrm>
          <a:prstGeom prst="rect">
            <a:avLst/>
          </a:prstGeom>
        </p:spPr>
        <p:txBody>
          <a:bodyPr wrap="none">
            <a:spAutoFit/>
          </a:bodyPr>
          <a:lstStyle/>
          <a:p>
            <a:pPr algn="ctr" defTabSz="685800"/>
            <a:r>
              <a:rPr lang="en-US" sz="750">
                <a:solidFill>
                  <a:prstClr val="black"/>
                </a:solidFill>
                <a:latin typeface="Calibri" panose="020F0502020204030204"/>
                <a:hlinkClick r:id="rId4"/>
              </a:rPr>
              <a:t>Tackling health inequalities in Barnsley FINAL (syics.co.uk)</a:t>
            </a:r>
            <a:endParaRPr lang="en-GB" sz="750">
              <a:solidFill>
                <a:prstClr val="black"/>
              </a:solidFill>
              <a:latin typeface="Calibri" panose="020F0502020204030204"/>
            </a:endParaRPr>
          </a:p>
        </p:txBody>
      </p:sp>
      <p:sp>
        <p:nvSpPr>
          <p:cNvPr id="10" name="Oval 9">
            <a:extLst>
              <a:ext uri="{FF2B5EF4-FFF2-40B4-BE49-F238E27FC236}">
                <a16:creationId xmlns:a16="http://schemas.microsoft.com/office/drawing/2014/main" id="{5B5FAAE2-CE48-4FD8-9D01-EB997DCA99F0}"/>
              </a:ext>
            </a:extLst>
          </p:cNvPr>
          <p:cNvSpPr/>
          <p:nvPr/>
        </p:nvSpPr>
        <p:spPr>
          <a:xfrm>
            <a:off x="4190302" y="1183284"/>
            <a:ext cx="2170652" cy="3601586"/>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Tree>
    <p:extLst>
      <p:ext uri="{BB962C8B-B14F-4D97-AF65-F5344CB8AC3E}">
        <p14:creationId xmlns:p14="http://schemas.microsoft.com/office/powerpoint/2010/main" val="51127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B1EAB-2DA8-40A3-B2FB-6689BABF79BB}"/>
              </a:ext>
            </a:extLst>
          </p:cNvPr>
          <p:cNvPicPr/>
          <p:nvPr/>
        </p:nvPicPr>
        <p:blipFill>
          <a:blip r:embed="rId3"/>
          <a:stretch>
            <a:fillRect/>
          </a:stretch>
        </p:blipFill>
        <p:spPr>
          <a:xfrm>
            <a:off x="628650" y="1049832"/>
            <a:ext cx="2221510" cy="2104644"/>
          </a:xfrm>
          <a:prstGeom prst="rect">
            <a:avLst/>
          </a:prstGeom>
        </p:spPr>
      </p:pic>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479393"/>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Equity of what – healthcare services</a:t>
            </a:r>
          </a:p>
        </p:txBody>
      </p:sp>
      <p:sp>
        <p:nvSpPr>
          <p:cNvPr id="3" name="TextBox 2">
            <a:extLst>
              <a:ext uri="{FF2B5EF4-FFF2-40B4-BE49-F238E27FC236}">
                <a16:creationId xmlns:a16="http://schemas.microsoft.com/office/drawing/2014/main" id="{79997E96-0A4A-45FB-B387-368D4B847F65}"/>
              </a:ext>
            </a:extLst>
          </p:cNvPr>
          <p:cNvSpPr txBox="1"/>
          <p:nvPr/>
        </p:nvSpPr>
        <p:spPr>
          <a:xfrm>
            <a:off x="3327445" y="1094702"/>
            <a:ext cx="5187905" cy="3924151"/>
          </a:xfrm>
          <a:prstGeom prst="rect">
            <a:avLst/>
          </a:prstGeom>
          <a:noFill/>
        </p:spPr>
        <p:txBody>
          <a:bodyPr wrap="square" rtlCol="0">
            <a:spAutoFit/>
          </a:bodyPr>
          <a:lstStyle/>
          <a:p>
            <a:pPr defTabSz="685800"/>
            <a:r>
              <a:rPr lang="en-GB" sz="3600" b="1">
                <a:solidFill>
                  <a:prstClr val="black"/>
                </a:solidFill>
                <a:latin typeface="Calibri" panose="020F0502020204030204"/>
              </a:rPr>
              <a:t>Why? </a:t>
            </a:r>
          </a:p>
          <a:p>
            <a:pPr defTabSz="685800"/>
            <a:endParaRPr lang="en-GB" sz="1500">
              <a:solidFill>
                <a:prstClr val="black"/>
              </a:solidFill>
              <a:latin typeface="Calibri" panose="020F0502020204030204"/>
            </a:endParaRPr>
          </a:p>
          <a:p>
            <a:pPr defTabSz="685800"/>
            <a:r>
              <a:rPr lang="en-GB">
                <a:solidFill>
                  <a:prstClr val="black"/>
                </a:solidFill>
                <a:latin typeface="Calibri" panose="020F0502020204030204"/>
              </a:rPr>
              <a:t>It’s the </a:t>
            </a:r>
            <a:r>
              <a:rPr lang="en-GB" b="1">
                <a:solidFill>
                  <a:prstClr val="black"/>
                </a:solidFill>
                <a:latin typeface="Calibri" panose="020F0502020204030204"/>
              </a:rPr>
              <a:t>right thing to do </a:t>
            </a:r>
            <a:r>
              <a:rPr lang="en-GB">
                <a:solidFill>
                  <a:prstClr val="black"/>
                </a:solidFill>
                <a:latin typeface="Calibri" panose="020F0502020204030204"/>
              </a:rPr>
              <a:t>(see above). </a:t>
            </a:r>
          </a:p>
          <a:p>
            <a:pPr defTabSz="685800"/>
            <a:endParaRPr lang="en-GB">
              <a:solidFill>
                <a:prstClr val="black"/>
              </a:solidFill>
              <a:latin typeface="Calibri" panose="020F0502020204030204"/>
            </a:endParaRPr>
          </a:p>
          <a:p>
            <a:pPr defTabSz="685800"/>
            <a:r>
              <a:rPr lang="en-GB">
                <a:solidFill>
                  <a:prstClr val="black"/>
                </a:solidFill>
                <a:latin typeface="Calibri" panose="020F0502020204030204"/>
              </a:rPr>
              <a:t>It’s a </a:t>
            </a:r>
            <a:r>
              <a:rPr lang="en-GB" b="1">
                <a:solidFill>
                  <a:prstClr val="black"/>
                </a:solidFill>
                <a:latin typeface="Calibri" panose="020F0502020204030204"/>
              </a:rPr>
              <a:t>clinical risk factor</a:t>
            </a:r>
            <a:r>
              <a:rPr lang="en-GB">
                <a:solidFill>
                  <a:prstClr val="black"/>
                </a:solidFill>
                <a:latin typeface="Calibri" panose="020F0502020204030204"/>
              </a:rPr>
              <a:t> (direct and indirect … to inform direct care at the point of care and its planning). </a:t>
            </a:r>
          </a:p>
          <a:p>
            <a:pPr defTabSz="685800"/>
            <a:endParaRPr lang="en-GB">
              <a:solidFill>
                <a:prstClr val="black"/>
              </a:solidFill>
              <a:latin typeface="Calibri" panose="020F0502020204030204"/>
            </a:endParaRPr>
          </a:p>
          <a:p>
            <a:pPr defTabSz="685800"/>
            <a:r>
              <a:rPr lang="en-GB">
                <a:solidFill>
                  <a:prstClr val="black"/>
                </a:solidFill>
                <a:latin typeface="Calibri" panose="020F0502020204030204"/>
              </a:rPr>
              <a:t>It’s crucial for sustainable </a:t>
            </a:r>
            <a:r>
              <a:rPr lang="en-GB" b="1">
                <a:solidFill>
                  <a:prstClr val="black"/>
                </a:solidFill>
                <a:latin typeface="Calibri" panose="020F0502020204030204"/>
              </a:rPr>
              <a:t>demand management </a:t>
            </a:r>
            <a:r>
              <a:rPr lang="en-GB">
                <a:solidFill>
                  <a:prstClr val="black"/>
                </a:solidFill>
                <a:latin typeface="Calibri" panose="020F0502020204030204"/>
              </a:rPr>
              <a:t>(associated with a predominance of unplanned care use, higher rates of DNA, later presentation of disease and a higher rate of reattendance and readmission).</a:t>
            </a:r>
          </a:p>
        </p:txBody>
      </p:sp>
      <p:pic>
        <p:nvPicPr>
          <p:cNvPr id="8" name="Picture 7">
            <a:extLst>
              <a:ext uri="{FF2B5EF4-FFF2-40B4-BE49-F238E27FC236}">
                <a16:creationId xmlns:a16="http://schemas.microsoft.com/office/drawing/2014/main" id="{99573D55-B5B9-4411-877B-898081E0FE4C}"/>
              </a:ext>
            </a:extLst>
          </p:cNvPr>
          <p:cNvPicPr/>
          <p:nvPr/>
        </p:nvPicPr>
        <p:blipFill>
          <a:blip r:embed="rId4"/>
          <a:stretch>
            <a:fillRect/>
          </a:stretch>
        </p:blipFill>
        <p:spPr>
          <a:xfrm>
            <a:off x="628650" y="3188248"/>
            <a:ext cx="2479471" cy="1530523"/>
          </a:xfrm>
          <a:prstGeom prst="rect">
            <a:avLst/>
          </a:prstGeom>
        </p:spPr>
      </p:pic>
      <p:sp>
        <p:nvSpPr>
          <p:cNvPr id="9" name="Rectangle 8">
            <a:extLst>
              <a:ext uri="{FF2B5EF4-FFF2-40B4-BE49-F238E27FC236}">
                <a16:creationId xmlns:a16="http://schemas.microsoft.com/office/drawing/2014/main" id="{4B01AB6C-157E-439A-993F-5D389E79ADBE}"/>
              </a:ext>
            </a:extLst>
          </p:cNvPr>
          <p:cNvSpPr/>
          <p:nvPr/>
        </p:nvSpPr>
        <p:spPr>
          <a:xfrm>
            <a:off x="3346343" y="4790059"/>
            <a:ext cx="2451312" cy="207749"/>
          </a:xfrm>
          <a:prstGeom prst="rect">
            <a:avLst/>
          </a:prstGeom>
        </p:spPr>
        <p:txBody>
          <a:bodyPr wrap="none">
            <a:spAutoFit/>
          </a:bodyPr>
          <a:lstStyle/>
          <a:p>
            <a:pPr algn="ctr" defTabSz="685800"/>
            <a:r>
              <a:rPr lang="en-US" sz="750">
                <a:solidFill>
                  <a:prstClr val="black"/>
                </a:solidFill>
                <a:latin typeface="Calibri" panose="020F0502020204030204"/>
                <a:hlinkClick r:id="rId5"/>
              </a:rPr>
              <a:t>Tackling health inequalities in Barnsley FINAL (syics.co.uk)</a:t>
            </a:r>
            <a:endParaRPr lang="en-GB" sz="750">
              <a:solidFill>
                <a:prstClr val="black"/>
              </a:solidFill>
              <a:latin typeface="Calibri" panose="020F0502020204030204"/>
            </a:endParaRPr>
          </a:p>
        </p:txBody>
      </p:sp>
      <p:pic>
        <p:nvPicPr>
          <p:cNvPr id="10" name="Picture 9">
            <a:extLst>
              <a:ext uri="{FF2B5EF4-FFF2-40B4-BE49-F238E27FC236}">
                <a16:creationId xmlns:a16="http://schemas.microsoft.com/office/drawing/2014/main" id="{F84D1FCB-0693-48F3-902E-4306ED64421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487" y="1627077"/>
            <a:ext cx="1853836" cy="1279659"/>
          </a:xfrm>
          <a:prstGeom prst="rect">
            <a:avLst/>
          </a:prstGeom>
          <a:noFill/>
        </p:spPr>
      </p:pic>
    </p:spTree>
    <p:extLst>
      <p:ext uri="{BB962C8B-B14F-4D97-AF65-F5344CB8AC3E}">
        <p14:creationId xmlns:p14="http://schemas.microsoft.com/office/powerpoint/2010/main" val="17648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504560"/>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Equity of what – a QI approach</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B66F5F50-307E-9642-3EF4-C21D3A006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762587"/>
            <a:ext cx="3569670" cy="2182337"/>
          </a:xfrm>
          <a:prstGeom prst="rect">
            <a:avLst/>
          </a:prstGeom>
        </p:spPr>
      </p:pic>
      <p:sp>
        <p:nvSpPr>
          <p:cNvPr id="5" name="TextBox 4">
            <a:extLst>
              <a:ext uri="{FF2B5EF4-FFF2-40B4-BE49-F238E27FC236}">
                <a16:creationId xmlns:a16="http://schemas.microsoft.com/office/drawing/2014/main" id="{89D17A84-F556-4AFD-BF50-2A42A984C7DE}"/>
              </a:ext>
            </a:extLst>
          </p:cNvPr>
          <p:cNvSpPr txBox="1"/>
          <p:nvPr/>
        </p:nvSpPr>
        <p:spPr>
          <a:xfrm>
            <a:off x="4473429" y="1676510"/>
            <a:ext cx="4041922" cy="2377574"/>
          </a:xfrm>
          <a:prstGeom prst="rect">
            <a:avLst/>
          </a:prstGeom>
          <a:noFill/>
        </p:spPr>
        <p:txBody>
          <a:bodyPr wrap="square" rtlCol="0">
            <a:spAutoFit/>
          </a:bodyPr>
          <a:lstStyle/>
          <a:p>
            <a:pPr marL="257175" indent="-257175" defTabSz="685800">
              <a:buFontTx/>
              <a:buAutoNum type="arabicPeriod"/>
              <a:defRPr/>
            </a:pPr>
            <a:r>
              <a:rPr lang="en-GB" sz="1350" b="1">
                <a:solidFill>
                  <a:prstClr val="black"/>
                </a:solidFill>
                <a:latin typeface="Calibri" panose="020F0502020204030204"/>
              </a:rPr>
              <a:t>What’s the problem we want to improve?</a:t>
            </a:r>
          </a:p>
          <a:p>
            <a:pPr marL="257175" indent="-257175" defTabSz="685800">
              <a:buFontTx/>
              <a:buAutoNum type="arabicPeriod"/>
              <a:defRPr/>
            </a:pPr>
            <a:endParaRPr lang="en-GB" sz="1350" b="1">
              <a:solidFill>
                <a:prstClr val="black"/>
              </a:solidFill>
              <a:latin typeface="Calibri" panose="020F0502020204030204"/>
            </a:endParaRPr>
          </a:p>
          <a:p>
            <a:pPr marL="257175" indent="-257175" defTabSz="685800">
              <a:buFontTx/>
              <a:buAutoNum type="arabicPeriod"/>
              <a:defRPr/>
            </a:pPr>
            <a:r>
              <a:rPr lang="en-GB" sz="1350" b="1">
                <a:solidFill>
                  <a:prstClr val="black"/>
                </a:solidFill>
                <a:latin typeface="Calibri" panose="020F0502020204030204" pitchFamily="34" charset="0"/>
              </a:rPr>
              <a:t>Who do we need on board and what are the needs of the patients?</a:t>
            </a:r>
          </a:p>
          <a:p>
            <a:pPr marL="257175" indent="-257175" defTabSz="685800">
              <a:buFontTx/>
              <a:buAutoNum type="arabicPeriod"/>
              <a:defRPr/>
            </a:pPr>
            <a:endParaRPr lang="en-GB" sz="1350" b="1">
              <a:solidFill>
                <a:prstClr val="black"/>
              </a:solidFill>
              <a:latin typeface="Calibri" panose="020F0502020204030204" pitchFamily="34" charset="0"/>
            </a:endParaRPr>
          </a:p>
          <a:p>
            <a:pPr marL="257175" indent="-257175" defTabSz="685800">
              <a:buFontTx/>
              <a:buAutoNum type="arabicPeriod"/>
              <a:defRPr/>
            </a:pPr>
            <a:r>
              <a:rPr lang="en-GB" sz="1350" b="1">
                <a:solidFill>
                  <a:prstClr val="black"/>
                </a:solidFill>
                <a:latin typeface="Calibri" panose="020F0502020204030204" pitchFamily="34" charset="0"/>
              </a:rPr>
              <a:t>What can help us better understand the problem?</a:t>
            </a:r>
          </a:p>
          <a:p>
            <a:pPr marL="257175" indent="-257175" defTabSz="685800">
              <a:buFontTx/>
              <a:buAutoNum type="arabicPeriod"/>
              <a:defRPr/>
            </a:pPr>
            <a:endParaRPr lang="en-GB" sz="1350" b="1">
              <a:solidFill>
                <a:prstClr val="black"/>
              </a:solidFill>
              <a:latin typeface="Calibri" panose="020F0502020204030204"/>
            </a:endParaRPr>
          </a:p>
          <a:p>
            <a:pPr marL="257175" indent="-257175" defTabSz="685800">
              <a:buFontTx/>
              <a:buAutoNum type="arabicPeriod"/>
              <a:defRPr/>
            </a:pPr>
            <a:r>
              <a:rPr lang="en-GB" sz="1350" b="1">
                <a:solidFill>
                  <a:prstClr val="black"/>
                </a:solidFill>
                <a:latin typeface="Calibri" panose="020F0502020204030204" pitchFamily="34" charset="0"/>
              </a:rPr>
              <a:t>What is our aim statement? </a:t>
            </a:r>
            <a:endParaRPr lang="en-GB" sz="1050" b="1">
              <a:solidFill>
                <a:prstClr val="black"/>
              </a:solidFill>
              <a:latin typeface="Calibri" panose="020F0502020204030204"/>
            </a:endParaRPr>
          </a:p>
          <a:p>
            <a:pPr marL="257175" indent="-257175" defTabSz="685800">
              <a:buFontTx/>
              <a:buAutoNum type="arabicPeriod"/>
              <a:defRPr/>
            </a:pPr>
            <a:endParaRPr lang="en-GB" sz="1350" b="1">
              <a:solidFill>
                <a:prstClr val="black"/>
              </a:solidFill>
              <a:latin typeface="Calibri" panose="020F0502020204030204"/>
            </a:endParaRPr>
          </a:p>
          <a:p>
            <a:pPr marL="257175" indent="-257175" defTabSz="685800">
              <a:buFontTx/>
              <a:buAutoNum type="arabicPeriod"/>
              <a:defRPr/>
            </a:pPr>
            <a:r>
              <a:rPr lang="en-US" sz="1350" b="1">
                <a:solidFill>
                  <a:prstClr val="black"/>
                </a:solidFill>
                <a:latin typeface="Calibri" panose="020F0502020204030204" pitchFamily="34" charset="0"/>
              </a:rPr>
              <a:t>How will we know that the changes we make are an improvement?</a:t>
            </a:r>
          </a:p>
        </p:txBody>
      </p:sp>
    </p:spTree>
    <p:extLst>
      <p:ext uri="{BB962C8B-B14F-4D97-AF65-F5344CB8AC3E}">
        <p14:creationId xmlns:p14="http://schemas.microsoft.com/office/powerpoint/2010/main" val="105592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504560"/>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 – problem definition</a:t>
            </a:r>
          </a:p>
        </p:txBody>
      </p:sp>
      <p:grpSp>
        <p:nvGrpSpPr>
          <p:cNvPr id="7" name="Group 6">
            <a:extLst>
              <a:ext uri="{FF2B5EF4-FFF2-40B4-BE49-F238E27FC236}">
                <a16:creationId xmlns:a16="http://schemas.microsoft.com/office/drawing/2014/main" id="{DB6E647B-75CD-45B0-8801-4CE6BBF6DE27}"/>
              </a:ext>
            </a:extLst>
          </p:cNvPr>
          <p:cNvGrpSpPr/>
          <p:nvPr/>
        </p:nvGrpSpPr>
        <p:grpSpPr>
          <a:xfrm>
            <a:off x="5254986" y="1334452"/>
            <a:ext cx="3260365" cy="3023592"/>
            <a:chOff x="7189076" y="2181941"/>
            <a:chExt cx="4347153" cy="4031455"/>
          </a:xfrm>
        </p:grpSpPr>
        <p:pic>
          <p:nvPicPr>
            <p:cNvPr id="8" name="Picture 7">
              <a:extLst>
                <a:ext uri="{FF2B5EF4-FFF2-40B4-BE49-F238E27FC236}">
                  <a16:creationId xmlns:a16="http://schemas.microsoft.com/office/drawing/2014/main" id="{ACC0795A-C39C-4FE7-871E-E118F3EC2226}"/>
                </a:ext>
              </a:extLst>
            </p:cNvPr>
            <p:cNvPicPr>
              <a:picLocks noChangeAspect="1"/>
            </p:cNvPicPr>
            <p:nvPr/>
          </p:nvPicPr>
          <p:blipFill>
            <a:blip r:embed="rId3"/>
            <a:stretch>
              <a:fillRect/>
            </a:stretch>
          </p:blipFill>
          <p:spPr>
            <a:xfrm>
              <a:off x="7609489" y="2181941"/>
              <a:ext cx="3926740" cy="2985430"/>
            </a:xfrm>
            <a:prstGeom prst="rect">
              <a:avLst/>
            </a:prstGeom>
          </p:spPr>
        </p:pic>
        <p:cxnSp>
          <p:nvCxnSpPr>
            <p:cNvPr id="9" name="Straight Connector 8">
              <a:extLst>
                <a:ext uri="{FF2B5EF4-FFF2-40B4-BE49-F238E27FC236}">
                  <a16:creationId xmlns:a16="http://schemas.microsoft.com/office/drawing/2014/main" id="{96C9F0FE-41A8-404D-B2D1-326247E8D15A}"/>
                </a:ext>
              </a:extLst>
            </p:cNvPr>
            <p:cNvCxnSpPr>
              <a:cxnSpLocks/>
            </p:cNvCxnSpPr>
            <p:nvPr/>
          </p:nvCxnSpPr>
          <p:spPr>
            <a:xfrm flipH="1">
              <a:off x="7998629" y="4521454"/>
              <a:ext cx="987974" cy="1291834"/>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0B2AB2-8948-4A60-926C-44877CE0EE15}"/>
                </a:ext>
              </a:extLst>
            </p:cNvPr>
            <p:cNvSpPr txBox="1"/>
            <p:nvPr/>
          </p:nvSpPr>
          <p:spPr>
            <a:xfrm>
              <a:off x="7189076" y="5813287"/>
              <a:ext cx="3321785" cy="400109"/>
            </a:xfrm>
            <a:prstGeom prst="rect">
              <a:avLst/>
            </a:prstGeom>
            <a:solidFill>
              <a:srgbClr val="00B050"/>
            </a:solidFill>
            <a:ln>
              <a:solidFill>
                <a:schemeClr val="tx1"/>
              </a:solidFill>
            </a:ln>
          </p:spPr>
          <p:txBody>
            <a:bodyPr wrap="square" rtlCol="0">
              <a:spAutoFit/>
            </a:bodyPr>
            <a:lstStyle/>
            <a:p>
              <a:pPr defTabSz="685800"/>
              <a:r>
                <a:rPr lang="en-GB" sz="1350">
                  <a:solidFill>
                    <a:prstClr val="black"/>
                  </a:solidFill>
                  <a:latin typeface="Calibri" panose="020F0502020204030204"/>
                </a:rPr>
                <a:t>We will make our services fairer</a:t>
              </a:r>
            </a:p>
          </p:txBody>
        </p:sp>
      </p:grpSp>
      <p:sp>
        <p:nvSpPr>
          <p:cNvPr id="11" name="TextBox 10">
            <a:extLst>
              <a:ext uri="{FF2B5EF4-FFF2-40B4-BE49-F238E27FC236}">
                <a16:creationId xmlns:a16="http://schemas.microsoft.com/office/drawing/2014/main" id="{E5730E83-8FD3-4C0F-98AD-D7F132394C57}"/>
              </a:ext>
            </a:extLst>
          </p:cNvPr>
          <p:cNvSpPr txBox="1"/>
          <p:nvPr/>
        </p:nvSpPr>
        <p:spPr>
          <a:xfrm>
            <a:off x="628650" y="1810003"/>
            <a:ext cx="4027240" cy="1546577"/>
          </a:xfrm>
          <a:prstGeom prst="rect">
            <a:avLst/>
          </a:prstGeom>
          <a:solidFill>
            <a:schemeClr val="accent6">
              <a:lumMod val="20000"/>
              <a:lumOff val="80000"/>
            </a:schemeClr>
          </a:solidFill>
          <a:ln>
            <a:noFill/>
          </a:ln>
        </p:spPr>
        <p:txBody>
          <a:bodyPr wrap="square" rtlCol="0">
            <a:spAutoFit/>
          </a:bodyPr>
          <a:lstStyle/>
          <a:p>
            <a:pPr defTabSz="685800">
              <a:defRPr/>
            </a:pPr>
            <a:r>
              <a:rPr lang="en-GB" sz="1350">
                <a:solidFill>
                  <a:prstClr val="black"/>
                </a:solidFill>
                <a:latin typeface="MV Boli" panose="02000500030200090000" pitchFamily="2" charset="0"/>
                <a:cs typeface="MV Boli" panose="02000500030200090000" pitchFamily="2" charset="0"/>
              </a:rPr>
              <a:t>The problem we want to work on is…</a:t>
            </a:r>
          </a:p>
          <a:p>
            <a:pPr defTabSz="685800">
              <a:defRPr/>
            </a:pPr>
            <a:r>
              <a:rPr lang="en-US" sz="1350">
                <a:solidFill>
                  <a:prstClr val="black"/>
                </a:solidFill>
                <a:latin typeface="MV Boli" panose="02000500030200090000" pitchFamily="2" charset="0"/>
                <a:cs typeface="MV Boli" panose="02000500030200090000" pitchFamily="2" charset="0"/>
              </a:rPr>
              <a:t>that patients from most deprived areas have more missed appointments than those from the least deprived areas</a:t>
            </a:r>
            <a:endParaRPr lang="en-GB" sz="1350">
              <a:solidFill>
                <a:prstClr val="black"/>
              </a:solidFill>
              <a:latin typeface="MV Boli" panose="02000500030200090000" pitchFamily="2" charset="0"/>
              <a:cs typeface="MV Boli" panose="02000500030200090000" pitchFamily="2" charset="0"/>
            </a:endParaRPr>
          </a:p>
          <a:p>
            <a:pPr defTabSz="685800">
              <a:defRPr/>
            </a:pPr>
            <a:r>
              <a:rPr lang="en-GB" sz="1350">
                <a:solidFill>
                  <a:prstClr val="black"/>
                </a:solidFill>
                <a:latin typeface="MV Boli" panose="02000500030200090000" pitchFamily="2" charset="0"/>
                <a:cs typeface="MV Boli" panose="02000500030200090000" pitchFamily="2" charset="0"/>
              </a:rPr>
              <a:t> </a:t>
            </a:r>
          </a:p>
          <a:p>
            <a:pPr defTabSz="685800">
              <a:defRPr/>
            </a:pPr>
            <a:r>
              <a:rPr lang="en-US" sz="1350">
                <a:solidFill>
                  <a:prstClr val="black"/>
                </a:solidFill>
                <a:latin typeface="MV Boli" panose="02000500030200090000" pitchFamily="2" charset="0"/>
                <a:cs typeface="MV Boli" panose="02000500030200090000" pitchFamily="2" charset="0"/>
              </a:rPr>
              <a:t>It matters to work on this because…</a:t>
            </a:r>
          </a:p>
          <a:p>
            <a:pPr defTabSz="685800">
              <a:defRPr/>
            </a:pPr>
            <a:r>
              <a:rPr lang="en-US" sz="1350">
                <a:solidFill>
                  <a:prstClr val="black"/>
                </a:solidFill>
                <a:latin typeface="MV Boli" panose="02000500030200090000" pitchFamily="2" charset="0"/>
                <a:cs typeface="MV Boli" panose="02000500030200090000" pitchFamily="2" charset="0"/>
              </a:rPr>
              <a:t>this is not equitable (and the other two!)</a:t>
            </a:r>
          </a:p>
        </p:txBody>
      </p:sp>
    </p:spTree>
    <p:extLst>
      <p:ext uri="{BB962C8B-B14F-4D97-AF65-F5344CB8AC3E}">
        <p14:creationId xmlns:p14="http://schemas.microsoft.com/office/powerpoint/2010/main" val="3769769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504560"/>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 – stakeholders</a:t>
            </a:r>
          </a:p>
        </p:txBody>
      </p:sp>
      <p:sp>
        <p:nvSpPr>
          <p:cNvPr id="16" name="TextBox 15">
            <a:extLst>
              <a:ext uri="{FF2B5EF4-FFF2-40B4-BE49-F238E27FC236}">
                <a16:creationId xmlns:a16="http://schemas.microsoft.com/office/drawing/2014/main" id="{94DF038F-5028-4408-946D-11B677AE135A}"/>
              </a:ext>
            </a:extLst>
          </p:cNvPr>
          <p:cNvSpPr txBox="1"/>
          <p:nvPr/>
        </p:nvSpPr>
        <p:spPr>
          <a:xfrm>
            <a:off x="620261" y="1092658"/>
            <a:ext cx="7903477" cy="3554819"/>
          </a:xfrm>
          <a:prstGeom prst="rect">
            <a:avLst/>
          </a:prstGeom>
          <a:noFill/>
        </p:spPr>
        <p:txBody>
          <a:bodyPr wrap="square" rtlCol="0">
            <a:spAutoFit/>
          </a:bodyPr>
          <a:lstStyle/>
          <a:p>
            <a:pPr defTabSz="685800">
              <a:defRPr/>
            </a:pPr>
            <a:r>
              <a:rPr lang="en-GB" sz="1500">
                <a:solidFill>
                  <a:prstClr val="black"/>
                </a:solidFill>
                <a:latin typeface="Calibri" panose="020F0502020204030204" pitchFamily="34" charset="0"/>
              </a:rPr>
              <a:t>Importance of engaging with the people experiencing healthcare inequity.</a:t>
            </a:r>
          </a:p>
          <a:p>
            <a:pPr defTabSz="685800">
              <a:defRPr/>
            </a:pPr>
            <a:endParaRPr lang="en-GB" sz="1500">
              <a:solidFill>
                <a:prstClr val="black"/>
              </a:solidFill>
              <a:latin typeface="Calibri" panose="020F0502020204030204" pitchFamily="34" charset="0"/>
            </a:endParaRPr>
          </a:p>
          <a:p>
            <a:pPr defTabSz="685800">
              <a:defRPr/>
            </a:pPr>
            <a:r>
              <a:rPr lang="en-GB" sz="1500">
                <a:solidFill>
                  <a:prstClr val="black"/>
                </a:solidFill>
                <a:latin typeface="Calibri" panose="020F0502020204030204" pitchFamily="34" charset="0"/>
              </a:rPr>
              <a:t>Understanding the drivers for missed appointments is key to addressing.</a:t>
            </a:r>
          </a:p>
          <a:p>
            <a:pPr defTabSz="685800">
              <a:defRPr/>
            </a:pPr>
            <a:endParaRPr lang="en-GB" sz="1500">
              <a:solidFill>
                <a:prstClr val="black"/>
              </a:solidFill>
              <a:latin typeface="Calibri" panose="020F0502020204030204" pitchFamily="34" charset="0"/>
            </a:endParaRPr>
          </a:p>
          <a:p>
            <a:pPr defTabSz="685800">
              <a:defRPr/>
            </a:pPr>
            <a:r>
              <a:rPr lang="en-GB" sz="1500">
                <a:solidFill>
                  <a:prstClr val="black"/>
                </a:solidFill>
                <a:latin typeface="Calibri" panose="020F0502020204030204" pitchFamily="34" charset="0"/>
              </a:rPr>
              <a:t>If a group is seldom heard then how can we listen better?</a:t>
            </a:r>
          </a:p>
          <a:p>
            <a:pPr defTabSz="685800">
              <a:defRPr/>
            </a:pPr>
            <a:endParaRPr lang="en-GB" sz="1500">
              <a:solidFill>
                <a:prstClr val="black"/>
              </a:solidFill>
              <a:latin typeface="Calibri" panose="020F0502020204030204" pitchFamily="34" charset="0"/>
            </a:endParaRPr>
          </a:p>
          <a:p>
            <a:pPr marL="214313" indent="-214313" defTabSz="685800">
              <a:buFont typeface="Arial" panose="020B0604020202020204" pitchFamily="34" charset="0"/>
              <a:buChar char="•"/>
              <a:defRPr/>
            </a:pPr>
            <a:endParaRPr lang="en-GB" sz="1500">
              <a:solidFill>
                <a:prstClr val="black"/>
              </a:solidFill>
              <a:latin typeface="Calibri" panose="020F0502020204030204" pitchFamily="34" charset="0"/>
            </a:endParaRPr>
          </a:p>
          <a:p>
            <a:pPr marL="557213" lvl="1" indent="-214313" defTabSz="685800">
              <a:buFont typeface="Wingdings" panose="05000000000000000000" pitchFamily="2" charset="2"/>
              <a:buChar char="ü"/>
              <a:defRPr/>
            </a:pPr>
            <a:r>
              <a:rPr lang="en-GB" sz="1500" u="sng">
                <a:solidFill>
                  <a:prstClr val="black"/>
                </a:solidFill>
                <a:latin typeface="Calibri" panose="020F0502020204030204" pitchFamily="34" charset="0"/>
              </a:rPr>
              <a:t>Be inclusive </a:t>
            </a:r>
            <a:r>
              <a:rPr lang="en-GB" sz="1500">
                <a:solidFill>
                  <a:prstClr val="black"/>
                </a:solidFill>
                <a:latin typeface="Calibri" panose="020F0502020204030204" pitchFamily="34" charset="0"/>
              </a:rPr>
              <a:t>– think about digital vs non-digital approaches, literacy levels, language needs and interpreting provision, days/times, accessible venues, transport and other costs, formal/informal settings, reasonable adjustments</a:t>
            </a:r>
          </a:p>
          <a:p>
            <a:pPr marL="557213" lvl="1" indent="-214313" defTabSz="685800">
              <a:buFont typeface="Wingdings" panose="05000000000000000000" pitchFamily="2" charset="2"/>
              <a:buChar char="ü"/>
              <a:defRPr/>
            </a:pPr>
            <a:endParaRPr lang="en-GB" sz="1500">
              <a:solidFill>
                <a:prstClr val="black"/>
              </a:solidFill>
              <a:latin typeface="Calibri" panose="020F0502020204030204" pitchFamily="34" charset="0"/>
            </a:endParaRPr>
          </a:p>
          <a:p>
            <a:pPr marL="557213" lvl="1" indent="-214313" defTabSz="685800">
              <a:buFont typeface="Wingdings" panose="05000000000000000000" pitchFamily="2" charset="2"/>
              <a:buChar char="ü"/>
              <a:defRPr/>
            </a:pPr>
            <a:r>
              <a:rPr lang="en-GB" sz="1500" u="sng">
                <a:solidFill>
                  <a:prstClr val="black"/>
                </a:solidFill>
                <a:latin typeface="Calibri" panose="020F0502020204030204" pitchFamily="34" charset="0"/>
              </a:rPr>
              <a:t>Build trust </a:t>
            </a:r>
            <a:r>
              <a:rPr lang="en-GB" sz="1500">
                <a:solidFill>
                  <a:prstClr val="black"/>
                </a:solidFill>
                <a:latin typeface="Calibri" panose="020F0502020204030204" pitchFamily="34" charset="0"/>
              </a:rPr>
              <a:t>– work with VCSE partners and community leaders and networks, take time, be honest and realistic</a:t>
            </a:r>
          </a:p>
          <a:p>
            <a:pPr marL="557213" lvl="1" indent="-214313" defTabSz="685800">
              <a:buFont typeface="Wingdings" panose="05000000000000000000" pitchFamily="2" charset="2"/>
              <a:buChar char="ü"/>
              <a:defRPr/>
            </a:pPr>
            <a:endParaRPr lang="en-GB" sz="1500">
              <a:solidFill>
                <a:prstClr val="black"/>
              </a:solidFill>
              <a:latin typeface="Calibri" panose="020F0502020204030204" pitchFamily="34" charset="0"/>
            </a:endParaRPr>
          </a:p>
          <a:p>
            <a:pPr marL="557213" lvl="1" indent="-214313" defTabSz="685800">
              <a:buFont typeface="Wingdings" panose="05000000000000000000" pitchFamily="2" charset="2"/>
              <a:buChar char="ü"/>
              <a:defRPr/>
            </a:pPr>
            <a:r>
              <a:rPr lang="en-GB" sz="1500" u="sng">
                <a:solidFill>
                  <a:prstClr val="black"/>
                </a:solidFill>
                <a:latin typeface="Calibri" panose="020F0502020204030204" pitchFamily="34" charset="0"/>
              </a:rPr>
              <a:t>Value people’s input </a:t>
            </a:r>
            <a:r>
              <a:rPr lang="en-GB" sz="1500">
                <a:solidFill>
                  <a:prstClr val="black"/>
                </a:solidFill>
                <a:latin typeface="Calibri" panose="020F0502020204030204" pitchFamily="34" charset="0"/>
              </a:rPr>
              <a:t>– reimburse time and costs, take action, give feedback</a:t>
            </a:r>
          </a:p>
        </p:txBody>
      </p:sp>
      <p:pic>
        <p:nvPicPr>
          <p:cNvPr id="5122" name="Picture 2" descr="Community Engagement Work - Digital">
            <a:extLst>
              <a:ext uri="{FF2B5EF4-FFF2-40B4-BE49-F238E27FC236}">
                <a16:creationId xmlns:a16="http://schemas.microsoft.com/office/drawing/2014/main" id="{5504C24A-B344-4B65-A551-BFA0816DB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122" y="1095643"/>
            <a:ext cx="2041616" cy="126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334683"/>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 – understanding need</a:t>
            </a:r>
          </a:p>
        </p:txBody>
      </p:sp>
      <p:sp>
        <p:nvSpPr>
          <p:cNvPr id="14" name="TextBox 13">
            <a:extLst>
              <a:ext uri="{FF2B5EF4-FFF2-40B4-BE49-F238E27FC236}">
                <a16:creationId xmlns:a16="http://schemas.microsoft.com/office/drawing/2014/main" id="{B4936DB0-6C76-4008-A6B3-704DABD7B6B3}"/>
              </a:ext>
            </a:extLst>
          </p:cNvPr>
          <p:cNvSpPr txBox="1"/>
          <p:nvPr/>
        </p:nvSpPr>
        <p:spPr>
          <a:xfrm>
            <a:off x="628650" y="925594"/>
            <a:ext cx="7886700" cy="4031873"/>
          </a:xfrm>
          <a:prstGeom prst="rect">
            <a:avLst/>
          </a:prstGeom>
          <a:noFill/>
        </p:spPr>
        <p:txBody>
          <a:bodyPr wrap="square" rtlCol="0">
            <a:spAutoFit/>
          </a:bodyPr>
          <a:lstStyle/>
          <a:p>
            <a:pPr defTabSz="685800">
              <a:spcAft>
                <a:spcPts val="450"/>
              </a:spcAft>
              <a:defRPr/>
            </a:pPr>
            <a:r>
              <a:rPr lang="en-GB" sz="2100">
                <a:solidFill>
                  <a:prstClr val="black"/>
                </a:solidFill>
                <a:latin typeface="Calibri" panose="020F0502020204030204" pitchFamily="34" charset="0"/>
              </a:rPr>
              <a:t>Gather baseline data on outcomes &amp; access for target groups (Core20+). </a:t>
            </a:r>
          </a:p>
          <a:p>
            <a:pPr defTabSz="685800">
              <a:spcAft>
                <a:spcPts val="450"/>
              </a:spcAft>
              <a:defRPr/>
            </a:pPr>
            <a:endParaRPr lang="en-GB" sz="2100">
              <a:solidFill>
                <a:prstClr val="black"/>
              </a:solidFill>
              <a:latin typeface="Calibri" panose="020F0502020204030204" pitchFamily="34" charset="0"/>
            </a:endParaRPr>
          </a:p>
          <a:p>
            <a:pPr defTabSz="685800">
              <a:spcAft>
                <a:spcPts val="450"/>
              </a:spcAft>
              <a:defRPr/>
            </a:pPr>
            <a:r>
              <a:rPr lang="en-GB" sz="2100">
                <a:solidFill>
                  <a:prstClr val="black"/>
                </a:solidFill>
                <a:latin typeface="Calibri" panose="020F0502020204030204" pitchFamily="34" charset="0"/>
              </a:rPr>
              <a:t>Get help on the key skills required (BI, public health, invest in capacity/ development).</a:t>
            </a:r>
          </a:p>
          <a:p>
            <a:pPr defTabSz="685800">
              <a:spcAft>
                <a:spcPts val="450"/>
              </a:spcAft>
              <a:defRPr/>
            </a:pPr>
            <a:endParaRPr lang="en-GB" sz="2100">
              <a:solidFill>
                <a:prstClr val="black"/>
              </a:solidFill>
              <a:latin typeface="Calibri" panose="020F0502020204030204" pitchFamily="34" charset="0"/>
            </a:endParaRPr>
          </a:p>
          <a:p>
            <a:pPr defTabSz="685800">
              <a:spcAft>
                <a:spcPts val="450"/>
              </a:spcAft>
              <a:defRPr/>
            </a:pPr>
            <a:r>
              <a:rPr lang="en-GB" sz="2100">
                <a:solidFill>
                  <a:prstClr val="black"/>
                </a:solidFill>
                <a:latin typeface="Calibri" panose="020F0502020204030204" pitchFamily="34" charset="0"/>
              </a:rPr>
              <a:t>Develop monitoring tools such as run charts and integrate into quality &amp; performance reporting.</a:t>
            </a:r>
          </a:p>
          <a:p>
            <a:pPr defTabSz="685800">
              <a:spcAft>
                <a:spcPts val="450"/>
              </a:spcAft>
              <a:defRPr/>
            </a:pPr>
            <a:endParaRPr lang="en-GB" sz="2100">
              <a:solidFill>
                <a:prstClr val="black"/>
              </a:solidFill>
              <a:latin typeface="Calibri" panose="020F0502020204030204" pitchFamily="34" charset="0"/>
            </a:endParaRPr>
          </a:p>
          <a:p>
            <a:pPr defTabSz="685800">
              <a:spcAft>
                <a:spcPts val="450"/>
              </a:spcAft>
              <a:defRPr/>
            </a:pPr>
            <a:r>
              <a:rPr lang="en-GB" sz="2100">
                <a:solidFill>
                  <a:prstClr val="black"/>
                </a:solidFill>
                <a:latin typeface="Calibri" panose="020F0502020204030204" pitchFamily="34" charset="0"/>
              </a:rPr>
              <a:t>Develop process maps to understand the problem, exploring barriers through engagement.</a:t>
            </a:r>
          </a:p>
        </p:txBody>
      </p:sp>
      <p:sp>
        <p:nvSpPr>
          <p:cNvPr id="8" name="Rectangle 7">
            <a:extLst>
              <a:ext uri="{FF2B5EF4-FFF2-40B4-BE49-F238E27FC236}">
                <a16:creationId xmlns:a16="http://schemas.microsoft.com/office/drawing/2014/main" id="{60B97A1A-0D2C-483C-87D1-923051D865EC}"/>
              </a:ext>
            </a:extLst>
          </p:cNvPr>
          <p:cNvSpPr/>
          <p:nvPr/>
        </p:nvSpPr>
        <p:spPr>
          <a:xfrm>
            <a:off x="899720" y="1050721"/>
            <a:ext cx="7172587" cy="3561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11" name="Picture 10">
            <a:extLst>
              <a:ext uri="{FF2B5EF4-FFF2-40B4-BE49-F238E27FC236}">
                <a16:creationId xmlns:a16="http://schemas.microsoft.com/office/drawing/2014/main" id="{958CD05E-B35E-4328-968A-C5DD99DFB1D8}"/>
              </a:ext>
            </a:extLst>
          </p:cNvPr>
          <p:cNvPicPr>
            <a:picLocks noChangeAspect="1"/>
          </p:cNvPicPr>
          <p:nvPr/>
        </p:nvPicPr>
        <p:blipFill>
          <a:blip r:embed="rId3"/>
          <a:stretch>
            <a:fillRect/>
          </a:stretch>
        </p:blipFill>
        <p:spPr>
          <a:xfrm>
            <a:off x="895591" y="1163009"/>
            <a:ext cx="7008872" cy="3336549"/>
          </a:xfrm>
          <a:prstGeom prst="rect">
            <a:avLst/>
          </a:prstGeom>
        </p:spPr>
      </p:pic>
      <p:pic>
        <p:nvPicPr>
          <p:cNvPr id="6" name="Picture 5">
            <a:extLst>
              <a:ext uri="{FF2B5EF4-FFF2-40B4-BE49-F238E27FC236}">
                <a16:creationId xmlns:a16="http://schemas.microsoft.com/office/drawing/2014/main" id="{F305BF00-E461-41F5-A033-AE5484A5113B}"/>
              </a:ext>
            </a:extLst>
          </p:cNvPr>
          <p:cNvPicPr>
            <a:picLocks noChangeAspect="1"/>
          </p:cNvPicPr>
          <p:nvPr/>
        </p:nvPicPr>
        <p:blipFill>
          <a:blip r:embed="rId4"/>
          <a:stretch>
            <a:fillRect/>
          </a:stretch>
        </p:blipFill>
        <p:spPr>
          <a:xfrm>
            <a:off x="2195036" y="1846503"/>
            <a:ext cx="4753929" cy="1969562"/>
          </a:xfrm>
          <a:prstGeom prst="rect">
            <a:avLst/>
          </a:prstGeom>
        </p:spPr>
      </p:pic>
    </p:spTree>
    <p:extLst>
      <p:ext uri="{BB962C8B-B14F-4D97-AF65-F5344CB8AC3E}">
        <p14:creationId xmlns:p14="http://schemas.microsoft.com/office/powerpoint/2010/main" val="41036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334683"/>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 – aim statements</a:t>
            </a:r>
          </a:p>
        </p:txBody>
      </p:sp>
      <p:sp>
        <p:nvSpPr>
          <p:cNvPr id="6" name="TextBox 5">
            <a:extLst>
              <a:ext uri="{FF2B5EF4-FFF2-40B4-BE49-F238E27FC236}">
                <a16:creationId xmlns:a16="http://schemas.microsoft.com/office/drawing/2014/main" id="{2122427B-2A02-442A-8C43-DC24A255462D}"/>
              </a:ext>
            </a:extLst>
          </p:cNvPr>
          <p:cNvSpPr txBox="1"/>
          <p:nvPr/>
        </p:nvSpPr>
        <p:spPr>
          <a:xfrm>
            <a:off x="628650" y="2121627"/>
            <a:ext cx="7886700" cy="923330"/>
          </a:xfrm>
          <a:prstGeom prst="rect">
            <a:avLst/>
          </a:prstGeom>
          <a:noFill/>
        </p:spPr>
        <p:txBody>
          <a:bodyPr wrap="square" rtlCol="0">
            <a:spAutoFit/>
          </a:bodyPr>
          <a:lstStyle/>
          <a:p>
            <a:pPr defTabSz="685800">
              <a:defRPr/>
            </a:pPr>
            <a:r>
              <a:rPr lang="en-GB">
                <a:solidFill>
                  <a:srgbClr val="0070C0"/>
                </a:solidFill>
                <a:latin typeface="MV Boli" panose="02000500030200090000" pitchFamily="2" charset="0"/>
                <a:cs typeface="MV Boli" panose="02000500030200090000" pitchFamily="2" charset="0"/>
              </a:rPr>
              <a:t>We aim to decrease </a:t>
            </a:r>
            <a:r>
              <a:rPr lang="en-GB">
                <a:solidFill>
                  <a:srgbClr val="0070C0"/>
                </a:solidFill>
                <a:highlight>
                  <a:srgbClr val="FFFF00"/>
                </a:highlight>
                <a:latin typeface="MV Boli" panose="02000500030200090000" pitchFamily="2" charset="0"/>
                <a:cs typeface="MV Boli" panose="02000500030200090000" pitchFamily="2" charset="0"/>
              </a:rPr>
              <a:t>the difference in</a:t>
            </a:r>
            <a:r>
              <a:rPr lang="en-GB">
                <a:solidFill>
                  <a:srgbClr val="0070C0"/>
                </a:solidFill>
                <a:latin typeface="MV Boli" panose="02000500030200090000" pitchFamily="2" charset="0"/>
                <a:cs typeface="MV Boli" panose="02000500030200090000" pitchFamily="2" charset="0"/>
              </a:rPr>
              <a:t> the percentage of missed appointments </a:t>
            </a:r>
            <a:r>
              <a:rPr lang="en-GB">
                <a:solidFill>
                  <a:srgbClr val="0070C0"/>
                </a:solidFill>
                <a:highlight>
                  <a:srgbClr val="FFFF00"/>
                </a:highlight>
                <a:latin typeface="MV Boli" panose="02000500030200090000" pitchFamily="2" charset="0"/>
                <a:cs typeface="MV Boli" panose="02000500030200090000" pitchFamily="2" charset="0"/>
              </a:rPr>
              <a:t>between the most and least deprived patients </a:t>
            </a:r>
            <a:r>
              <a:rPr lang="en-GB">
                <a:solidFill>
                  <a:srgbClr val="0070C0"/>
                </a:solidFill>
                <a:latin typeface="MV Boli" panose="02000500030200090000" pitchFamily="2" charset="0"/>
                <a:cs typeface="MV Boli" panose="02000500030200090000" pitchFamily="2" charset="0"/>
              </a:rPr>
              <a:t>by half, by July 2023.</a:t>
            </a:r>
          </a:p>
        </p:txBody>
      </p:sp>
      <p:pic>
        <p:nvPicPr>
          <p:cNvPr id="4" name="Picture 2" descr="How to Implement PDSA in Your Organization | Smartsheet">
            <a:extLst>
              <a:ext uri="{FF2B5EF4-FFF2-40B4-BE49-F238E27FC236}">
                <a16:creationId xmlns:a16="http://schemas.microsoft.com/office/drawing/2014/main" id="{A31F486D-F6D2-46E1-87C4-CE01168FC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929" y="132160"/>
            <a:ext cx="5722144" cy="487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334683"/>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 – how will we know</a:t>
            </a:r>
          </a:p>
        </p:txBody>
      </p:sp>
      <p:pic>
        <p:nvPicPr>
          <p:cNvPr id="3" name="Picture 2">
            <a:extLst>
              <a:ext uri="{FF2B5EF4-FFF2-40B4-BE49-F238E27FC236}">
                <a16:creationId xmlns:a16="http://schemas.microsoft.com/office/drawing/2014/main" id="{BE95DBED-6F20-4613-8C65-1114AF8057B1}"/>
              </a:ext>
            </a:extLst>
          </p:cNvPr>
          <p:cNvPicPr>
            <a:picLocks noChangeAspect="1"/>
          </p:cNvPicPr>
          <p:nvPr/>
        </p:nvPicPr>
        <p:blipFill>
          <a:blip r:embed="rId3"/>
          <a:stretch>
            <a:fillRect/>
          </a:stretch>
        </p:blipFill>
        <p:spPr>
          <a:xfrm>
            <a:off x="628651" y="950119"/>
            <a:ext cx="7886700" cy="3829354"/>
          </a:xfrm>
          <a:prstGeom prst="rect">
            <a:avLst/>
          </a:prstGeom>
        </p:spPr>
      </p:pic>
    </p:spTree>
    <p:extLst>
      <p:ext uri="{BB962C8B-B14F-4D97-AF65-F5344CB8AC3E}">
        <p14:creationId xmlns:p14="http://schemas.microsoft.com/office/powerpoint/2010/main" val="1429996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334683"/>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QI approach</a:t>
            </a:r>
          </a:p>
        </p:txBody>
      </p:sp>
      <p:pic>
        <p:nvPicPr>
          <p:cNvPr id="5" name="img6.png">
            <a:extLst>
              <a:ext uri="{FF2B5EF4-FFF2-40B4-BE49-F238E27FC236}">
                <a16:creationId xmlns:a16="http://schemas.microsoft.com/office/drawing/2014/main" id="{9B5A311E-CC04-4EED-9B47-546B911E4B14}"/>
              </a:ext>
            </a:extLst>
          </p:cNvPr>
          <p:cNvPicPr/>
          <p:nvPr/>
        </p:nvPicPr>
        <p:blipFill rotWithShape="1">
          <a:blip r:embed="rId3" cstate="print"/>
          <a:srcRect t="9259"/>
          <a:stretch/>
        </p:blipFill>
        <p:spPr>
          <a:xfrm>
            <a:off x="628650" y="892095"/>
            <a:ext cx="2960536" cy="1716521"/>
          </a:xfrm>
          <a:prstGeom prst="rect">
            <a:avLst/>
          </a:prstGeom>
        </p:spPr>
      </p:pic>
      <p:sp>
        <p:nvSpPr>
          <p:cNvPr id="4" name="Rectangle 3">
            <a:extLst>
              <a:ext uri="{FF2B5EF4-FFF2-40B4-BE49-F238E27FC236}">
                <a16:creationId xmlns:a16="http://schemas.microsoft.com/office/drawing/2014/main" id="{1A557230-8F09-402A-A90D-F85849E234D3}"/>
              </a:ext>
            </a:extLst>
          </p:cNvPr>
          <p:cNvSpPr/>
          <p:nvPr/>
        </p:nvSpPr>
        <p:spPr>
          <a:xfrm>
            <a:off x="2506915" y="1581365"/>
            <a:ext cx="2764697" cy="1858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prstClr val="white"/>
                </a:solidFill>
                <a:latin typeface="Calibri" panose="020F0502020204030204"/>
              </a:rPr>
              <a:t>Not only DNA rates associated with the pathway … </a:t>
            </a:r>
          </a:p>
          <a:p>
            <a:pPr algn="ctr" defTabSz="685800"/>
            <a:endParaRPr lang="en-GB" sz="1350">
              <a:solidFill>
                <a:prstClr val="white"/>
              </a:solidFill>
              <a:latin typeface="Calibri" panose="020F0502020204030204"/>
            </a:endParaRPr>
          </a:p>
          <a:p>
            <a:pPr algn="ctr" defTabSz="685800"/>
            <a:r>
              <a:rPr lang="en-GB" sz="1350">
                <a:solidFill>
                  <a:prstClr val="white"/>
                </a:solidFill>
                <a:latin typeface="Calibri" panose="020F0502020204030204"/>
              </a:rPr>
              <a:t>Maternal and household smoking associated with the pathway</a:t>
            </a:r>
          </a:p>
          <a:p>
            <a:pPr algn="ctr" defTabSz="685800"/>
            <a:endParaRPr lang="en-GB" sz="1350">
              <a:solidFill>
                <a:prstClr val="white"/>
              </a:solidFill>
              <a:latin typeface="Calibri" panose="020F0502020204030204"/>
            </a:endParaRPr>
          </a:p>
          <a:p>
            <a:pPr algn="ctr" defTabSz="685800"/>
            <a:r>
              <a:rPr lang="en-GB" sz="1350">
                <a:solidFill>
                  <a:prstClr val="white"/>
                </a:solidFill>
                <a:latin typeface="Calibri" panose="020F0502020204030204"/>
              </a:rPr>
              <a:t>Nutrition in early years associated with the pathway</a:t>
            </a:r>
          </a:p>
        </p:txBody>
      </p:sp>
      <p:pic>
        <p:nvPicPr>
          <p:cNvPr id="11" name="Graphic 10" descr="Dance">
            <a:extLst>
              <a:ext uri="{FF2B5EF4-FFF2-40B4-BE49-F238E27FC236}">
                <a16:creationId xmlns:a16="http://schemas.microsoft.com/office/drawing/2014/main" id="{7A4C72D3-A28F-4D9E-B88E-61FF05A84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0603" y="1750355"/>
            <a:ext cx="1799830" cy="1799830"/>
          </a:xfrm>
          <a:prstGeom prst="rect">
            <a:avLst/>
          </a:prstGeom>
        </p:spPr>
      </p:pic>
      <p:sp>
        <p:nvSpPr>
          <p:cNvPr id="12" name="TextBox 11">
            <a:extLst>
              <a:ext uri="{FF2B5EF4-FFF2-40B4-BE49-F238E27FC236}">
                <a16:creationId xmlns:a16="http://schemas.microsoft.com/office/drawing/2014/main" id="{57F8487A-F234-4EFB-BF0D-91255D90F9D7}"/>
              </a:ext>
            </a:extLst>
          </p:cNvPr>
          <p:cNvSpPr txBox="1"/>
          <p:nvPr/>
        </p:nvSpPr>
        <p:spPr>
          <a:xfrm>
            <a:off x="4181798" y="2363693"/>
            <a:ext cx="1760001" cy="507831"/>
          </a:xfrm>
          <a:prstGeom prst="rect">
            <a:avLst/>
          </a:prstGeom>
          <a:noFill/>
        </p:spPr>
        <p:txBody>
          <a:bodyPr wrap="square" rtlCol="0">
            <a:spAutoFit/>
          </a:bodyPr>
          <a:lstStyle/>
          <a:p>
            <a:pPr algn="ctr" defTabSz="685800"/>
            <a:r>
              <a:rPr lang="en-GB" sz="2700" b="1">
                <a:solidFill>
                  <a:prstClr val="black"/>
                </a:solidFill>
                <a:latin typeface="Calibri" panose="020F0502020204030204"/>
              </a:rPr>
              <a:t>“VOICES”</a:t>
            </a:r>
          </a:p>
        </p:txBody>
      </p:sp>
      <p:grpSp>
        <p:nvGrpSpPr>
          <p:cNvPr id="6" name="Group 5">
            <a:extLst>
              <a:ext uri="{FF2B5EF4-FFF2-40B4-BE49-F238E27FC236}">
                <a16:creationId xmlns:a16="http://schemas.microsoft.com/office/drawing/2014/main" id="{FD79BA77-4ECC-4E16-89CD-D42142965C33}"/>
              </a:ext>
            </a:extLst>
          </p:cNvPr>
          <p:cNvGrpSpPr/>
          <p:nvPr/>
        </p:nvGrpSpPr>
        <p:grpSpPr>
          <a:xfrm>
            <a:off x="4972499" y="2779378"/>
            <a:ext cx="3326385" cy="1799830"/>
            <a:chOff x="212321" y="1803686"/>
            <a:chExt cx="7893456" cy="4597636"/>
          </a:xfrm>
        </p:grpSpPr>
        <p:pic>
          <p:nvPicPr>
            <p:cNvPr id="7" name="Picture 6">
              <a:hlinkClick r:id="rId6"/>
              <a:extLst>
                <a:ext uri="{FF2B5EF4-FFF2-40B4-BE49-F238E27FC236}">
                  <a16:creationId xmlns:a16="http://schemas.microsoft.com/office/drawing/2014/main" id="{AD81FA73-9023-43E0-85C4-24610205293D}"/>
                </a:ext>
              </a:extLst>
            </p:cNvPr>
            <p:cNvPicPr>
              <a:picLocks noChangeAspect="1"/>
            </p:cNvPicPr>
            <p:nvPr/>
          </p:nvPicPr>
          <p:blipFill>
            <a:blip r:embed="rId7"/>
            <a:stretch>
              <a:fillRect/>
            </a:stretch>
          </p:blipFill>
          <p:spPr>
            <a:xfrm>
              <a:off x="212321" y="1803686"/>
              <a:ext cx="7893456" cy="4597636"/>
            </a:xfrm>
            <a:prstGeom prst="rect">
              <a:avLst/>
            </a:prstGeom>
          </p:spPr>
        </p:pic>
        <p:sp>
          <p:nvSpPr>
            <p:cNvPr id="8" name="Oval 7">
              <a:extLst>
                <a:ext uri="{FF2B5EF4-FFF2-40B4-BE49-F238E27FC236}">
                  <a16:creationId xmlns:a16="http://schemas.microsoft.com/office/drawing/2014/main" id="{97E4C6D1-2313-4F6C-8F6F-F8C6F8A2827A}"/>
                </a:ext>
              </a:extLst>
            </p:cNvPr>
            <p:cNvSpPr/>
            <p:nvPr/>
          </p:nvSpPr>
          <p:spPr>
            <a:xfrm rot="1140928">
              <a:off x="4951148" y="3702867"/>
              <a:ext cx="1552755" cy="6385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9" name="Oval 8">
              <a:extLst>
                <a:ext uri="{FF2B5EF4-FFF2-40B4-BE49-F238E27FC236}">
                  <a16:creationId xmlns:a16="http://schemas.microsoft.com/office/drawing/2014/main" id="{E0CFAA48-33AF-4243-A880-6A93F1E4D88D}"/>
                </a:ext>
              </a:extLst>
            </p:cNvPr>
            <p:cNvSpPr/>
            <p:nvPr/>
          </p:nvSpPr>
          <p:spPr>
            <a:xfrm rot="3884848">
              <a:off x="6823372" y="3570899"/>
              <a:ext cx="1450207" cy="9261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0" name="Oval 9">
              <a:extLst>
                <a:ext uri="{FF2B5EF4-FFF2-40B4-BE49-F238E27FC236}">
                  <a16:creationId xmlns:a16="http://schemas.microsoft.com/office/drawing/2014/main" id="{537EC4C8-1FCF-4FFF-99E0-8C24D43582DA}"/>
                </a:ext>
              </a:extLst>
            </p:cNvPr>
            <p:cNvSpPr/>
            <p:nvPr/>
          </p:nvSpPr>
          <p:spPr>
            <a:xfrm rot="7726280">
              <a:off x="5537168" y="2513237"/>
              <a:ext cx="1669350" cy="10699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spTree>
    <p:extLst>
      <p:ext uri="{BB962C8B-B14F-4D97-AF65-F5344CB8AC3E}">
        <p14:creationId xmlns:p14="http://schemas.microsoft.com/office/powerpoint/2010/main" val="29844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6B20-C20B-3921-EB13-89AEAC413788}"/>
              </a:ext>
            </a:extLst>
          </p:cNvPr>
          <p:cNvSpPr>
            <a:spLocks noGrp="1"/>
          </p:cNvSpPr>
          <p:nvPr>
            <p:ph type="ctrTitle"/>
          </p:nvPr>
        </p:nvSpPr>
        <p:spPr/>
        <p:txBody>
          <a:bodyPr/>
          <a:lstStyle/>
          <a:p>
            <a:r>
              <a:rPr lang="en-GB"/>
              <a:t>Agenda</a:t>
            </a:r>
          </a:p>
        </p:txBody>
      </p:sp>
      <p:sp>
        <p:nvSpPr>
          <p:cNvPr id="3" name="TextBox 2">
            <a:extLst>
              <a:ext uri="{FF2B5EF4-FFF2-40B4-BE49-F238E27FC236}">
                <a16:creationId xmlns:a16="http://schemas.microsoft.com/office/drawing/2014/main" id="{6E8507B8-FEC3-D34B-EDBB-959B64AAA355}"/>
              </a:ext>
            </a:extLst>
          </p:cNvPr>
          <p:cNvSpPr txBox="1"/>
          <p:nvPr/>
        </p:nvSpPr>
        <p:spPr>
          <a:xfrm>
            <a:off x="969666" y="813916"/>
            <a:ext cx="7551336" cy="3693319"/>
          </a:xfrm>
          <a:prstGeom prst="rect">
            <a:avLst/>
          </a:prstGeom>
          <a:noFill/>
        </p:spPr>
        <p:txBody>
          <a:bodyPr wrap="square" lIns="91440" tIns="45720" rIns="91440" bIns="45720" rtlCol="0" anchor="t">
            <a:spAutoFit/>
          </a:bodyPr>
          <a:lstStyle/>
          <a:p>
            <a:pPr marL="0" indent="0" fontAlgn="base">
              <a:lnSpc>
                <a:spcPct val="80000"/>
              </a:lnSpc>
              <a:buNone/>
            </a:pPr>
            <a:r>
              <a:rPr lang="en-GB" sz="1800" b="1" spc="-100"/>
              <a:t>Welcome and introduction</a:t>
            </a:r>
          </a:p>
          <a:p>
            <a:pPr marL="0" indent="0" fontAlgn="base">
              <a:lnSpc>
                <a:spcPct val="80000"/>
              </a:lnSpc>
              <a:buNone/>
            </a:pPr>
            <a:r>
              <a:rPr lang="en-GB" sz="1800" spc="-100"/>
              <a:t>Facilitated by chair: Jenny </a:t>
            </a:r>
            <a:r>
              <a:rPr lang="en-GB" sz="1800" spc="-100" err="1"/>
              <a:t>Reindorp</a:t>
            </a:r>
            <a:r>
              <a:rPr lang="en-GB" sz="1800" spc="-100"/>
              <a:t> – Interim director of programmes, NHS Providers</a:t>
            </a:r>
            <a:endParaRPr lang="en-GB" sz="1800" spc="-100">
              <a:cs typeface="Calibri"/>
            </a:endParaRPr>
          </a:p>
          <a:p>
            <a:pPr marL="0" indent="0" fontAlgn="base">
              <a:lnSpc>
                <a:spcPct val="80000"/>
              </a:lnSpc>
              <a:buNone/>
            </a:pPr>
            <a:endParaRPr lang="en-GB" sz="1800" spc="-100"/>
          </a:p>
          <a:p>
            <a:pPr marL="0" indent="0" fontAlgn="base">
              <a:lnSpc>
                <a:spcPct val="80000"/>
              </a:lnSpc>
              <a:buNone/>
            </a:pPr>
            <a:r>
              <a:rPr lang="en-GB" sz="1800" b="1" spc="-100"/>
              <a:t>Case Study 1: Barnsley </a:t>
            </a:r>
            <a:r>
              <a:rPr lang="en-GB" b="1" spc="-100"/>
              <a:t>Hospital</a:t>
            </a:r>
            <a:r>
              <a:rPr lang="en-GB" sz="1800" b="1" spc="-100"/>
              <a:t> NHS Foundation Trust</a:t>
            </a:r>
          </a:p>
          <a:p>
            <a:pPr fontAlgn="base">
              <a:lnSpc>
                <a:spcPct val="80000"/>
              </a:lnSpc>
            </a:pPr>
            <a:r>
              <a:rPr lang="en-GB" sz="1800" spc="-100"/>
              <a:t>Andy Snell –</a:t>
            </a:r>
            <a:r>
              <a:rPr lang="en-GB" spc="-100"/>
              <a:t> </a:t>
            </a:r>
            <a:r>
              <a:rPr lang="en-GB" sz="1800" spc="-100"/>
              <a:t> Consultant in public and global health </a:t>
            </a:r>
            <a:r>
              <a:rPr lang="en-GB" spc="-100"/>
              <a:t>and</a:t>
            </a:r>
            <a:r>
              <a:rPr lang="en-GB" sz="1800" spc="-100"/>
              <a:t> doctor in emergency medicine</a:t>
            </a:r>
            <a:r>
              <a:rPr lang="en-GB" spc="-100"/>
              <a:t> </a:t>
            </a:r>
            <a:endParaRPr lang="en-GB" sz="1800" spc="-100">
              <a:cs typeface="Calibri"/>
            </a:endParaRPr>
          </a:p>
          <a:p>
            <a:pPr marL="0" indent="0" fontAlgn="base">
              <a:lnSpc>
                <a:spcPct val="80000"/>
              </a:lnSpc>
              <a:buNone/>
            </a:pPr>
            <a:r>
              <a:rPr lang="en-GB" spc="-100"/>
              <a:t>Bob Kirton – Chief delivery officer and deputy chief executive</a:t>
            </a:r>
            <a:endParaRPr lang="en-GB" sz="1800" spc="-100">
              <a:cs typeface="Calibri"/>
            </a:endParaRPr>
          </a:p>
          <a:p>
            <a:pPr marL="0" indent="0" fontAlgn="base">
              <a:lnSpc>
                <a:spcPct val="80000"/>
              </a:lnSpc>
              <a:buNone/>
            </a:pPr>
            <a:endParaRPr lang="en-GB" sz="1800" spc="-100"/>
          </a:p>
          <a:p>
            <a:pPr marL="0" indent="0" fontAlgn="base">
              <a:lnSpc>
                <a:spcPct val="80000"/>
              </a:lnSpc>
              <a:buNone/>
            </a:pPr>
            <a:r>
              <a:rPr lang="en-GB" sz="1800" b="1" spc="-100"/>
              <a:t>Reflections from an improver perspective</a:t>
            </a:r>
            <a:endParaRPr lang="en-GB" sz="1800" b="1" spc="-100">
              <a:cs typeface="Calibri"/>
            </a:endParaRPr>
          </a:p>
          <a:p>
            <a:pPr fontAlgn="base">
              <a:lnSpc>
                <a:spcPct val="80000"/>
              </a:lnSpc>
            </a:pPr>
            <a:r>
              <a:rPr lang="en-GB" sz="1800" spc="-100"/>
              <a:t>Beckie Burn – Associate </a:t>
            </a:r>
            <a:r>
              <a:rPr lang="en-GB" spc="-100"/>
              <a:t>director of transformation, Lewisham and Greenwich NHS Trust and Q member </a:t>
            </a:r>
            <a:endParaRPr lang="en-GB" sz="1800" spc="-100">
              <a:cs typeface="Calibri"/>
            </a:endParaRPr>
          </a:p>
          <a:p>
            <a:pPr marL="0" indent="0" fontAlgn="base">
              <a:lnSpc>
                <a:spcPct val="80000"/>
              </a:lnSpc>
              <a:buNone/>
            </a:pPr>
            <a:endParaRPr lang="en-GB" sz="1800" b="1" spc="-100"/>
          </a:p>
          <a:p>
            <a:pPr fontAlgn="base">
              <a:lnSpc>
                <a:spcPct val="80000"/>
              </a:lnSpc>
            </a:pPr>
            <a:r>
              <a:rPr lang="en-GB" sz="1800" b="1" spc="-100"/>
              <a:t>Summary and close</a:t>
            </a:r>
            <a:r>
              <a:rPr lang="en-GB" b="1" spc="-100"/>
              <a:t> </a:t>
            </a:r>
            <a:endParaRPr lang="en-GB" sz="1800" b="1" spc="-100">
              <a:cs typeface="Calibri"/>
            </a:endParaRPr>
          </a:p>
          <a:p>
            <a:pPr marL="0" indent="0" fontAlgn="base">
              <a:lnSpc>
                <a:spcPct val="80000"/>
              </a:lnSpc>
              <a:buNone/>
            </a:pPr>
            <a:r>
              <a:rPr lang="en-GB" sz="1800" spc="-100"/>
              <a:t>Facilitated by chair</a:t>
            </a:r>
            <a:endParaRPr lang="en-GB" sz="1800" spc="-100">
              <a:cs typeface="Calibri"/>
            </a:endParaRPr>
          </a:p>
          <a:p>
            <a:pPr marL="0" indent="0" fontAlgn="base">
              <a:lnSpc>
                <a:spcPct val="80000"/>
              </a:lnSpc>
              <a:buNone/>
            </a:pPr>
            <a:endParaRPr lang="en-GB" sz="1800" b="1" spc="-100"/>
          </a:p>
          <a:p>
            <a:pPr marL="0" indent="0" fontAlgn="base">
              <a:lnSpc>
                <a:spcPct val="80000"/>
              </a:lnSpc>
              <a:buNone/>
            </a:pPr>
            <a:r>
              <a:rPr lang="en-GB" sz="1800" b="1" spc="-100"/>
              <a:t>Close of event</a:t>
            </a:r>
            <a:endParaRPr lang="en-GB" sz="1800" b="1" spc="-100">
              <a:cs typeface="Calibri"/>
            </a:endParaRPr>
          </a:p>
          <a:p>
            <a:endParaRPr lang="en-GB"/>
          </a:p>
        </p:txBody>
      </p:sp>
    </p:spTree>
    <p:extLst>
      <p:ext uri="{BB962C8B-B14F-4D97-AF65-F5344CB8AC3E}">
        <p14:creationId xmlns:p14="http://schemas.microsoft.com/office/powerpoint/2010/main" val="2840819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ar: 5 Points 11">
            <a:extLst>
              <a:ext uri="{FF2B5EF4-FFF2-40B4-BE49-F238E27FC236}">
                <a16:creationId xmlns:a16="http://schemas.microsoft.com/office/drawing/2014/main" id="{017C50AB-F7A5-463A-932D-0D3424407B49}"/>
              </a:ext>
            </a:extLst>
          </p:cNvPr>
          <p:cNvSpPr/>
          <p:nvPr/>
        </p:nvSpPr>
        <p:spPr>
          <a:xfrm>
            <a:off x="1138136" y="204281"/>
            <a:ext cx="6464030" cy="47349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3600" b="1">
                <a:solidFill>
                  <a:prstClr val="white"/>
                </a:solidFill>
                <a:latin typeface="Calibri" panose="020F0502020204030204"/>
              </a:rPr>
              <a:t>Over to Bob!</a:t>
            </a:r>
          </a:p>
        </p:txBody>
      </p:sp>
    </p:spTree>
    <p:extLst>
      <p:ext uri="{BB962C8B-B14F-4D97-AF65-F5344CB8AC3E}">
        <p14:creationId xmlns:p14="http://schemas.microsoft.com/office/powerpoint/2010/main" val="3938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nsley Council | LinkedIn">
            <a:extLst>
              <a:ext uri="{FF2B5EF4-FFF2-40B4-BE49-F238E27FC236}">
                <a16:creationId xmlns:a16="http://schemas.microsoft.com/office/drawing/2014/main" id="{B264E9C1-DE76-43E0-9D82-51B416035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4"/>
          <a:stretch/>
        </p:blipFill>
        <p:spPr bwMode="auto">
          <a:xfrm>
            <a:off x="0" y="2958168"/>
            <a:ext cx="9144000" cy="21853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US">
                <a:cs typeface="Calibri Light"/>
              </a:rPr>
              <a:t>Thank you.</a:t>
            </a:r>
            <a:br>
              <a:rPr lang="en-US">
                <a:cs typeface="Calibri Light"/>
              </a:rPr>
            </a:br>
            <a:r>
              <a:rPr lang="en-US" sz="2700">
                <a:cs typeface="Calibri Light"/>
              </a:rPr>
              <a:t>This is only the beginning!</a:t>
            </a:r>
            <a:endParaRPr lang="en-US" sz="2700"/>
          </a:p>
        </p:txBody>
      </p:sp>
      <p:sp>
        <p:nvSpPr>
          <p:cNvPr id="3" name="Subtitle 2"/>
          <p:cNvSpPr>
            <a:spLocks noGrp="1"/>
          </p:cNvSpPr>
          <p:nvPr>
            <p:ph type="subTitle" idx="1"/>
          </p:nvPr>
        </p:nvSpPr>
        <p:spPr>
          <a:xfrm>
            <a:off x="865115" y="3051495"/>
            <a:ext cx="7413771" cy="308296"/>
          </a:xfrm>
        </p:spPr>
        <p:txBody>
          <a:bodyPr vert="horz" lIns="68580" tIns="34290" rIns="68580" bIns="34290" rtlCol="0" anchor="t">
            <a:normAutofit/>
          </a:bodyPr>
          <a:lstStyle/>
          <a:p>
            <a:r>
              <a:rPr lang="en-US" sz="1350">
                <a:solidFill>
                  <a:schemeClr val="bg1"/>
                </a:solidFill>
                <a:cs typeface="Calibri"/>
              </a:rPr>
              <a:t>Bob Kirton &amp; Andy Snell. 26 July 2023.</a:t>
            </a:r>
          </a:p>
        </p:txBody>
      </p:sp>
      <p:pic>
        <p:nvPicPr>
          <p:cNvPr id="2052" name="Picture 4" descr="Barnsley Hospital NHS Foundation Trust – My Planned Care NHS">
            <a:extLst>
              <a:ext uri="{FF2B5EF4-FFF2-40B4-BE49-F238E27FC236}">
                <a16:creationId xmlns:a16="http://schemas.microsoft.com/office/drawing/2014/main" id="{67B23978-D823-4FFD-8B3D-DF8826C7C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945" y="296734"/>
            <a:ext cx="1828800" cy="7643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ud-to-care - Barnsley Hospital">
            <a:extLst>
              <a:ext uri="{FF2B5EF4-FFF2-40B4-BE49-F238E27FC236}">
                <a16:creationId xmlns:a16="http://schemas.microsoft.com/office/drawing/2014/main" id="{E3F572E3-C9EE-40FE-9020-74CC69346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37" y="296734"/>
            <a:ext cx="1074866" cy="107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6B58E-A3A1-CF30-34C1-2E35B320DE9F}"/>
              </a:ext>
            </a:extLst>
          </p:cNvPr>
          <p:cNvSpPr txBox="1"/>
          <p:nvPr/>
        </p:nvSpPr>
        <p:spPr>
          <a:xfrm>
            <a:off x="287446" y="1239455"/>
            <a:ext cx="7738534" cy="2308324"/>
          </a:xfrm>
          <a:prstGeom prst="rect">
            <a:avLst/>
          </a:prstGeom>
          <a:noFill/>
        </p:spPr>
        <p:txBody>
          <a:bodyPr wrap="square" lIns="91440" tIns="45720" rIns="91440" bIns="45720" rtlCol="0" anchor="t">
            <a:spAutoFit/>
          </a:bodyPr>
          <a:lstStyle/>
          <a:p>
            <a:r>
              <a:rPr lang="en-GB" sz="3600" b="1">
                <a:solidFill>
                  <a:srgbClr val="FFFFFF"/>
                </a:solidFill>
              </a:rPr>
              <a:t>Improver perspective: Lewisham and Greenwich NHS Trust</a:t>
            </a:r>
          </a:p>
          <a:p>
            <a:endParaRPr lang="en-GB" sz="2400" b="1">
              <a:solidFill>
                <a:srgbClr val="FFFFFF"/>
              </a:solidFill>
            </a:endParaRPr>
          </a:p>
          <a:p>
            <a:r>
              <a:rPr lang="en-GB" sz="2400" b="1">
                <a:solidFill>
                  <a:srgbClr val="FFFFFF"/>
                </a:solidFill>
              </a:rPr>
              <a:t>Beckie Burn – Associate director of transformation, Lewisham and Greenwich NHS Trust and Q member</a:t>
            </a:r>
            <a:endParaRPr lang="en-GB" sz="2400" b="1">
              <a:solidFill>
                <a:srgbClr val="FFFFFF"/>
              </a:solidFill>
              <a:cs typeface="Calibri"/>
            </a:endParaRPr>
          </a:p>
        </p:txBody>
      </p:sp>
    </p:spTree>
    <p:extLst>
      <p:ext uri="{BB962C8B-B14F-4D97-AF65-F5344CB8AC3E}">
        <p14:creationId xmlns:p14="http://schemas.microsoft.com/office/powerpoint/2010/main" val="381040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C3EFF-9F04-41BC-A3BC-D73E908B70A1}"/>
              </a:ext>
            </a:extLst>
          </p:cNvPr>
          <p:cNvSpPr>
            <a:spLocks noGrp="1"/>
          </p:cNvSpPr>
          <p:nvPr>
            <p:ph type="title"/>
          </p:nvPr>
        </p:nvSpPr>
        <p:spPr/>
        <p:txBody>
          <a:bodyPr/>
          <a:lstStyle/>
          <a:p>
            <a:r>
              <a:rPr lang="en-GB"/>
              <a:t>Reflections from an improver perspective</a:t>
            </a:r>
          </a:p>
        </p:txBody>
      </p:sp>
      <p:sp>
        <p:nvSpPr>
          <p:cNvPr id="5" name="Text Placeholder 4">
            <a:extLst>
              <a:ext uri="{FF2B5EF4-FFF2-40B4-BE49-F238E27FC236}">
                <a16:creationId xmlns:a16="http://schemas.microsoft.com/office/drawing/2014/main" id="{3DBE01A9-34DC-44AB-94F1-EC267EE3D48C}"/>
              </a:ext>
            </a:extLst>
          </p:cNvPr>
          <p:cNvSpPr>
            <a:spLocks noGrp="1"/>
          </p:cNvSpPr>
          <p:nvPr>
            <p:ph type="body" sz="quarter" idx="10"/>
          </p:nvPr>
        </p:nvSpPr>
        <p:spPr/>
        <p:txBody>
          <a:bodyPr/>
          <a:lstStyle/>
          <a:p>
            <a:r>
              <a:rPr lang="en-GB"/>
              <a:t>Beckie Burn </a:t>
            </a:r>
            <a:r>
              <a:rPr lang="en-GB">
                <a:hlinkClick r:id="rId2"/>
              </a:rPr>
              <a:t>beckie.burn1@nhs.net</a:t>
            </a:r>
            <a:r>
              <a:rPr lang="en-GB"/>
              <a:t> </a:t>
            </a:r>
          </a:p>
          <a:p>
            <a:r>
              <a:rPr lang="en-GB"/>
              <a:t>26 July 2023</a:t>
            </a:r>
          </a:p>
        </p:txBody>
      </p:sp>
    </p:spTree>
    <p:extLst>
      <p:ext uri="{BB962C8B-B14F-4D97-AF65-F5344CB8AC3E}">
        <p14:creationId xmlns:p14="http://schemas.microsoft.com/office/powerpoint/2010/main" val="503874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network made up of connected lines and dots">
            <a:extLst>
              <a:ext uri="{FF2B5EF4-FFF2-40B4-BE49-F238E27FC236}">
                <a16:creationId xmlns:a16="http://schemas.microsoft.com/office/drawing/2014/main" id="{DD3D803A-4EDA-45E0-886B-7A17033BC820}"/>
              </a:ext>
            </a:extLst>
          </p:cNvPr>
          <p:cNvPicPr>
            <a:picLocks noChangeAspect="1"/>
          </p:cNvPicPr>
          <p:nvPr/>
        </p:nvPicPr>
        <p:blipFill>
          <a:blip r:embed="rId3"/>
          <a:stretch>
            <a:fillRect/>
          </a:stretch>
        </p:blipFill>
        <p:spPr>
          <a:xfrm>
            <a:off x="3362943" y="1499051"/>
            <a:ext cx="2217717" cy="2217717"/>
          </a:xfrm>
          <a:prstGeom prst="rect">
            <a:avLst/>
          </a:prstGeom>
        </p:spPr>
      </p:pic>
      <p:pic>
        <p:nvPicPr>
          <p:cNvPr id="1028" name="Picture 4" descr="Case Studies &amp; Testimonials | Outsourced Events">
            <a:extLst>
              <a:ext uri="{FF2B5EF4-FFF2-40B4-BE49-F238E27FC236}">
                <a16:creationId xmlns:a16="http://schemas.microsoft.com/office/drawing/2014/main" id="{90A2575B-B8F7-4CC3-A96A-E26C292DF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416" y="3840466"/>
            <a:ext cx="701410" cy="667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S QSIR (@ACT2improve) / Twitter">
            <a:extLst>
              <a:ext uri="{FF2B5EF4-FFF2-40B4-BE49-F238E27FC236}">
                <a16:creationId xmlns:a16="http://schemas.microsoft.com/office/drawing/2014/main" id="{15E1EADA-3725-43C7-9A16-E2098F551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785" y="834878"/>
            <a:ext cx="740435" cy="740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 NHS Kent and Medway">
            <a:extLst>
              <a:ext uri="{FF2B5EF4-FFF2-40B4-BE49-F238E27FC236}">
                <a16:creationId xmlns:a16="http://schemas.microsoft.com/office/drawing/2014/main" id="{BA46A4B1-B43D-4370-AF5F-431813FAB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241" y="1885540"/>
            <a:ext cx="1197455" cy="472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HS England sets out seven short-term digital priorities">
            <a:extLst>
              <a:ext uri="{FF2B5EF4-FFF2-40B4-BE49-F238E27FC236}">
                <a16:creationId xmlns:a16="http://schemas.microsoft.com/office/drawing/2014/main" id="{84FF6B54-8F8D-43B0-948B-E7F90BD68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0785" y="2505006"/>
            <a:ext cx="942368" cy="5602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Job vacancy: Medical Secretary - Cardiology, Lewisham and Greenwich NHS  Trust, London | trac.jobs">
            <a:extLst>
              <a:ext uri="{FF2B5EF4-FFF2-40B4-BE49-F238E27FC236}">
                <a16:creationId xmlns:a16="http://schemas.microsoft.com/office/drawing/2014/main" id="{C991909E-CB8C-48C2-869E-D40B6DAF81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000" y="3092815"/>
            <a:ext cx="1855571" cy="8283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ssex Police - Wikipedia">
            <a:extLst>
              <a:ext uri="{FF2B5EF4-FFF2-40B4-BE49-F238E27FC236}">
                <a16:creationId xmlns:a16="http://schemas.microsoft.com/office/drawing/2014/main" id="{FE0DAE79-E131-4374-9A90-667D6A0FB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1731" y="1088888"/>
            <a:ext cx="717947" cy="8965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rrey and Sussex Probation Trust Annual Report and Accounts 2013-14">
            <a:extLst>
              <a:ext uri="{FF2B5EF4-FFF2-40B4-BE49-F238E27FC236}">
                <a16:creationId xmlns:a16="http://schemas.microsoft.com/office/drawing/2014/main" id="{064FAADB-ED9B-44E3-9E83-F8B5A00C9D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302" y="3092815"/>
            <a:ext cx="1697518" cy="6239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cial Finance | Together, we make change happen">
            <a:extLst>
              <a:ext uri="{FF2B5EF4-FFF2-40B4-BE49-F238E27FC236}">
                <a16:creationId xmlns:a16="http://schemas.microsoft.com/office/drawing/2014/main" id="{6B24FC41-A9B6-40DF-909F-A1BE9F9652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8325" y="1885539"/>
            <a:ext cx="1890077" cy="3981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righton and Hove City Council - Wikipedia">
            <a:extLst>
              <a:ext uri="{FF2B5EF4-FFF2-40B4-BE49-F238E27FC236}">
                <a16:creationId xmlns:a16="http://schemas.microsoft.com/office/drawing/2014/main" id="{EF06B905-DBFF-4395-86BA-3A5C791DBD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6478" y="379828"/>
            <a:ext cx="1055883" cy="7090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me - Southwark Council">
            <a:extLst>
              <a:ext uri="{FF2B5EF4-FFF2-40B4-BE49-F238E27FC236}">
                <a16:creationId xmlns:a16="http://schemas.microsoft.com/office/drawing/2014/main" id="{D1CA1124-AC7A-414A-A3B4-FF316B4707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6195" y="3806209"/>
            <a:ext cx="1568930" cy="69521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Links - Local Authorities">
            <a:extLst>
              <a:ext uri="{FF2B5EF4-FFF2-40B4-BE49-F238E27FC236}">
                <a16:creationId xmlns:a16="http://schemas.microsoft.com/office/drawing/2014/main" id="{11B8344A-F9F8-45F7-B224-E0D260F6EB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2083" y="326422"/>
            <a:ext cx="967548" cy="96754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A7CBA459-E2B5-4413-B5A4-00353199BAEC}"/>
              </a:ext>
            </a:extLst>
          </p:cNvPr>
          <p:cNvSpPr>
            <a:spLocks noGrp="1"/>
          </p:cNvSpPr>
          <p:nvPr>
            <p:ph type="title"/>
          </p:nvPr>
        </p:nvSpPr>
        <p:spPr/>
        <p:txBody>
          <a:bodyPr/>
          <a:lstStyle/>
          <a:p>
            <a:r>
              <a:rPr lang="en-GB"/>
              <a:t>A bit about me</a:t>
            </a:r>
          </a:p>
        </p:txBody>
      </p:sp>
    </p:spTree>
    <p:extLst>
      <p:ext uri="{BB962C8B-B14F-4D97-AF65-F5344CB8AC3E}">
        <p14:creationId xmlns:p14="http://schemas.microsoft.com/office/powerpoint/2010/main" val="993930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BFD2-F95C-445F-BB40-3753E9093E62}"/>
              </a:ext>
            </a:extLst>
          </p:cNvPr>
          <p:cNvSpPr>
            <a:spLocks noGrp="1"/>
          </p:cNvSpPr>
          <p:nvPr>
            <p:ph type="title"/>
          </p:nvPr>
        </p:nvSpPr>
        <p:spPr/>
        <p:txBody>
          <a:bodyPr/>
          <a:lstStyle/>
          <a:p>
            <a:r>
              <a:rPr lang="en-GB"/>
              <a:t>What it’s like to be an improver in complex systems</a:t>
            </a:r>
          </a:p>
        </p:txBody>
      </p:sp>
      <p:pic>
        <p:nvPicPr>
          <p:cNvPr id="7" name="Picture 6" descr="Young child finger painting">
            <a:extLst>
              <a:ext uri="{FF2B5EF4-FFF2-40B4-BE49-F238E27FC236}">
                <a16:creationId xmlns:a16="http://schemas.microsoft.com/office/drawing/2014/main" id="{8D084896-AF6F-4E83-AE8D-F19A7565074F}"/>
              </a:ext>
            </a:extLst>
          </p:cNvPr>
          <p:cNvPicPr>
            <a:picLocks noChangeAspect="1"/>
          </p:cNvPicPr>
          <p:nvPr/>
        </p:nvPicPr>
        <p:blipFill>
          <a:blip r:embed="rId3"/>
          <a:stretch>
            <a:fillRect/>
          </a:stretch>
        </p:blipFill>
        <p:spPr>
          <a:xfrm>
            <a:off x="3224849" y="1942729"/>
            <a:ext cx="2610761" cy="1740507"/>
          </a:xfrm>
          <a:prstGeom prst="rect">
            <a:avLst/>
          </a:prstGeom>
        </p:spPr>
      </p:pic>
      <p:pic>
        <p:nvPicPr>
          <p:cNvPr id="9" name="Picture 8" descr="White canvas on gallery wall">
            <a:extLst>
              <a:ext uri="{FF2B5EF4-FFF2-40B4-BE49-F238E27FC236}">
                <a16:creationId xmlns:a16="http://schemas.microsoft.com/office/drawing/2014/main" id="{520FE21E-67F0-4E59-8981-1A59150B4619}"/>
              </a:ext>
            </a:extLst>
          </p:cNvPr>
          <p:cNvPicPr>
            <a:picLocks noChangeAspect="1"/>
          </p:cNvPicPr>
          <p:nvPr/>
        </p:nvPicPr>
        <p:blipFill>
          <a:blip r:embed="rId4"/>
          <a:stretch>
            <a:fillRect/>
          </a:stretch>
        </p:blipFill>
        <p:spPr>
          <a:xfrm>
            <a:off x="594106" y="1942729"/>
            <a:ext cx="2288969" cy="1716727"/>
          </a:xfrm>
          <a:prstGeom prst="rect">
            <a:avLst/>
          </a:prstGeom>
        </p:spPr>
      </p:pic>
      <p:sp>
        <p:nvSpPr>
          <p:cNvPr id="10" name="TextBox 9">
            <a:extLst>
              <a:ext uri="{FF2B5EF4-FFF2-40B4-BE49-F238E27FC236}">
                <a16:creationId xmlns:a16="http://schemas.microsoft.com/office/drawing/2014/main" id="{C5017481-544C-4180-9877-73CA8919A3E6}"/>
              </a:ext>
            </a:extLst>
          </p:cNvPr>
          <p:cNvSpPr txBox="1"/>
          <p:nvPr/>
        </p:nvSpPr>
        <p:spPr>
          <a:xfrm>
            <a:off x="3382985" y="1459180"/>
            <a:ext cx="2288969" cy="300082"/>
          </a:xfrm>
          <a:prstGeom prst="rect">
            <a:avLst/>
          </a:prstGeom>
          <a:noFill/>
        </p:spPr>
        <p:txBody>
          <a:bodyPr wrap="square" rtlCol="0">
            <a:spAutoFit/>
          </a:bodyPr>
          <a:lstStyle/>
          <a:p>
            <a:pPr algn="ctr" defTabSz="685800"/>
            <a:r>
              <a:rPr lang="en-GB" sz="1350" b="1">
                <a:solidFill>
                  <a:prstClr val="black"/>
                </a:solidFill>
                <a:latin typeface="Arial" panose="020B0604020202020204"/>
              </a:rPr>
              <a:t>During</a:t>
            </a:r>
          </a:p>
        </p:txBody>
      </p:sp>
      <p:sp>
        <p:nvSpPr>
          <p:cNvPr id="12" name="TextBox 11">
            <a:extLst>
              <a:ext uri="{FF2B5EF4-FFF2-40B4-BE49-F238E27FC236}">
                <a16:creationId xmlns:a16="http://schemas.microsoft.com/office/drawing/2014/main" id="{D9A034DA-C921-411D-9289-0E9CC55E455D}"/>
              </a:ext>
            </a:extLst>
          </p:cNvPr>
          <p:cNvSpPr txBox="1"/>
          <p:nvPr/>
        </p:nvSpPr>
        <p:spPr>
          <a:xfrm>
            <a:off x="577438" y="1459180"/>
            <a:ext cx="2288969" cy="300082"/>
          </a:xfrm>
          <a:prstGeom prst="rect">
            <a:avLst/>
          </a:prstGeom>
          <a:noFill/>
        </p:spPr>
        <p:txBody>
          <a:bodyPr wrap="square" rtlCol="0">
            <a:spAutoFit/>
          </a:bodyPr>
          <a:lstStyle/>
          <a:p>
            <a:pPr algn="ctr" defTabSz="685800"/>
            <a:r>
              <a:rPr lang="en-GB" sz="1350" b="1">
                <a:solidFill>
                  <a:prstClr val="black"/>
                </a:solidFill>
                <a:latin typeface="Arial" panose="020B0604020202020204"/>
              </a:rPr>
              <a:t>Before</a:t>
            </a:r>
          </a:p>
        </p:txBody>
      </p:sp>
      <p:sp>
        <p:nvSpPr>
          <p:cNvPr id="13" name="TextBox 12">
            <a:extLst>
              <a:ext uri="{FF2B5EF4-FFF2-40B4-BE49-F238E27FC236}">
                <a16:creationId xmlns:a16="http://schemas.microsoft.com/office/drawing/2014/main" id="{31DE8B36-C356-43FF-971A-F7D71FEC7327}"/>
              </a:ext>
            </a:extLst>
          </p:cNvPr>
          <p:cNvSpPr txBox="1"/>
          <p:nvPr/>
        </p:nvSpPr>
        <p:spPr>
          <a:xfrm>
            <a:off x="6224539" y="1459180"/>
            <a:ext cx="2288969" cy="300082"/>
          </a:xfrm>
          <a:prstGeom prst="rect">
            <a:avLst/>
          </a:prstGeom>
          <a:noFill/>
        </p:spPr>
        <p:txBody>
          <a:bodyPr wrap="square" rtlCol="0">
            <a:spAutoFit/>
          </a:bodyPr>
          <a:lstStyle/>
          <a:p>
            <a:pPr algn="ctr" defTabSz="685800"/>
            <a:r>
              <a:rPr lang="en-GB" sz="1350" b="1">
                <a:solidFill>
                  <a:prstClr val="black"/>
                </a:solidFill>
                <a:latin typeface="Arial" panose="020B0604020202020204"/>
              </a:rPr>
              <a:t>After?</a:t>
            </a:r>
          </a:p>
        </p:txBody>
      </p:sp>
      <p:pic>
        <p:nvPicPr>
          <p:cNvPr id="2052" name="Picture 4" descr="Sistine Chapel">
            <a:extLst>
              <a:ext uri="{FF2B5EF4-FFF2-40B4-BE49-F238E27FC236}">
                <a16:creationId xmlns:a16="http://schemas.microsoft.com/office/drawing/2014/main" id="{9071BAF0-DE02-4BFE-A28F-6DC0D56D2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385" y="1918949"/>
            <a:ext cx="2383278" cy="178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99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7DA9BE-6BA4-4030-AD38-F0CC495329C2}"/>
              </a:ext>
            </a:extLst>
          </p:cNvPr>
          <p:cNvSpPr/>
          <p:nvPr/>
        </p:nvSpPr>
        <p:spPr>
          <a:xfrm>
            <a:off x="4888296" y="2776792"/>
            <a:ext cx="3510000" cy="152929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685800">
              <a:buFont typeface="Arial" panose="020B0604020202020204" pitchFamily="34" charset="0"/>
              <a:buChar char="•"/>
            </a:pPr>
            <a:endParaRPr lang="en-GB" sz="1350" b="1">
              <a:solidFill>
                <a:prstClr val="black"/>
              </a:solidFill>
              <a:latin typeface="Arial" panose="020B0604020202020204"/>
            </a:endParaRPr>
          </a:p>
        </p:txBody>
      </p:sp>
      <p:sp>
        <p:nvSpPr>
          <p:cNvPr id="16" name="Rectangle 15">
            <a:extLst>
              <a:ext uri="{FF2B5EF4-FFF2-40B4-BE49-F238E27FC236}">
                <a16:creationId xmlns:a16="http://schemas.microsoft.com/office/drawing/2014/main" id="{D3AEAF26-522C-462F-8BC6-18F19931999E}"/>
              </a:ext>
            </a:extLst>
          </p:cNvPr>
          <p:cNvSpPr/>
          <p:nvPr/>
        </p:nvSpPr>
        <p:spPr>
          <a:xfrm>
            <a:off x="745293" y="2776792"/>
            <a:ext cx="3510000" cy="152929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685800">
              <a:buFont typeface="Arial" panose="020B0604020202020204" pitchFamily="34" charset="0"/>
              <a:buChar char="•"/>
            </a:pPr>
            <a:endParaRPr lang="en-GB" sz="1350" b="1">
              <a:solidFill>
                <a:prstClr val="black"/>
              </a:solidFill>
              <a:latin typeface="Arial" panose="020B0604020202020204"/>
            </a:endParaRPr>
          </a:p>
        </p:txBody>
      </p:sp>
      <p:sp>
        <p:nvSpPr>
          <p:cNvPr id="14" name="Rectangle 13">
            <a:extLst>
              <a:ext uri="{FF2B5EF4-FFF2-40B4-BE49-F238E27FC236}">
                <a16:creationId xmlns:a16="http://schemas.microsoft.com/office/drawing/2014/main" id="{ED874A2F-96DD-467A-9456-53F0B29FE2A9}"/>
              </a:ext>
            </a:extLst>
          </p:cNvPr>
          <p:cNvSpPr/>
          <p:nvPr/>
        </p:nvSpPr>
        <p:spPr>
          <a:xfrm>
            <a:off x="745293" y="1106283"/>
            <a:ext cx="3510000" cy="152929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685800">
              <a:buFont typeface="Arial" panose="020B0604020202020204" pitchFamily="34" charset="0"/>
              <a:buChar char="•"/>
            </a:pPr>
            <a:endParaRPr lang="en-GB" sz="1350" b="1">
              <a:solidFill>
                <a:prstClr val="black"/>
              </a:solidFill>
              <a:latin typeface="Arial" panose="020B0604020202020204"/>
            </a:endParaRPr>
          </a:p>
        </p:txBody>
      </p:sp>
      <p:sp>
        <p:nvSpPr>
          <p:cNvPr id="10" name="Rectangle 9">
            <a:extLst>
              <a:ext uri="{FF2B5EF4-FFF2-40B4-BE49-F238E27FC236}">
                <a16:creationId xmlns:a16="http://schemas.microsoft.com/office/drawing/2014/main" id="{46589BAD-E7DB-4372-A55D-45F885129667}"/>
              </a:ext>
            </a:extLst>
          </p:cNvPr>
          <p:cNvSpPr/>
          <p:nvPr/>
        </p:nvSpPr>
        <p:spPr>
          <a:xfrm>
            <a:off x="4888296" y="1106283"/>
            <a:ext cx="3510000" cy="152929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685800">
              <a:buFont typeface="Arial" panose="020B0604020202020204" pitchFamily="34" charset="0"/>
              <a:buChar char="•"/>
            </a:pPr>
            <a:endParaRPr lang="en-GB" sz="1350" b="1">
              <a:solidFill>
                <a:prstClr val="black"/>
              </a:solidFill>
              <a:latin typeface="Arial" panose="020B0604020202020204"/>
            </a:endParaRPr>
          </a:p>
        </p:txBody>
      </p:sp>
      <p:sp>
        <p:nvSpPr>
          <p:cNvPr id="2" name="Title 1">
            <a:extLst>
              <a:ext uri="{FF2B5EF4-FFF2-40B4-BE49-F238E27FC236}">
                <a16:creationId xmlns:a16="http://schemas.microsoft.com/office/drawing/2014/main" id="{33D4E579-7BA9-4389-9CB8-204F3AABA2D6}"/>
              </a:ext>
            </a:extLst>
          </p:cNvPr>
          <p:cNvSpPr>
            <a:spLocks noGrp="1"/>
          </p:cNvSpPr>
          <p:nvPr>
            <p:ph type="title"/>
          </p:nvPr>
        </p:nvSpPr>
        <p:spPr/>
        <p:txBody>
          <a:bodyPr/>
          <a:lstStyle/>
          <a:p>
            <a:r>
              <a:rPr lang="en-GB"/>
              <a:t>Some examples of our collaborative work</a:t>
            </a:r>
          </a:p>
        </p:txBody>
      </p:sp>
      <p:pic>
        <p:nvPicPr>
          <p:cNvPr id="1026" name="Picture 2" descr="Have your say on changes to Eltham Community Hospital | Healthwatch  Greenwich">
            <a:extLst>
              <a:ext uri="{FF2B5EF4-FFF2-40B4-BE49-F238E27FC236}">
                <a16:creationId xmlns:a16="http://schemas.microsoft.com/office/drawing/2014/main" id="{AA014024-F3FF-4D96-8A8D-C630BE125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86" y="1252994"/>
            <a:ext cx="2078831" cy="1235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and pink light bulb with black text&#10;&#10;Description automatically generated">
            <a:extLst>
              <a:ext uri="{FF2B5EF4-FFF2-40B4-BE49-F238E27FC236}">
                <a16:creationId xmlns:a16="http://schemas.microsoft.com/office/drawing/2014/main" id="{8E1006DD-4788-407F-9BA0-A42E3B01661E}"/>
              </a:ext>
            </a:extLst>
          </p:cNvPr>
          <p:cNvPicPr>
            <a:picLocks noChangeAspect="1"/>
          </p:cNvPicPr>
          <p:nvPr/>
        </p:nvPicPr>
        <p:blipFill>
          <a:blip r:embed="rId3"/>
          <a:stretch>
            <a:fillRect/>
          </a:stretch>
        </p:blipFill>
        <p:spPr>
          <a:xfrm>
            <a:off x="844749" y="2989945"/>
            <a:ext cx="2068313" cy="1034157"/>
          </a:xfrm>
          <a:prstGeom prst="rect">
            <a:avLst/>
          </a:prstGeom>
        </p:spPr>
      </p:pic>
      <p:pic>
        <p:nvPicPr>
          <p:cNvPr id="1028" name="Picture 4" descr="Lewisham Health and Care Partnership (@LewishamHCP) / Twitter">
            <a:extLst>
              <a:ext uri="{FF2B5EF4-FFF2-40B4-BE49-F238E27FC236}">
                <a16:creationId xmlns:a16="http://schemas.microsoft.com/office/drawing/2014/main" id="{A1C4A6DA-F0D6-4FE9-8139-BA28EC94D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821" y="1197884"/>
            <a:ext cx="1346087" cy="1346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urgeon using digital tablet in operating room">
            <a:extLst>
              <a:ext uri="{FF2B5EF4-FFF2-40B4-BE49-F238E27FC236}">
                <a16:creationId xmlns:a16="http://schemas.microsoft.com/office/drawing/2014/main" id="{1D59C27D-EC21-45F5-B453-42AFA1366F87}"/>
              </a:ext>
            </a:extLst>
          </p:cNvPr>
          <p:cNvPicPr>
            <a:picLocks noChangeAspect="1"/>
          </p:cNvPicPr>
          <p:nvPr/>
        </p:nvPicPr>
        <p:blipFill>
          <a:blip r:embed="rId5"/>
          <a:stretch>
            <a:fillRect/>
          </a:stretch>
        </p:blipFill>
        <p:spPr>
          <a:xfrm>
            <a:off x="4974772" y="2880216"/>
            <a:ext cx="1996307" cy="1331521"/>
          </a:xfrm>
          <a:prstGeom prst="rect">
            <a:avLst/>
          </a:prstGeom>
        </p:spPr>
      </p:pic>
      <p:sp>
        <p:nvSpPr>
          <p:cNvPr id="8" name="TextBox 7">
            <a:extLst>
              <a:ext uri="{FF2B5EF4-FFF2-40B4-BE49-F238E27FC236}">
                <a16:creationId xmlns:a16="http://schemas.microsoft.com/office/drawing/2014/main" id="{6E2EECD7-1541-4E90-85F6-A9A9E108AD24}"/>
              </a:ext>
            </a:extLst>
          </p:cNvPr>
          <p:cNvSpPr txBox="1"/>
          <p:nvPr/>
        </p:nvSpPr>
        <p:spPr>
          <a:xfrm>
            <a:off x="7127911" y="1438477"/>
            <a:ext cx="1094762" cy="923330"/>
          </a:xfrm>
          <a:prstGeom prst="rect">
            <a:avLst/>
          </a:prstGeom>
          <a:noFill/>
        </p:spPr>
        <p:txBody>
          <a:bodyPr wrap="square" rtlCol="0">
            <a:spAutoFit/>
          </a:bodyPr>
          <a:lstStyle/>
          <a:p>
            <a:pPr defTabSz="685800"/>
            <a:r>
              <a:rPr lang="en-GB" sz="1350">
                <a:solidFill>
                  <a:prstClr val="black"/>
                </a:solidFill>
                <a:latin typeface="Arial" panose="020B0604020202020204"/>
              </a:rPr>
              <a:t>Lewisham Integrated Programme Team</a:t>
            </a:r>
          </a:p>
        </p:txBody>
      </p:sp>
      <p:sp>
        <p:nvSpPr>
          <p:cNvPr id="15" name="TextBox 14">
            <a:extLst>
              <a:ext uri="{FF2B5EF4-FFF2-40B4-BE49-F238E27FC236}">
                <a16:creationId xmlns:a16="http://schemas.microsoft.com/office/drawing/2014/main" id="{4E3D210F-65D9-4DDA-9C46-27AF62FFBC66}"/>
              </a:ext>
            </a:extLst>
          </p:cNvPr>
          <p:cNvSpPr txBox="1"/>
          <p:nvPr/>
        </p:nvSpPr>
        <p:spPr>
          <a:xfrm>
            <a:off x="2994509" y="1420805"/>
            <a:ext cx="1094762" cy="923330"/>
          </a:xfrm>
          <a:prstGeom prst="rect">
            <a:avLst/>
          </a:prstGeom>
          <a:noFill/>
        </p:spPr>
        <p:txBody>
          <a:bodyPr wrap="square" rtlCol="0">
            <a:spAutoFit/>
          </a:bodyPr>
          <a:lstStyle/>
          <a:p>
            <a:pPr defTabSz="685800"/>
            <a:r>
              <a:rPr lang="en-GB" sz="1350">
                <a:solidFill>
                  <a:prstClr val="black"/>
                </a:solidFill>
                <a:latin typeface="Arial" panose="020B0604020202020204"/>
              </a:rPr>
              <a:t>Eltham Community Diagnostic Centre</a:t>
            </a:r>
          </a:p>
        </p:txBody>
      </p:sp>
      <p:sp>
        <p:nvSpPr>
          <p:cNvPr id="18" name="TextBox 17">
            <a:extLst>
              <a:ext uri="{FF2B5EF4-FFF2-40B4-BE49-F238E27FC236}">
                <a16:creationId xmlns:a16="http://schemas.microsoft.com/office/drawing/2014/main" id="{D3E82AD6-91EF-4570-BB7D-D89CC0BA4131}"/>
              </a:ext>
            </a:extLst>
          </p:cNvPr>
          <p:cNvSpPr txBox="1"/>
          <p:nvPr/>
        </p:nvSpPr>
        <p:spPr>
          <a:xfrm>
            <a:off x="3069895" y="2953025"/>
            <a:ext cx="1094762" cy="1338828"/>
          </a:xfrm>
          <a:prstGeom prst="rect">
            <a:avLst/>
          </a:prstGeom>
          <a:noFill/>
        </p:spPr>
        <p:txBody>
          <a:bodyPr wrap="square" rtlCol="0">
            <a:spAutoFit/>
          </a:bodyPr>
          <a:lstStyle/>
          <a:p>
            <a:pPr defTabSz="685800"/>
            <a:r>
              <a:rPr lang="en-GB" sz="1350">
                <a:solidFill>
                  <a:prstClr val="black"/>
                </a:solidFill>
                <a:latin typeface="Arial" panose="020B0604020202020204"/>
              </a:rPr>
              <a:t>Q Exchange health inequalities in waiting lists</a:t>
            </a:r>
          </a:p>
        </p:txBody>
      </p:sp>
      <p:sp>
        <p:nvSpPr>
          <p:cNvPr id="21" name="TextBox 20">
            <a:extLst>
              <a:ext uri="{FF2B5EF4-FFF2-40B4-BE49-F238E27FC236}">
                <a16:creationId xmlns:a16="http://schemas.microsoft.com/office/drawing/2014/main" id="{F057BAB6-B92B-49DC-B2F9-27D5F4F8ABE3}"/>
              </a:ext>
            </a:extLst>
          </p:cNvPr>
          <p:cNvSpPr txBox="1"/>
          <p:nvPr/>
        </p:nvSpPr>
        <p:spPr>
          <a:xfrm>
            <a:off x="7127912" y="3091316"/>
            <a:ext cx="1094762" cy="923330"/>
          </a:xfrm>
          <a:prstGeom prst="rect">
            <a:avLst/>
          </a:prstGeom>
          <a:noFill/>
        </p:spPr>
        <p:txBody>
          <a:bodyPr wrap="square" rtlCol="0">
            <a:spAutoFit/>
          </a:bodyPr>
          <a:lstStyle/>
          <a:p>
            <a:pPr defTabSz="685800"/>
            <a:r>
              <a:rPr lang="en-GB" sz="1350">
                <a:solidFill>
                  <a:prstClr val="black"/>
                </a:solidFill>
                <a:latin typeface="Arial" panose="020B0604020202020204"/>
              </a:rPr>
              <a:t>High Volume Surgical Hub</a:t>
            </a:r>
          </a:p>
        </p:txBody>
      </p:sp>
    </p:spTree>
    <p:extLst>
      <p:ext uri="{BB962C8B-B14F-4D97-AF65-F5344CB8AC3E}">
        <p14:creationId xmlns:p14="http://schemas.microsoft.com/office/powerpoint/2010/main" val="408996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F194-E8F1-49C5-90E0-43CD8A74BA73}"/>
              </a:ext>
            </a:extLst>
          </p:cNvPr>
          <p:cNvSpPr>
            <a:spLocks noGrp="1"/>
          </p:cNvSpPr>
          <p:nvPr>
            <p:ph type="title"/>
          </p:nvPr>
        </p:nvSpPr>
        <p:spPr/>
        <p:txBody>
          <a:bodyPr/>
          <a:lstStyle/>
          <a:p>
            <a:r>
              <a:rPr lang="en-GB"/>
              <a:t>High impact actions Board members can take</a:t>
            </a:r>
          </a:p>
        </p:txBody>
      </p:sp>
      <p:sp>
        <p:nvSpPr>
          <p:cNvPr id="16" name="Rectangle 15">
            <a:extLst>
              <a:ext uri="{FF2B5EF4-FFF2-40B4-BE49-F238E27FC236}">
                <a16:creationId xmlns:a16="http://schemas.microsoft.com/office/drawing/2014/main" id="{DCD42DA0-CDFD-49CC-BE8B-BF1842D56697}"/>
              </a:ext>
            </a:extLst>
          </p:cNvPr>
          <p:cNvSpPr/>
          <p:nvPr/>
        </p:nvSpPr>
        <p:spPr>
          <a:xfrm>
            <a:off x="1778466" y="1981089"/>
            <a:ext cx="5587068" cy="21662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panose="020B0604020202020204"/>
            </a:endParaRPr>
          </a:p>
        </p:txBody>
      </p:sp>
      <p:sp>
        <p:nvSpPr>
          <p:cNvPr id="17" name="Rectangle 16">
            <a:extLst>
              <a:ext uri="{FF2B5EF4-FFF2-40B4-BE49-F238E27FC236}">
                <a16:creationId xmlns:a16="http://schemas.microsoft.com/office/drawing/2014/main" id="{4484C90A-CFC4-443F-97EE-0CABE70AFDCE}"/>
              </a:ext>
            </a:extLst>
          </p:cNvPr>
          <p:cNvSpPr/>
          <p:nvPr/>
        </p:nvSpPr>
        <p:spPr>
          <a:xfrm>
            <a:off x="2464266" y="2108964"/>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Ask for data in </a:t>
            </a:r>
            <a:r>
              <a:rPr lang="en-GB" sz="900" b="1">
                <a:solidFill>
                  <a:prstClr val="black"/>
                </a:solidFill>
                <a:latin typeface="Arial" panose="020B0604020202020204"/>
              </a:rPr>
              <a:t>SPC charts</a:t>
            </a:r>
            <a:endParaRPr lang="en-GB" sz="900">
              <a:solidFill>
                <a:prstClr val="black"/>
              </a:solidFill>
              <a:latin typeface="Arial" panose="020B0604020202020204"/>
            </a:endParaRPr>
          </a:p>
        </p:txBody>
      </p:sp>
      <p:pic>
        <p:nvPicPr>
          <p:cNvPr id="19" name="Graphic 18" descr="Statistics">
            <a:extLst>
              <a:ext uri="{FF2B5EF4-FFF2-40B4-BE49-F238E27FC236}">
                <a16:creationId xmlns:a16="http://schemas.microsoft.com/office/drawing/2014/main" id="{35D12DCC-E49A-47BD-BEA6-7BAAEFB47B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2045" y="2089643"/>
            <a:ext cx="578644" cy="578644"/>
          </a:xfrm>
          <a:prstGeom prst="rect">
            <a:avLst/>
          </a:prstGeom>
        </p:spPr>
      </p:pic>
      <p:sp>
        <p:nvSpPr>
          <p:cNvPr id="23" name="Rectangle 22">
            <a:extLst>
              <a:ext uri="{FF2B5EF4-FFF2-40B4-BE49-F238E27FC236}">
                <a16:creationId xmlns:a16="http://schemas.microsoft.com/office/drawing/2014/main" id="{521854D8-4149-4B2C-A231-4CA567E4FC68}"/>
              </a:ext>
            </a:extLst>
          </p:cNvPr>
          <p:cNvSpPr/>
          <p:nvPr/>
        </p:nvSpPr>
        <p:spPr>
          <a:xfrm>
            <a:off x="2464266" y="2784737"/>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Learn and recommend a couple of useful </a:t>
            </a:r>
            <a:r>
              <a:rPr lang="en-GB" sz="900" b="1">
                <a:solidFill>
                  <a:prstClr val="black"/>
                </a:solidFill>
                <a:latin typeface="Arial" panose="020B0604020202020204"/>
              </a:rPr>
              <a:t>improvement tools</a:t>
            </a:r>
          </a:p>
        </p:txBody>
      </p:sp>
      <p:pic>
        <p:nvPicPr>
          <p:cNvPr id="25" name="Graphic 24" descr="Tools">
            <a:extLst>
              <a:ext uri="{FF2B5EF4-FFF2-40B4-BE49-F238E27FC236}">
                <a16:creationId xmlns:a16="http://schemas.microsoft.com/office/drawing/2014/main" id="{9D8354AC-9C9A-48BC-9E64-3DB3CB352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4084" y="2827456"/>
            <a:ext cx="454564" cy="454564"/>
          </a:xfrm>
          <a:prstGeom prst="rect">
            <a:avLst/>
          </a:prstGeom>
        </p:spPr>
      </p:pic>
      <p:sp>
        <p:nvSpPr>
          <p:cNvPr id="26" name="Rectangle 25">
            <a:extLst>
              <a:ext uri="{FF2B5EF4-FFF2-40B4-BE49-F238E27FC236}">
                <a16:creationId xmlns:a16="http://schemas.microsoft.com/office/drawing/2014/main" id="{C2DF39C9-887C-41B1-A7C6-7926BABB098F}"/>
              </a:ext>
            </a:extLst>
          </p:cNvPr>
          <p:cNvSpPr/>
          <p:nvPr/>
        </p:nvSpPr>
        <p:spPr>
          <a:xfrm>
            <a:off x="4211960" y="2108964"/>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b="1">
                <a:solidFill>
                  <a:prstClr val="black"/>
                </a:solidFill>
                <a:latin typeface="Arial" panose="020B0604020202020204"/>
              </a:rPr>
              <a:t>Make improvement an action </a:t>
            </a:r>
            <a:r>
              <a:rPr lang="en-GB" sz="900">
                <a:solidFill>
                  <a:prstClr val="black"/>
                </a:solidFill>
                <a:latin typeface="Arial" panose="020B0604020202020204"/>
              </a:rPr>
              <a:t>from every meeting item</a:t>
            </a:r>
            <a:endParaRPr lang="en-GB" sz="900" b="1">
              <a:solidFill>
                <a:prstClr val="black"/>
              </a:solidFill>
              <a:latin typeface="Arial" panose="020B0604020202020204"/>
            </a:endParaRPr>
          </a:p>
        </p:txBody>
      </p:sp>
      <p:pic>
        <p:nvPicPr>
          <p:cNvPr id="28" name="Graphic 27" descr="Checklist">
            <a:extLst>
              <a:ext uri="{FF2B5EF4-FFF2-40B4-BE49-F238E27FC236}">
                <a16:creationId xmlns:a16="http://schemas.microsoft.com/office/drawing/2014/main" id="{A75695D0-2823-47F9-AE86-651A81F6F0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57396" y="2151683"/>
            <a:ext cx="454564" cy="454564"/>
          </a:xfrm>
          <a:prstGeom prst="rect">
            <a:avLst/>
          </a:prstGeom>
        </p:spPr>
      </p:pic>
      <p:sp>
        <p:nvSpPr>
          <p:cNvPr id="29" name="Rectangle 28">
            <a:extLst>
              <a:ext uri="{FF2B5EF4-FFF2-40B4-BE49-F238E27FC236}">
                <a16:creationId xmlns:a16="http://schemas.microsoft.com/office/drawing/2014/main" id="{BD42BE21-B4B3-42EE-B8CD-ED418D239898}"/>
              </a:ext>
            </a:extLst>
          </p:cNvPr>
          <p:cNvSpPr/>
          <p:nvPr/>
        </p:nvSpPr>
        <p:spPr>
          <a:xfrm>
            <a:off x="6047315" y="2108964"/>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Attend </a:t>
            </a:r>
            <a:r>
              <a:rPr lang="en-GB" sz="900" b="1">
                <a:solidFill>
                  <a:prstClr val="black"/>
                </a:solidFill>
                <a:latin typeface="Arial" panose="020B0604020202020204"/>
              </a:rPr>
              <a:t>improvement training</a:t>
            </a:r>
            <a:endParaRPr lang="en-GB" sz="900">
              <a:solidFill>
                <a:prstClr val="black"/>
              </a:solidFill>
              <a:latin typeface="Arial" panose="020B0604020202020204"/>
            </a:endParaRPr>
          </a:p>
        </p:txBody>
      </p:sp>
      <p:pic>
        <p:nvPicPr>
          <p:cNvPr id="31" name="Graphic 30" descr="Teacher">
            <a:extLst>
              <a:ext uri="{FF2B5EF4-FFF2-40B4-BE49-F238E27FC236}">
                <a16:creationId xmlns:a16="http://schemas.microsoft.com/office/drawing/2014/main" id="{8CF6028E-3263-4223-A397-48A6C32CB8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20432" y="2120967"/>
            <a:ext cx="515994" cy="515994"/>
          </a:xfrm>
          <a:prstGeom prst="rect">
            <a:avLst/>
          </a:prstGeom>
        </p:spPr>
      </p:pic>
      <p:sp>
        <p:nvSpPr>
          <p:cNvPr id="35" name="Rectangle 34">
            <a:extLst>
              <a:ext uri="{FF2B5EF4-FFF2-40B4-BE49-F238E27FC236}">
                <a16:creationId xmlns:a16="http://schemas.microsoft.com/office/drawing/2014/main" id="{68DC0248-5E04-47C7-B9B5-9CDEE481B828}"/>
              </a:ext>
            </a:extLst>
          </p:cNvPr>
          <p:cNvSpPr/>
          <p:nvPr/>
        </p:nvSpPr>
        <p:spPr>
          <a:xfrm>
            <a:off x="2464266" y="3458700"/>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Only sign off projects that </a:t>
            </a:r>
            <a:r>
              <a:rPr lang="en-GB" sz="900" b="1">
                <a:solidFill>
                  <a:prstClr val="black"/>
                </a:solidFill>
                <a:latin typeface="Arial" panose="020B0604020202020204"/>
              </a:rPr>
              <a:t>embed addressing inequalities</a:t>
            </a:r>
          </a:p>
        </p:txBody>
      </p:sp>
      <p:pic>
        <p:nvPicPr>
          <p:cNvPr id="37" name="Graphic 36" descr="Scales of justice">
            <a:extLst>
              <a:ext uri="{FF2B5EF4-FFF2-40B4-BE49-F238E27FC236}">
                <a16:creationId xmlns:a16="http://schemas.microsoft.com/office/drawing/2014/main" id="{FDE86512-3437-48C9-A403-D5978F006D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38431" y="3523592"/>
            <a:ext cx="410217" cy="410217"/>
          </a:xfrm>
          <a:prstGeom prst="rect">
            <a:avLst/>
          </a:prstGeom>
        </p:spPr>
      </p:pic>
      <p:sp>
        <p:nvSpPr>
          <p:cNvPr id="38" name="Rectangle 37">
            <a:extLst>
              <a:ext uri="{FF2B5EF4-FFF2-40B4-BE49-F238E27FC236}">
                <a16:creationId xmlns:a16="http://schemas.microsoft.com/office/drawing/2014/main" id="{77402E6D-11BD-4DE2-8AC0-7CDFB7AA64BE}"/>
              </a:ext>
            </a:extLst>
          </p:cNvPr>
          <p:cNvSpPr/>
          <p:nvPr/>
        </p:nvSpPr>
        <p:spPr>
          <a:xfrm>
            <a:off x="6014934" y="2768158"/>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Ask if internal projects could be done </a:t>
            </a:r>
            <a:r>
              <a:rPr lang="en-GB" sz="900" b="1">
                <a:solidFill>
                  <a:prstClr val="black"/>
                </a:solidFill>
                <a:latin typeface="Arial" panose="020B0604020202020204"/>
              </a:rPr>
              <a:t>across providers / place</a:t>
            </a:r>
          </a:p>
        </p:txBody>
      </p:sp>
      <p:pic>
        <p:nvPicPr>
          <p:cNvPr id="40" name="Graphic 39" descr="Network">
            <a:extLst>
              <a:ext uri="{FF2B5EF4-FFF2-40B4-BE49-F238E27FC236}">
                <a16:creationId xmlns:a16="http://schemas.microsoft.com/office/drawing/2014/main" id="{CEB84B4F-8895-4C3D-8755-1944A8982D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62657" y="2810877"/>
            <a:ext cx="454564" cy="454564"/>
          </a:xfrm>
          <a:prstGeom prst="rect">
            <a:avLst/>
          </a:prstGeom>
        </p:spPr>
      </p:pic>
      <p:sp>
        <p:nvSpPr>
          <p:cNvPr id="41" name="Rectangle 40">
            <a:extLst>
              <a:ext uri="{FF2B5EF4-FFF2-40B4-BE49-F238E27FC236}">
                <a16:creationId xmlns:a16="http://schemas.microsoft.com/office/drawing/2014/main" id="{3682FDCB-D67B-457B-8403-3F4A79953EE7}"/>
              </a:ext>
            </a:extLst>
          </p:cNvPr>
          <p:cNvSpPr/>
          <p:nvPr/>
        </p:nvSpPr>
        <p:spPr>
          <a:xfrm>
            <a:off x="6036426" y="3458700"/>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Sign up and stick to </a:t>
            </a:r>
            <a:r>
              <a:rPr lang="en-GB" sz="900" b="1">
                <a:solidFill>
                  <a:prstClr val="black"/>
                </a:solidFill>
                <a:latin typeface="Arial" panose="020B0604020202020204"/>
              </a:rPr>
              <a:t>shared governance arrangements</a:t>
            </a:r>
          </a:p>
        </p:txBody>
      </p:sp>
      <p:pic>
        <p:nvPicPr>
          <p:cNvPr id="43" name="Graphic 42" descr="Hierarchy">
            <a:extLst>
              <a:ext uri="{FF2B5EF4-FFF2-40B4-BE49-F238E27FC236}">
                <a16:creationId xmlns:a16="http://schemas.microsoft.com/office/drawing/2014/main" id="{DA2045B8-8368-4FD1-9326-65BB9045CE2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56967" y="3508381"/>
            <a:ext cx="440639" cy="440639"/>
          </a:xfrm>
          <a:prstGeom prst="rect">
            <a:avLst/>
          </a:prstGeom>
        </p:spPr>
      </p:pic>
      <p:sp>
        <p:nvSpPr>
          <p:cNvPr id="44" name="Speech Bubble: Rectangle with Corners Rounded 43">
            <a:extLst>
              <a:ext uri="{FF2B5EF4-FFF2-40B4-BE49-F238E27FC236}">
                <a16:creationId xmlns:a16="http://schemas.microsoft.com/office/drawing/2014/main" id="{E166E81D-2296-4804-95B5-1827397F0915}"/>
              </a:ext>
            </a:extLst>
          </p:cNvPr>
          <p:cNvSpPr/>
          <p:nvPr/>
        </p:nvSpPr>
        <p:spPr>
          <a:xfrm>
            <a:off x="4585200" y="1014240"/>
            <a:ext cx="1517471" cy="829615"/>
          </a:xfrm>
          <a:prstGeom prst="wedgeRoundRectCallout">
            <a:avLst>
              <a:gd name="adj1" fmla="val -27138"/>
              <a:gd name="adj2" fmla="val 71972"/>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The best next step would be to arrange a process mapping session – can we bring that work back here in two months?</a:t>
            </a:r>
          </a:p>
        </p:txBody>
      </p:sp>
      <p:sp>
        <p:nvSpPr>
          <p:cNvPr id="45" name="Speech Bubble: Rectangle with Corners Rounded 44">
            <a:extLst>
              <a:ext uri="{FF2B5EF4-FFF2-40B4-BE49-F238E27FC236}">
                <a16:creationId xmlns:a16="http://schemas.microsoft.com/office/drawing/2014/main" id="{EEC7ACA0-8319-424D-9525-4B0D42A0CFD8}"/>
              </a:ext>
            </a:extLst>
          </p:cNvPr>
          <p:cNvSpPr/>
          <p:nvPr/>
        </p:nvSpPr>
        <p:spPr>
          <a:xfrm>
            <a:off x="259949" y="1254142"/>
            <a:ext cx="1354701" cy="1179425"/>
          </a:xfrm>
          <a:prstGeom prst="wedgeRoundRectCallout">
            <a:avLst>
              <a:gd name="adj1" fmla="val 70563"/>
              <a:gd name="adj2" fmla="val 88087"/>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I’d find it really helpful to see this issue and the multiple projects addressing it in a driver diagram – do you need help from the improvement team to do that?</a:t>
            </a:r>
          </a:p>
        </p:txBody>
      </p:sp>
      <p:sp>
        <p:nvSpPr>
          <p:cNvPr id="46" name="Speech Bubble: Rectangle with Corners Rounded 45">
            <a:extLst>
              <a:ext uri="{FF2B5EF4-FFF2-40B4-BE49-F238E27FC236}">
                <a16:creationId xmlns:a16="http://schemas.microsoft.com/office/drawing/2014/main" id="{A2286535-14A5-4A5F-8F05-44183D309F7F}"/>
              </a:ext>
            </a:extLst>
          </p:cNvPr>
          <p:cNvSpPr/>
          <p:nvPr/>
        </p:nvSpPr>
        <p:spPr>
          <a:xfrm>
            <a:off x="2143539" y="1014240"/>
            <a:ext cx="1979887" cy="829615"/>
          </a:xfrm>
          <a:prstGeom prst="wedgeRoundRectCallout">
            <a:avLst>
              <a:gd name="adj1" fmla="val -49699"/>
              <a:gd name="adj2" fmla="val 81444"/>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Although we’re not hitting the target do we know if the interventions we’re making are starting to have an impact? Could you bring back the data in an SPC to tell us more?</a:t>
            </a:r>
          </a:p>
        </p:txBody>
      </p:sp>
      <p:sp>
        <p:nvSpPr>
          <p:cNvPr id="47" name="Speech Bubble: Rectangle with Corners Rounded 46">
            <a:extLst>
              <a:ext uri="{FF2B5EF4-FFF2-40B4-BE49-F238E27FC236}">
                <a16:creationId xmlns:a16="http://schemas.microsoft.com/office/drawing/2014/main" id="{D0B08F96-EC48-4F0B-ADF0-246AACD3A718}"/>
              </a:ext>
            </a:extLst>
          </p:cNvPr>
          <p:cNvSpPr/>
          <p:nvPr/>
        </p:nvSpPr>
        <p:spPr>
          <a:xfrm>
            <a:off x="7454254" y="2170447"/>
            <a:ext cx="1623831" cy="995678"/>
          </a:xfrm>
          <a:prstGeom prst="wedgeRoundRectCallout">
            <a:avLst>
              <a:gd name="adj1" fmla="val -63126"/>
              <a:gd name="adj2" fmla="val 22187"/>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I was in a national session last week where this issue came up repeatedly, can we rescope this project with other providers and bring back a proposal for doing this jointly?</a:t>
            </a:r>
          </a:p>
        </p:txBody>
      </p:sp>
      <p:sp>
        <p:nvSpPr>
          <p:cNvPr id="48" name="Speech Bubble: Rectangle with Corners Rounded 47">
            <a:extLst>
              <a:ext uri="{FF2B5EF4-FFF2-40B4-BE49-F238E27FC236}">
                <a16:creationId xmlns:a16="http://schemas.microsoft.com/office/drawing/2014/main" id="{7E99A34E-1738-447C-8E8F-281B4C83C0A7}"/>
              </a:ext>
            </a:extLst>
          </p:cNvPr>
          <p:cNvSpPr/>
          <p:nvPr/>
        </p:nvSpPr>
        <p:spPr>
          <a:xfrm>
            <a:off x="7437854" y="3639502"/>
            <a:ext cx="1517471" cy="920237"/>
          </a:xfrm>
          <a:prstGeom prst="wedgeRoundRectCallout">
            <a:avLst>
              <a:gd name="adj1" fmla="val -60839"/>
              <a:gd name="adj2" fmla="val -40635"/>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As this is a system project, how much decision-making can we delegate to the project Board and how can we facilitate this?</a:t>
            </a:r>
          </a:p>
        </p:txBody>
      </p:sp>
      <p:sp>
        <p:nvSpPr>
          <p:cNvPr id="49" name="Speech Bubble: Rectangle with Corners Rounded 48">
            <a:extLst>
              <a:ext uri="{FF2B5EF4-FFF2-40B4-BE49-F238E27FC236}">
                <a16:creationId xmlns:a16="http://schemas.microsoft.com/office/drawing/2014/main" id="{16F58F09-A9E5-4FA8-A5F8-1606D2171F40}"/>
              </a:ext>
            </a:extLst>
          </p:cNvPr>
          <p:cNvSpPr/>
          <p:nvPr/>
        </p:nvSpPr>
        <p:spPr>
          <a:xfrm>
            <a:off x="272967" y="2949351"/>
            <a:ext cx="1322564" cy="1380304"/>
          </a:xfrm>
          <a:prstGeom prst="wedgeRoundRectCallout">
            <a:avLst>
              <a:gd name="adj1" fmla="val 71460"/>
              <a:gd name="adj2" fmla="val -1087"/>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What does our data tell us about how this issue affects different populations? Can we focus this project on the groups most disproportionality affected?</a:t>
            </a:r>
          </a:p>
        </p:txBody>
      </p:sp>
      <p:sp>
        <p:nvSpPr>
          <p:cNvPr id="50" name="Speech Bubble: Rectangle with Corners Rounded 49">
            <a:extLst>
              <a:ext uri="{FF2B5EF4-FFF2-40B4-BE49-F238E27FC236}">
                <a16:creationId xmlns:a16="http://schemas.microsoft.com/office/drawing/2014/main" id="{EFCCBB33-65B7-4CBB-B528-28052E11B430}"/>
              </a:ext>
            </a:extLst>
          </p:cNvPr>
          <p:cNvSpPr/>
          <p:nvPr/>
        </p:nvSpPr>
        <p:spPr>
          <a:xfrm>
            <a:off x="6893873" y="1000932"/>
            <a:ext cx="1517471" cy="829615"/>
          </a:xfrm>
          <a:prstGeom prst="wedgeRoundRectCallout">
            <a:avLst>
              <a:gd name="adj1" fmla="val -34670"/>
              <a:gd name="adj2" fmla="val 83166"/>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What training to do we have on improvement for leaders and how can I attend?</a:t>
            </a:r>
          </a:p>
        </p:txBody>
      </p:sp>
      <p:sp>
        <p:nvSpPr>
          <p:cNvPr id="51" name="Rectangle 50">
            <a:extLst>
              <a:ext uri="{FF2B5EF4-FFF2-40B4-BE49-F238E27FC236}">
                <a16:creationId xmlns:a16="http://schemas.microsoft.com/office/drawing/2014/main" id="{873F9A9F-8896-4BF6-A98D-2F6745BD4522}"/>
              </a:ext>
            </a:extLst>
          </p:cNvPr>
          <p:cNvSpPr/>
          <p:nvPr/>
        </p:nvSpPr>
        <p:spPr>
          <a:xfrm>
            <a:off x="4227184" y="2784737"/>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a:solidFill>
                  <a:prstClr val="black"/>
                </a:solidFill>
                <a:latin typeface="Arial" panose="020B0604020202020204"/>
              </a:rPr>
              <a:t>Request </a:t>
            </a:r>
            <a:r>
              <a:rPr lang="en-GB" sz="900" b="1">
                <a:solidFill>
                  <a:prstClr val="black"/>
                </a:solidFill>
                <a:latin typeface="Arial" panose="020B0604020202020204"/>
              </a:rPr>
              <a:t>Making Data Count </a:t>
            </a:r>
            <a:r>
              <a:rPr lang="en-GB" sz="900">
                <a:solidFill>
                  <a:prstClr val="black"/>
                </a:solidFill>
                <a:latin typeface="Arial" panose="020B0604020202020204"/>
              </a:rPr>
              <a:t>training</a:t>
            </a:r>
          </a:p>
        </p:txBody>
      </p:sp>
      <p:pic>
        <p:nvPicPr>
          <p:cNvPr id="52" name="Graphic 51" descr="Research">
            <a:extLst>
              <a:ext uri="{FF2B5EF4-FFF2-40B4-BE49-F238E27FC236}">
                <a16:creationId xmlns:a16="http://schemas.microsoft.com/office/drawing/2014/main" id="{C6D33EC8-8E1A-4765-81CD-EA6FD144CA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28907" y="2818993"/>
            <a:ext cx="471488" cy="471488"/>
          </a:xfrm>
          <a:prstGeom prst="rect">
            <a:avLst/>
          </a:prstGeom>
        </p:spPr>
      </p:pic>
      <p:sp>
        <p:nvSpPr>
          <p:cNvPr id="53" name="Rectangle 52">
            <a:extLst>
              <a:ext uri="{FF2B5EF4-FFF2-40B4-BE49-F238E27FC236}">
                <a16:creationId xmlns:a16="http://schemas.microsoft.com/office/drawing/2014/main" id="{8051023F-5A0C-4F23-A9D6-3E009E27AB7B}"/>
              </a:ext>
            </a:extLst>
          </p:cNvPr>
          <p:cNvSpPr/>
          <p:nvPr/>
        </p:nvSpPr>
        <p:spPr>
          <a:xfrm>
            <a:off x="4259443" y="3480347"/>
            <a:ext cx="1264642"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900" b="1">
                <a:solidFill>
                  <a:prstClr val="black"/>
                </a:solidFill>
                <a:latin typeface="Arial" panose="020B0604020202020204"/>
              </a:rPr>
              <a:t>Share training offer </a:t>
            </a:r>
            <a:r>
              <a:rPr lang="en-GB" sz="900">
                <a:solidFill>
                  <a:prstClr val="black"/>
                </a:solidFill>
                <a:latin typeface="Arial" panose="020B0604020202020204"/>
              </a:rPr>
              <a:t>across your system</a:t>
            </a:r>
          </a:p>
        </p:txBody>
      </p:sp>
      <p:pic>
        <p:nvPicPr>
          <p:cNvPr id="54" name="Graphic 53" descr="Connections">
            <a:extLst>
              <a:ext uri="{FF2B5EF4-FFF2-40B4-BE49-F238E27FC236}">
                <a16:creationId xmlns:a16="http://schemas.microsoft.com/office/drawing/2014/main" id="{A973C87A-5176-4F18-A25A-4C6E9A8C708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54337" y="3497794"/>
            <a:ext cx="505106" cy="505106"/>
          </a:xfrm>
          <a:prstGeom prst="rect">
            <a:avLst/>
          </a:prstGeom>
        </p:spPr>
      </p:pic>
    </p:spTree>
    <p:extLst>
      <p:ext uri="{BB962C8B-B14F-4D97-AF65-F5344CB8AC3E}">
        <p14:creationId xmlns:p14="http://schemas.microsoft.com/office/powerpoint/2010/main" val="404919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2829152" y="1066052"/>
            <a:ext cx="3335511" cy="451249"/>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spc="-100">
                <a:solidFill>
                  <a:srgbClr val="29A29F"/>
                </a:solidFill>
              </a:rPr>
              <a:t>Tell us what you think</a:t>
            </a:r>
            <a:endParaRPr lang="en-US" sz="2000" b="1" spc="-100">
              <a:solidFill>
                <a:srgbClr val="29A29F"/>
              </a:solidFill>
            </a:endParaRPr>
          </a:p>
          <a:p>
            <a:pPr marL="0" indent="0">
              <a:buClr>
                <a:schemeClr val="accent5"/>
              </a:buClr>
              <a:buSzPct val="120000"/>
              <a:buNone/>
            </a:pPr>
            <a:endParaRPr lang="en-US" sz="1800" b="1">
              <a:cs typeface="Calibri"/>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endParaRPr lang="en-US" sz="1800" b="1">
              <a:ea typeface="+mn-lt"/>
              <a:cs typeface="+mn-lt"/>
            </a:endParaRPr>
          </a:p>
          <a:p>
            <a:pPr marL="0" indent="0">
              <a:buNone/>
            </a:pPr>
            <a:r>
              <a:rPr lang="en-GB" sz="1600" b="1"/>
              <a:t>Scan here to access our evaluation or use the link in the chat</a:t>
            </a:r>
          </a:p>
          <a:p>
            <a:pPr marL="0" indent="0">
              <a:buNone/>
            </a:pPr>
            <a:endParaRPr lang="en-US" sz="1600" b="1">
              <a:ea typeface="+mn-lt"/>
              <a:cs typeface="+mn-lt"/>
            </a:endParaRPr>
          </a:p>
          <a:p>
            <a:pPr marL="0" indent="0">
              <a:buNone/>
            </a:pPr>
            <a:endParaRPr lang="en-US" b="1">
              <a:ea typeface="+mn-lt"/>
              <a:cs typeface="+mn-lt"/>
            </a:endParaRPr>
          </a:p>
          <a:p>
            <a:pPr marL="0" indent="0">
              <a:buClr>
                <a:srgbClr val="00A89C"/>
              </a:buClr>
              <a:buSzPct val="120000"/>
              <a:buNone/>
            </a:pPr>
            <a:endParaRPr lang="en-US" sz="1800" b="1">
              <a:ea typeface="+mn-lt"/>
              <a:cs typeface="+mn-lt"/>
            </a:endParaRPr>
          </a:p>
          <a:p>
            <a:pPr marL="197485" indent="-197485">
              <a:buClr>
                <a:srgbClr val="00A89C"/>
              </a:buClr>
              <a:buSzPct val="120000"/>
            </a:pPr>
            <a:endParaRPr lang="en-US" sz="1800" b="1">
              <a:cs typeface="Calibri"/>
            </a:endParaRPr>
          </a:p>
          <a:p>
            <a:pPr marL="197485" indent="-197485">
              <a:buClr>
                <a:schemeClr val="accent5"/>
              </a:buClr>
              <a:buSzPct val="120000"/>
            </a:pPr>
            <a:endParaRPr lang="en-US" sz="1800" b="1">
              <a:cs typeface="Calibri"/>
            </a:endParaRPr>
          </a:p>
        </p:txBody>
      </p:sp>
      <p:sp>
        <p:nvSpPr>
          <p:cNvPr id="2" name="Title 1">
            <a:extLst>
              <a:ext uri="{FF2B5EF4-FFF2-40B4-BE49-F238E27FC236}">
                <a16:creationId xmlns:a16="http://schemas.microsoft.com/office/drawing/2014/main" id="{3983DF67-5732-4499-2944-B7933958B9C5}"/>
              </a:ext>
            </a:extLst>
          </p:cNvPr>
          <p:cNvSpPr>
            <a:spLocks noGrp="1"/>
          </p:cNvSpPr>
          <p:nvPr>
            <p:ph type="ctrTitle"/>
          </p:nvPr>
        </p:nvSpPr>
        <p:spPr/>
        <p:txBody>
          <a:bodyPr/>
          <a:lstStyle/>
          <a:p>
            <a:r>
              <a:rPr lang="en-US" sz="2400" spc="-100">
                <a:solidFill>
                  <a:srgbClr val="D40E8C"/>
                </a:solidFill>
              </a:rPr>
              <a:t>Evaluation</a:t>
            </a:r>
            <a:endParaRPr lang="en-US"/>
          </a:p>
        </p:txBody>
      </p:sp>
      <p:pic>
        <p:nvPicPr>
          <p:cNvPr id="3" name="Picture 2">
            <a:extLst>
              <a:ext uri="{FF2B5EF4-FFF2-40B4-BE49-F238E27FC236}">
                <a16:creationId xmlns:a16="http://schemas.microsoft.com/office/drawing/2014/main" id="{33226A13-8E12-FB66-A2D9-3A597FBDA238}"/>
              </a:ext>
            </a:extLst>
          </p:cNvPr>
          <p:cNvPicPr>
            <a:picLocks noChangeAspect="1"/>
          </p:cNvPicPr>
          <p:nvPr/>
        </p:nvPicPr>
        <p:blipFill>
          <a:blip r:embed="rId2"/>
          <a:stretch>
            <a:fillRect/>
          </a:stretch>
        </p:blipFill>
        <p:spPr>
          <a:xfrm>
            <a:off x="3413509" y="1584081"/>
            <a:ext cx="1905000" cy="1905000"/>
          </a:xfrm>
          <a:prstGeom prst="rect">
            <a:avLst/>
          </a:prstGeom>
        </p:spPr>
      </p:pic>
    </p:spTree>
    <p:extLst>
      <p:ext uri="{BB962C8B-B14F-4D97-AF65-F5344CB8AC3E}">
        <p14:creationId xmlns:p14="http://schemas.microsoft.com/office/powerpoint/2010/main" val="1066574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950109" y="1203577"/>
            <a:ext cx="6991624" cy="2030690"/>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spc="-100">
                <a:solidFill>
                  <a:schemeClr val="bg1"/>
                </a:solidFill>
              </a:rPr>
              <a:t>Bok now/Save the date:</a:t>
            </a:r>
            <a:endParaRPr lang="en-US" sz="2000" b="1" spc="-100">
              <a:cs typeface="Calibri"/>
            </a:endParaRPr>
          </a:p>
          <a:p>
            <a:r>
              <a:rPr lang="en-US" sz="2000" b="1" spc="-100">
                <a:cs typeface="Calibri"/>
              </a:rPr>
              <a:t>Wednesday 13 September | 10.30am – 12.00pm</a:t>
            </a:r>
          </a:p>
          <a:p>
            <a:pPr marL="217488" lvl="1" indent="0">
              <a:buNone/>
            </a:pPr>
            <a:r>
              <a:rPr lang="en-US" sz="1800" spc="-100">
                <a:cs typeface="Calibri"/>
              </a:rPr>
              <a:t>Peer learning event - Improving access: The value of a data driven approach </a:t>
            </a:r>
          </a:p>
          <a:p>
            <a:pPr marL="217488" lvl="1" indent="0">
              <a:buNone/>
            </a:pPr>
            <a:endParaRPr lang="en-US" sz="1800" b="1" spc="-100"/>
          </a:p>
          <a:p>
            <a:pPr marL="0" indent="0">
              <a:buClr>
                <a:schemeClr val="accent5"/>
              </a:buClr>
              <a:buSzPct val="120000"/>
              <a:buNone/>
            </a:pPr>
            <a:endParaRPr lang="en-US" sz="1800">
              <a:cs typeface="Calibri"/>
            </a:endParaRPr>
          </a:p>
          <a:p>
            <a:pPr marL="0" indent="0">
              <a:buClr>
                <a:srgbClr val="00A89C"/>
              </a:buClr>
              <a:buSzPct val="120000"/>
              <a:buNone/>
            </a:pPr>
            <a:endParaRPr lang="en-US" sz="1800">
              <a:ea typeface="+mn-lt"/>
              <a:cs typeface="+mn-lt"/>
            </a:endParaRPr>
          </a:p>
          <a:p>
            <a:pPr marL="0" indent="0">
              <a:buClr>
                <a:srgbClr val="00A89C"/>
              </a:buClr>
              <a:buSzPct val="120000"/>
              <a:buNone/>
            </a:pPr>
            <a:endParaRPr lang="en-US" sz="1800">
              <a:ea typeface="+mn-lt"/>
              <a:cs typeface="+mn-lt"/>
            </a:endParaRPr>
          </a:p>
          <a:p>
            <a:pPr marL="0" indent="0">
              <a:buClr>
                <a:srgbClr val="00A89C"/>
              </a:buClr>
              <a:buSzPct val="120000"/>
              <a:buNone/>
            </a:pPr>
            <a:endParaRPr lang="en-US" sz="1800">
              <a:cs typeface="Calibri"/>
            </a:endParaRPr>
          </a:p>
          <a:p>
            <a:pPr marL="197485" indent="-197485">
              <a:buClr>
                <a:schemeClr val="accent5"/>
              </a:buClr>
              <a:buSzPct val="120000"/>
            </a:pPr>
            <a:endParaRPr lang="en-US" sz="1800">
              <a:cs typeface="Calibri"/>
            </a:endParaRPr>
          </a:p>
        </p:txBody>
      </p:sp>
      <p:sp>
        <p:nvSpPr>
          <p:cNvPr id="2" name="Title 1">
            <a:extLst>
              <a:ext uri="{FF2B5EF4-FFF2-40B4-BE49-F238E27FC236}">
                <a16:creationId xmlns:a16="http://schemas.microsoft.com/office/drawing/2014/main" id="{390AEEB8-FD1A-01BC-D571-ADDDAA33004F}"/>
              </a:ext>
            </a:extLst>
          </p:cNvPr>
          <p:cNvSpPr>
            <a:spLocks noGrp="1"/>
          </p:cNvSpPr>
          <p:nvPr>
            <p:ph type="ctrTitle"/>
          </p:nvPr>
        </p:nvSpPr>
        <p:spPr/>
        <p:txBody>
          <a:bodyPr/>
          <a:lstStyle/>
          <a:p>
            <a:r>
              <a:rPr lang="en-US" sz="2400" spc="-100">
                <a:solidFill>
                  <a:srgbClr val="D40E8C"/>
                </a:solidFill>
              </a:rPr>
              <a:t>Upcoming events</a:t>
            </a:r>
            <a:endParaRPr lang="en-US"/>
          </a:p>
        </p:txBody>
      </p:sp>
      <p:sp>
        <p:nvSpPr>
          <p:cNvPr id="7" name="TextBox 6">
            <a:extLst>
              <a:ext uri="{FF2B5EF4-FFF2-40B4-BE49-F238E27FC236}">
                <a16:creationId xmlns:a16="http://schemas.microsoft.com/office/drawing/2014/main" id="{FEAB97BD-3961-C22A-E968-F6D1A5D83DAB}"/>
              </a:ext>
            </a:extLst>
          </p:cNvPr>
          <p:cNvSpPr txBox="1"/>
          <p:nvPr/>
        </p:nvSpPr>
        <p:spPr>
          <a:xfrm>
            <a:off x="1012198" y="882490"/>
            <a:ext cx="4572000" cy="461665"/>
          </a:xfrm>
          <a:prstGeom prst="rect">
            <a:avLst/>
          </a:prstGeom>
          <a:noFill/>
        </p:spPr>
        <p:txBody>
          <a:bodyPr wrap="square">
            <a:spAutoFit/>
          </a:bodyPr>
          <a:lstStyle/>
          <a:p>
            <a:pPr marL="0" indent="0">
              <a:buClr>
                <a:srgbClr val="00A89C"/>
              </a:buClr>
              <a:buSzPct val="120000"/>
              <a:buNone/>
            </a:pPr>
            <a:r>
              <a:rPr lang="en-US" sz="2400" b="1">
                <a:solidFill>
                  <a:srgbClr val="29A29F"/>
                </a:solidFill>
                <a:ea typeface="+mn-lt"/>
                <a:cs typeface="+mn-lt"/>
              </a:rPr>
              <a:t>Book now/save the date:</a:t>
            </a:r>
          </a:p>
        </p:txBody>
      </p:sp>
      <p:pic>
        <p:nvPicPr>
          <p:cNvPr id="9" name="Picture 8">
            <a:extLst>
              <a:ext uri="{FF2B5EF4-FFF2-40B4-BE49-F238E27FC236}">
                <a16:creationId xmlns:a16="http://schemas.microsoft.com/office/drawing/2014/main" id="{7970BCE9-CC08-A5D8-89FF-AB522B28C9C0}"/>
              </a:ext>
            </a:extLst>
          </p:cNvPr>
          <p:cNvPicPr>
            <a:picLocks noChangeAspect="1"/>
          </p:cNvPicPr>
          <p:nvPr/>
        </p:nvPicPr>
        <p:blipFill>
          <a:blip r:embed="rId2"/>
          <a:stretch>
            <a:fillRect/>
          </a:stretch>
        </p:blipFill>
        <p:spPr>
          <a:xfrm>
            <a:off x="1082986" y="2421425"/>
            <a:ext cx="1638384" cy="1625684"/>
          </a:xfrm>
          <a:prstGeom prst="rect">
            <a:avLst/>
          </a:prstGeom>
        </p:spPr>
      </p:pic>
    </p:spTree>
    <p:extLst>
      <p:ext uri="{BB962C8B-B14F-4D97-AF65-F5344CB8AC3E}">
        <p14:creationId xmlns:p14="http://schemas.microsoft.com/office/powerpoint/2010/main" val="110784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E108-421D-40E0-ECD9-1BEF24805C16}"/>
              </a:ext>
            </a:extLst>
          </p:cNvPr>
          <p:cNvSpPr>
            <a:spLocks noGrp="1"/>
          </p:cNvSpPr>
          <p:nvPr>
            <p:ph type="ctrTitle"/>
          </p:nvPr>
        </p:nvSpPr>
        <p:spPr/>
        <p:txBody>
          <a:bodyPr/>
          <a:lstStyle/>
          <a:p>
            <a:r>
              <a:rPr lang="en-US"/>
              <a:t>Housekeeping</a:t>
            </a:r>
          </a:p>
        </p:txBody>
      </p:sp>
      <p:sp>
        <p:nvSpPr>
          <p:cNvPr id="3" name="TextBox 2">
            <a:extLst>
              <a:ext uri="{FF2B5EF4-FFF2-40B4-BE49-F238E27FC236}">
                <a16:creationId xmlns:a16="http://schemas.microsoft.com/office/drawing/2014/main" id="{DB483311-CBFA-9582-4B30-13DE4BE4C3E0}"/>
              </a:ext>
            </a:extLst>
          </p:cNvPr>
          <p:cNvSpPr txBox="1"/>
          <p:nvPr/>
        </p:nvSpPr>
        <p:spPr>
          <a:xfrm>
            <a:off x="783771" y="725090"/>
            <a:ext cx="7772400" cy="3693319"/>
          </a:xfrm>
          <a:prstGeom prst="rect">
            <a:avLst/>
          </a:prstGeom>
          <a:noFill/>
        </p:spPr>
        <p:txBody>
          <a:bodyPr wrap="square" rtlCol="0">
            <a:spAutoFit/>
          </a:bodyPr>
          <a:lstStyle/>
          <a:p>
            <a:pPr marL="285750" indent="-285750">
              <a:buClr>
                <a:srgbClr val="D40E8C"/>
              </a:buClr>
              <a:buSzPct val="150000"/>
              <a:buFont typeface="Arial" panose="020B0604020202020204" pitchFamily="34" charset="0"/>
              <a:buChar char="•"/>
              <a:tabLst>
                <a:tab pos="457200" algn="l"/>
              </a:tabLst>
            </a:pPr>
            <a:r>
              <a:rPr lang="en-GB" sz="1800"/>
              <a:t>Please note, this event is being recorded</a:t>
            </a:r>
          </a:p>
          <a:p>
            <a:pPr marL="285750" indent="-285750">
              <a:buClr>
                <a:srgbClr val="D40E8C"/>
              </a:buClr>
              <a:buSzPct val="150000"/>
              <a:buFont typeface="Arial" panose="020B0604020202020204" pitchFamily="34" charset="0"/>
              <a:buChar char="•"/>
              <a:tabLst>
                <a:tab pos="457200" algn="l"/>
              </a:tabLst>
            </a:pPr>
            <a:r>
              <a:rPr lang="en-GB" sz="1800"/>
              <a:t>Please keep your camera on wherever possible</a:t>
            </a:r>
          </a:p>
          <a:p>
            <a:pPr marL="285750" indent="-285750">
              <a:buClr>
                <a:srgbClr val="D40E8C"/>
              </a:buClr>
              <a:buSzPct val="150000"/>
              <a:buFont typeface="Arial" panose="020B0604020202020204" pitchFamily="34" charset="0"/>
              <a:buChar char="•"/>
              <a:tabLst>
                <a:tab pos="457200" algn="l"/>
              </a:tabLst>
            </a:pPr>
            <a:r>
              <a:rPr lang="en-GB" sz="1800"/>
              <a:t>If you lose connection, please re-join using the link in your joining instructions or email </a:t>
            </a:r>
            <a:r>
              <a:rPr lang="en-GB" sz="1800">
                <a:solidFill>
                  <a:srgbClr val="29A29F"/>
                </a:solidFill>
                <a:hlinkClick r:id="rId2">
                  <a:extLst>
                    <a:ext uri="{A12FA001-AC4F-418D-AE19-62706E023703}">
                      <ahyp:hlinkClr xmlns:ahyp="http://schemas.microsoft.com/office/drawing/2018/hyperlinkcolor" val="tx"/>
                    </a:ext>
                  </a:extLst>
                </a:hlinkClick>
              </a:rPr>
              <a:t>TWI@nhsproviders.org</a:t>
            </a:r>
            <a:r>
              <a:rPr lang="en-GB" sz="1800">
                <a:solidFill>
                  <a:srgbClr val="29A29F"/>
                </a:solidFill>
              </a:rPr>
              <a:t> </a:t>
            </a:r>
          </a:p>
          <a:p>
            <a:pPr marL="285750" indent="-285750">
              <a:buClr>
                <a:srgbClr val="D40E8C"/>
              </a:buClr>
              <a:buSzPct val="150000"/>
              <a:buFont typeface="Arial" panose="020B0604020202020204" pitchFamily="34" charset="0"/>
              <a:buChar char="•"/>
              <a:tabLst>
                <a:tab pos="457200" algn="l"/>
              </a:tabLst>
            </a:pPr>
            <a:r>
              <a:rPr lang="en-GB" sz="1800"/>
              <a:t>Please ensure your microphone is muted during presentations to minimise background noise</a:t>
            </a:r>
          </a:p>
          <a:p>
            <a:pPr marL="285750" indent="-285750">
              <a:buClr>
                <a:srgbClr val="D40E8C"/>
              </a:buClr>
              <a:buSzPct val="150000"/>
              <a:buFont typeface="Arial" panose="020B0604020202020204" pitchFamily="34" charset="0"/>
              <a:buChar char="•"/>
              <a:tabLst>
                <a:tab pos="457200" algn="l"/>
              </a:tabLst>
            </a:pPr>
            <a:r>
              <a:rPr lang="en-GB" sz="1800">
                <a:effectLst/>
                <a:latin typeface="+mj-lt"/>
                <a:ea typeface="Myriad Pro Light"/>
                <a:cs typeface="Times New Roman" panose="02020603050405020304" pitchFamily="18" charset="0"/>
              </a:rPr>
              <a:t>Please feel free to use the chat box for any questions or comments</a:t>
            </a:r>
            <a:endParaRPr lang="en-GB" sz="1800">
              <a:effectLst/>
              <a:highlight>
                <a:srgbClr val="FFFF00"/>
              </a:highlight>
              <a:latin typeface="+mj-lt"/>
              <a:ea typeface="Myriad Pro Light"/>
              <a:cs typeface="Times New Roman" panose="02020603050405020304" pitchFamily="18" charset="0"/>
            </a:endParaRPr>
          </a:p>
          <a:p>
            <a:pPr marL="285750" indent="-285750">
              <a:buClr>
                <a:srgbClr val="D40E8C"/>
              </a:buClr>
              <a:buSzPct val="150000"/>
              <a:buFont typeface="Arial" panose="020B0604020202020204" pitchFamily="34" charset="0"/>
              <a:buChar char="•"/>
              <a:tabLst>
                <a:tab pos="457200" algn="l"/>
              </a:tabLst>
            </a:pPr>
            <a:r>
              <a:rPr lang="en-GB" sz="1800">
                <a:latin typeface="+mj-lt"/>
                <a:ea typeface="Myriad Pro Light"/>
                <a:cs typeface="Times New Roman" panose="02020603050405020304" pitchFamily="18" charset="0"/>
              </a:rPr>
              <a:t>If you would like to ask a question audibly, please use the raise hand function during the Q&amp;A section and we will bring you in</a:t>
            </a:r>
          </a:p>
          <a:p>
            <a:pPr marL="285750" indent="-285750">
              <a:buClr>
                <a:srgbClr val="D40E8C"/>
              </a:buClr>
              <a:buSzPct val="150000"/>
              <a:buFont typeface="Arial" panose="020B0604020202020204" pitchFamily="34" charset="0"/>
              <a:buChar char="•"/>
              <a:tabLst>
                <a:tab pos="457200" algn="l"/>
              </a:tabLst>
            </a:pPr>
            <a:r>
              <a:rPr lang="en-GB" sz="1800">
                <a:effectLst/>
                <a:latin typeface="+mj-lt"/>
                <a:ea typeface="Myriad Pro Light"/>
                <a:cs typeface="Times New Roman" panose="02020603050405020304" pitchFamily="18" charset="0"/>
              </a:rPr>
              <a:t>Any </a:t>
            </a:r>
            <a:r>
              <a:rPr lang="en-GB" sz="1800">
                <a:latin typeface="+mj-lt"/>
                <a:ea typeface="Myriad Pro Light"/>
                <a:cs typeface="Times New Roman" panose="02020603050405020304" pitchFamily="18" charset="0"/>
              </a:rPr>
              <a:t>unanswered questions will be taken away and answered after the event</a:t>
            </a:r>
            <a:endParaRPr lang="en-GB" sz="1800">
              <a:effectLst/>
              <a:latin typeface="+mj-lt"/>
              <a:ea typeface="Myriad Pro Light"/>
              <a:cs typeface="Times New Roman" panose="02020603050405020304" pitchFamily="18" charset="0"/>
            </a:endParaRPr>
          </a:p>
          <a:p>
            <a:pPr marL="285750" indent="-285750" fontAlgn="base">
              <a:buClr>
                <a:srgbClr val="D40E8C"/>
              </a:buClr>
              <a:buSzPct val="150000"/>
              <a:buFont typeface="Arial" panose="020B0604020202020204" pitchFamily="34" charset="0"/>
              <a:buChar char="•"/>
            </a:pPr>
            <a:r>
              <a:rPr lang="en-GB" sz="1800"/>
              <a:t>You will receive a link to an evaluation form at the end of the day, please take the time to complete it, we really do appreciate your feedback. </a:t>
            </a:r>
          </a:p>
          <a:p>
            <a:endParaRPr lang="en-GB"/>
          </a:p>
        </p:txBody>
      </p:sp>
    </p:spTree>
    <p:extLst>
      <p:ext uri="{BB962C8B-B14F-4D97-AF65-F5344CB8AC3E}">
        <p14:creationId xmlns:p14="http://schemas.microsoft.com/office/powerpoint/2010/main" val="1030516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pink background with white text&#10;&#10;Description automatically generated">
            <a:extLst>
              <a:ext uri="{FF2B5EF4-FFF2-40B4-BE49-F238E27FC236}">
                <a16:creationId xmlns:a16="http://schemas.microsoft.com/office/drawing/2014/main" id="{99B0B4DC-C7A9-35F9-CC21-BB96E622A179}"/>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28640817-428B-8FA6-336F-AB10E6BE3C74}"/>
              </a:ext>
            </a:extLst>
          </p:cNvPr>
          <p:cNvSpPr txBox="1"/>
          <p:nvPr/>
        </p:nvSpPr>
        <p:spPr>
          <a:xfrm>
            <a:off x="467248" y="1689119"/>
            <a:ext cx="7681966" cy="1446550"/>
          </a:xfrm>
          <a:prstGeom prst="rect">
            <a:avLst/>
          </a:prstGeom>
          <a:noFill/>
        </p:spPr>
        <p:txBody>
          <a:bodyPr wrap="square" rtlCol="0">
            <a:spAutoFit/>
          </a:bodyPr>
          <a:lstStyle/>
          <a:p>
            <a:r>
              <a:rPr lang="en-GB" sz="4800" b="1">
                <a:solidFill>
                  <a:srgbClr val="29A29F"/>
                </a:solidFill>
              </a:rPr>
              <a:t>Thank you for attending </a:t>
            </a:r>
          </a:p>
          <a:p>
            <a:endParaRPr lang="en-GB" sz="4000" b="1">
              <a:solidFill>
                <a:srgbClr val="00A098"/>
              </a:solidFill>
            </a:endParaRPr>
          </a:p>
        </p:txBody>
      </p:sp>
    </p:spTree>
    <p:extLst>
      <p:ext uri="{BB962C8B-B14F-4D97-AF65-F5344CB8AC3E}">
        <p14:creationId xmlns:p14="http://schemas.microsoft.com/office/powerpoint/2010/main" val="90343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6B58E-A3A1-CF30-34C1-2E35B320DE9F}"/>
              </a:ext>
            </a:extLst>
          </p:cNvPr>
          <p:cNvSpPr txBox="1"/>
          <p:nvPr/>
        </p:nvSpPr>
        <p:spPr>
          <a:xfrm>
            <a:off x="282221" y="1140177"/>
            <a:ext cx="8739923" cy="2154436"/>
          </a:xfrm>
          <a:prstGeom prst="rect">
            <a:avLst/>
          </a:prstGeom>
          <a:noFill/>
        </p:spPr>
        <p:txBody>
          <a:bodyPr wrap="square" lIns="91440" tIns="45720" rIns="91440" bIns="45720" rtlCol="0" anchor="t">
            <a:spAutoFit/>
          </a:bodyPr>
          <a:lstStyle/>
          <a:p>
            <a:r>
              <a:rPr lang="en-GB" sz="3200" b="1">
                <a:solidFill>
                  <a:srgbClr val="FFFFFF"/>
                </a:solidFill>
              </a:rPr>
              <a:t>Case Study: Barnsley Hospital NHS Foundation Trust</a:t>
            </a:r>
          </a:p>
          <a:p>
            <a:pPr marL="571500" indent="-571500">
              <a:buFont typeface="Arial" panose="020B0604020202020204" pitchFamily="34" charset="0"/>
              <a:buChar char="•"/>
            </a:pPr>
            <a:r>
              <a:rPr lang="en-GB" sz="2200" b="1">
                <a:solidFill>
                  <a:srgbClr val="FFFFFF"/>
                </a:solidFill>
              </a:rPr>
              <a:t>Andy Snell – Consultant in global and public health and doctor in emergency medicine</a:t>
            </a:r>
            <a:endParaRPr lang="en-GB" sz="2200" b="1">
              <a:solidFill>
                <a:srgbClr val="FFFFFF"/>
              </a:solidFill>
              <a:cs typeface="Calibri"/>
            </a:endParaRPr>
          </a:p>
          <a:p>
            <a:pPr marL="571500" indent="-571500">
              <a:buFont typeface="Arial" panose="020B0604020202020204" pitchFamily="34" charset="0"/>
              <a:buChar char="•"/>
            </a:pPr>
            <a:r>
              <a:rPr lang="en-GB" sz="2200" b="1">
                <a:solidFill>
                  <a:srgbClr val="FFFFFF"/>
                </a:solidFill>
              </a:rPr>
              <a:t>Bob Kirton – Chief operating officer and deputy CEO</a:t>
            </a:r>
            <a:endParaRPr lang="en-GB" sz="2200" b="1">
              <a:solidFill>
                <a:srgbClr val="FFFFFF"/>
              </a:solidFill>
              <a:cs typeface="Calibri"/>
            </a:endParaRPr>
          </a:p>
        </p:txBody>
      </p:sp>
    </p:spTree>
    <p:extLst>
      <p:ext uri="{BB962C8B-B14F-4D97-AF65-F5344CB8AC3E}">
        <p14:creationId xmlns:p14="http://schemas.microsoft.com/office/powerpoint/2010/main" val="180366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nsley Council | LinkedIn">
            <a:extLst>
              <a:ext uri="{FF2B5EF4-FFF2-40B4-BE49-F238E27FC236}">
                <a16:creationId xmlns:a16="http://schemas.microsoft.com/office/drawing/2014/main" id="{B264E9C1-DE76-43E0-9D82-51B416035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4"/>
          <a:stretch/>
        </p:blipFill>
        <p:spPr bwMode="auto">
          <a:xfrm>
            <a:off x="0" y="2958168"/>
            <a:ext cx="9144000" cy="21853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fontScale="90000"/>
          </a:bodyPr>
          <a:lstStyle/>
          <a:p>
            <a:r>
              <a:rPr lang="en-US">
                <a:cs typeface="Calibri Light"/>
              </a:rPr>
              <a:t>Health Inequalities in the NHS: three why's, three how's</a:t>
            </a:r>
            <a:endParaRPr lang="en-US" err="1"/>
          </a:p>
        </p:txBody>
      </p:sp>
      <p:sp>
        <p:nvSpPr>
          <p:cNvPr id="3" name="Subtitle 2"/>
          <p:cNvSpPr>
            <a:spLocks noGrp="1"/>
          </p:cNvSpPr>
          <p:nvPr>
            <p:ph type="subTitle" idx="1"/>
          </p:nvPr>
        </p:nvSpPr>
        <p:spPr>
          <a:xfrm>
            <a:off x="865115" y="3051495"/>
            <a:ext cx="7413771" cy="308296"/>
          </a:xfrm>
        </p:spPr>
        <p:txBody>
          <a:bodyPr vert="horz" lIns="68580" tIns="34290" rIns="68580" bIns="34290" rtlCol="0" anchor="t">
            <a:normAutofit/>
          </a:bodyPr>
          <a:lstStyle/>
          <a:p>
            <a:r>
              <a:rPr lang="en-US" sz="1350">
                <a:solidFill>
                  <a:schemeClr val="bg1"/>
                </a:solidFill>
                <a:cs typeface="Calibri"/>
              </a:rPr>
              <a:t>Take a quality improvement approach … &amp; stop prevaricating. Bob Kirton &amp; Andy Snell. 26 July 2023.</a:t>
            </a:r>
          </a:p>
        </p:txBody>
      </p:sp>
      <p:pic>
        <p:nvPicPr>
          <p:cNvPr id="2052" name="Picture 4" descr="Barnsley Hospital NHS Foundation Trust – My Planned Care NHS">
            <a:extLst>
              <a:ext uri="{FF2B5EF4-FFF2-40B4-BE49-F238E27FC236}">
                <a16:creationId xmlns:a16="http://schemas.microsoft.com/office/drawing/2014/main" id="{67B23978-D823-4FFD-8B3D-DF8826C7C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945" y="296734"/>
            <a:ext cx="1828800" cy="7643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ud-to-care - Barnsley Hospital">
            <a:extLst>
              <a:ext uri="{FF2B5EF4-FFF2-40B4-BE49-F238E27FC236}">
                <a16:creationId xmlns:a16="http://schemas.microsoft.com/office/drawing/2014/main" id="{E3F572E3-C9EE-40FE-9020-74CC69346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37" y="296734"/>
            <a:ext cx="1074866" cy="107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777-9867-CFA7-F9D1-0CD9EDABB3B9}"/>
              </a:ext>
            </a:extLst>
          </p:cNvPr>
          <p:cNvSpPr>
            <a:spLocks noGrp="1"/>
          </p:cNvSpPr>
          <p:nvPr>
            <p:ph type="title"/>
          </p:nvPr>
        </p:nvSpPr>
        <p:spPr>
          <a:xfrm>
            <a:off x="628650" y="504560"/>
            <a:ext cx="7886700" cy="536667"/>
          </a:xfrm>
          <a:solidFill>
            <a:schemeClr val="accent5">
              <a:lumMod val="20000"/>
              <a:lumOff val="80000"/>
            </a:schemeClr>
          </a:solidFill>
          <a:ln>
            <a:solidFill>
              <a:schemeClr val="accent5">
                <a:lumMod val="60000"/>
                <a:lumOff val="40000"/>
              </a:schemeClr>
            </a:solidFill>
          </a:ln>
        </p:spPr>
        <p:txBody>
          <a:bodyPr>
            <a:normAutofit/>
          </a:bodyPr>
          <a:lstStyle/>
          <a:p>
            <a:pPr algn="ctr"/>
            <a:r>
              <a:rPr lang="en-GB" sz="2400" b="1">
                <a:solidFill>
                  <a:schemeClr val="accent5">
                    <a:lumMod val="75000"/>
                  </a:schemeClr>
                </a:solidFill>
              </a:rPr>
              <a:t>Equity vs equality</a:t>
            </a:r>
          </a:p>
        </p:txBody>
      </p:sp>
      <p:pic>
        <p:nvPicPr>
          <p:cNvPr id="6" name="Picture 5">
            <a:extLst>
              <a:ext uri="{FF2B5EF4-FFF2-40B4-BE49-F238E27FC236}">
                <a16:creationId xmlns:a16="http://schemas.microsoft.com/office/drawing/2014/main" id="{69CCA309-28DA-ACBB-CE17-CBB9F936E50E}"/>
              </a:ext>
            </a:extLst>
          </p:cNvPr>
          <p:cNvPicPr>
            <a:picLocks noChangeAspect="1"/>
          </p:cNvPicPr>
          <p:nvPr/>
        </p:nvPicPr>
        <p:blipFill rotWithShape="1">
          <a:blip r:embed="rId3"/>
          <a:srcRect r="25140"/>
          <a:stretch/>
        </p:blipFill>
        <p:spPr>
          <a:xfrm>
            <a:off x="1363304" y="1481402"/>
            <a:ext cx="6417392" cy="3157538"/>
          </a:xfrm>
          <a:prstGeom prst="rect">
            <a:avLst/>
          </a:prstGeom>
        </p:spPr>
      </p:pic>
      <p:sp>
        <p:nvSpPr>
          <p:cNvPr id="3" name="Oval 2">
            <a:extLst>
              <a:ext uri="{FF2B5EF4-FFF2-40B4-BE49-F238E27FC236}">
                <a16:creationId xmlns:a16="http://schemas.microsoft.com/office/drawing/2014/main" id="{28B4F151-36FB-4CAD-B395-61E962C14350}"/>
              </a:ext>
            </a:extLst>
          </p:cNvPr>
          <p:cNvSpPr/>
          <p:nvPr/>
        </p:nvSpPr>
        <p:spPr>
          <a:xfrm>
            <a:off x="2724994" y="970334"/>
            <a:ext cx="2422745" cy="2420645"/>
          </a:xfrm>
          <a:prstGeom prst="ellipse">
            <a:avLst/>
          </a:prstGeom>
          <a:solidFill>
            <a:schemeClr val="accent5">
              <a:alpha val="77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33388">
              <a:lnSpc>
                <a:spcPct val="90000"/>
              </a:lnSpc>
              <a:spcBef>
                <a:spcPct val="0"/>
              </a:spcBef>
              <a:spcAft>
                <a:spcPct val="35000"/>
              </a:spcAft>
              <a:defRPr/>
            </a:pPr>
            <a:r>
              <a:rPr lang="en-GB" b="1" kern="0">
                <a:solidFill>
                  <a:prstClr val="white"/>
                </a:solidFill>
                <a:latin typeface="Calibri" panose="020F0502020204030204"/>
              </a:rPr>
              <a:t>Who I am:</a:t>
            </a:r>
          </a:p>
          <a:p>
            <a:pPr algn="ctr" defTabSz="433388">
              <a:lnSpc>
                <a:spcPct val="90000"/>
              </a:lnSpc>
              <a:spcBef>
                <a:spcPct val="0"/>
              </a:spcBef>
              <a:spcAft>
                <a:spcPct val="35000"/>
              </a:spcAft>
              <a:defRPr/>
            </a:pPr>
            <a:r>
              <a:rPr lang="en-GB" b="1" kern="0">
                <a:solidFill>
                  <a:prstClr val="white"/>
                </a:solidFill>
                <a:latin typeface="Calibri" panose="020F0502020204030204"/>
              </a:rPr>
              <a:t>Personal characteristics</a:t>
            </a:r>
          </a:p>
        </p:txBody>
      </p:sp>
      <p:sp>
        <p:nvSpPr>
          <p:cNvPr id="7" name="Oval 6">
            <a:extLst>
              <a:ext uri="{FF2B5EF4-FFF2-40B4-BE49-F238E27FC236}">
                <a16:creationId xmlns:a16="http://schemas.microsoft.com/office/drawing/2014/main" id="{AC4F0D80-D380-45C4-91F1-F1BA1FF28F41}"/>
              </a:ext>
            </a:extLst>
          </p:cNvPr>
          <p:cNvSpPr/>
          <p:nvPr/>
        </p:nvSpPr>
        <p:spPr>
          <a:xfrm>
            <a:off x="4085059" y="970335"/>
            <a:ext cx="2422745" cy="2420645"/>
          </a:xfrm>
          <a:prstGeom prst="ellipse">
            <a:avLst/>
          </a:prstGeom>
          <a:solidFill>
            <a:schemeClr val="accent5">
              <a:alpha val="77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33388">
              <a:lnSpc>
                <a:spcPct val="90000"/>
              </a:lnSpc>
              <a:spcBef>
                <a:spcPct val="0"/>
              </a:spcBef>
              <a:spcAft>
                <a:spcPct val="35000"/>
              </a:spcAft>
              <a:defRPr/>
            </a:pPr>
            <a:r>
              <a:rPr lang="en-US" b="1" kern="0">
                <a:solidFill>
                  <a:prstClr val="white"/>
                </a:solidFill>
                <a:latin typeface="Calibri" panose="020F0502020204030204"/>
              </a:rPr>
              <a:t>Where &amp; how I live:</a:t>
            </a:r>
          </a:p>
          <a:p>
            <a:pPr algn="ctr" defTabSz="433388">
              <a:lnSpc>
                <a:spcPct val="90000"/>
              </a:lnSpc>
              <a:spcBef>
                <a:spcPct val="0"/>
              </a:spcBef>
              <a:spcAft>
                <a:spcPct val="35000"/>
              </a:spcAft>
              <a:defRPr/>
            </a:pPr>
            <a:r>
              <a:rPr lang="en-US" b="1" kern="0">
                <a:solidFill>
                  <a:prstClr val="white"/>
                </a:solidFill>
                <a:latin typeface="Calibri" panose="020F0502020204030204"/>
              </a:rPr>
              <a:t>Social &amp; economic factors</a:t>
            </a:r>
          </a:p>
        </p:txBody>
      </p:sp>
      <p:sp>
        <p:nvSpPr>
          <p:cNvPr id="8" name="Oval 7">
            <a:extLst>
              <a:ext uri="{FF2B5EF4-FFF2-40B4-BE49-F238E27FC236}">
                <a16:creationId xmlns:a16="http://schemas.microsoft.com/office/drawing/2014/main" id="{A9F887FC-AE74-47D7-B878-1E82F2AD1F24}"/>
              </a:ext>
            </a:extLst>
          </p:cNvPr>
          <p:cNvSpPr/>
          <p:nvPr/>
        </p:nvSpPr>
        <p:spPr>
          <a:xfrm>
            <a:off x="3356266" y="2121776"/>
            <a:ext cx="2422745" cy="2420645"/>
          </a:xfrm>
          <a:prstGeom prst="ellipse">
            <a:avLst/>
          </a:prstGeom>
          <a:solidFill>
            <a:schemeClr val="accent5">
              <a:alpha val="77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33388">
              <a:lnSpc>
                <a:spcPct val="90000"/>
              </a:lnSpc>
              <a:spcBef>
                <a:spcPct val="0"/>
              </a:spcBef>
              <a:spcAft>
                <a:spcPct val="35000"/>
              </a:spcAft>
              <a:defRPr/>
            </a:pPr>
            <a:r>
              <a:rPr lang="en-US" b="1" kern="0">
                <a:solidFill>
                  <a:prstClr val="white"/>
                </a:solidFill>
                <a:latin typeface="Calibri" panose="020F0502020204030204"/>
              </a:rPr>
              <a:t>How others treat me:</a:t>
            </a:r>
          </a:p>
          <a:p>
            <a:pPr algn="ctr" defTabSz="433388">
              <a:lnSpc>
                <a:spcPct val="90000"/>
              </a:lnSpc>
              <a:spcBef>
                <a:spcPct val="0"/>
              </a:spcBef>
              <a:spcAft>
                <a:spcPct val="35000"/>
              </a:spcAft>
              <a:defRPr/>
            </a:pPr>
            <a:r>
              <a:rPr lang="en-US" b="1" kern="0">
                <a:solidFill>
                  <a:prstClr val="white"/>
                </a:solidFill>
                <a:latin typeface="Calibri" panose="020F0502020204030204"/>
              </a:rPr>
              <a:t>Social exclusion</a:t>
            </a:r>
          </a:p>
        </p:txBody>
      </p:sp>
      <p:pic>
        <p:nvPicPr>
          <p:cNvPr id="9" name="Picture 8">
            <a:extLst>
              <a:ext uri="{FF2B5EF4-FFF2-40B4-BE49-F238E27FC236}">
                <a16:creationId xmlns:a16="http://schemas.microsoft.com/office/drawing/2014/main" id="{6C893C7A-B078-4E4C-8199-D09A7D1D8166}"/>
              </a:ext>
            </a:extLst>
          </p:cNvPr>
          <p:cNvPicPr/>
          <p:nvPr/>
        </p:nvPicPr>
        <p:blipFill>
          <a:blip r:embed="rId4"/>
          <a:stretch>
            <a:fillRect/>
          </a:stretch>
        </p:blipFill>
        <p:spPr>
          <a:xfrm rot="20134106">
            <a:off x="2531755" y="562949"/>
            <a:ext cx="4071767" cy="4237584"/>
          </a:xfrm>
          <a:prstGeom prst="rect">
            <a:avLst/>
          </a:prstGeom>
        </p:spPr>
      </p:pic>
      <p:pic>
        <p:nvPicPr>
          <p:cNvPr id="10" name="Picture 6" descr="Shaun Hopkins på LinkedIn: #focusadhd #qbtech #core20plus5">
            <a:extLst>
              <a:ext uri="{FF2B5EF4-FFF2-40B4-BE49-F238E27FC236}">
                <a16:creationId xmlns:a16="http://schemas.microsoft.com/office/drawing/2014/main" id="{AE40BA93-BEC6-4C83-BB4A-8A5EBBC7A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976" y="1779610"/>
            <a:ext cx="2821322" cy="158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B77C-2D1D-9C9F-223A-079214605D25}"/>
              </a:ext>
            </a:extLst>
          </p:cNvPr>
          <p:cNvSpPr>
            <a:spLocks noGrp="1"/>
          </p:cNvSpPr>
          <p:nvPr>
            <p:ph type="title"/>
          </p:nvPr>
        </p:nvSpPr>
        <p:spPr>
          <a:xfrm>
            <a:off x="628650" y="559594"/>
            <a:ext cx="7886700" cy="994172"/>
          </a:xfrm>
          <a:solidFill>
            <a:schemeClr val="accent5">
              <a:lumMod val="20000"/>
              <a:lumOff val="80000"/>
            </a:schemeClr>
          </a:solidFill>
        </p:spPr>
        <p:txBody>
          <a:bodyPr/>
          <a:lstStyle/>
          <a:p>
            <a:pPr algn="ctr"/>
            <a:r>
              <a:rPr lang="en-US" b="1">
                <a:latin typeface="Aharoni"/>
                <a:cs typeface="Calibri Light" panose="020F0302020204030204"/>
              </a:rPr>
              <a:t>UNFAIR</a:t>
            </a:r>
          </a:p>
        </p:txBody>
      </p:sp>
      <p:sp>
        <p:nvSpPr>
          <p:cNvPr id="4" name="Title 1">
            <a:extLst>
              <a:ext uri="{FF2B5EF4-FFF2-40B4-BE49-F238E27FC236}">
                <a16:creationId xmlns:a16="http://schemas.microsoft.com/office/drawing/2014/main" id="{08B870A7-2A72-2402-499A-E8B1D33FF70B}"/>
              </a:ext>
            </a:extLst>
          </p:cNvPr>
          <p:cNvSpPr txBox="1">
            <a:spLocks/>
          </p:cNvSpPr>
          <p:nvPr/>
        </p:nvSpPr>
        <p:spPr>
          <a:xfrm>
            <a:off x="631438" y="2074766"/>
            <a:ext cx="7886700" cy="994172"/>
          </a:xfrm>
          <a:prstGeom prst="rect">
            <a:avLst/>
          </a:prstGeom>
          <a:solidFill>
            <a:schemeClr val="accent5">
              <a:lumMod val="40000"/>
              <a:lumOff val="6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prstClr val="black"/>
                </a:solidFill>
                <a:latin typeface="Aharoni"/>
                <a:cs typeface="Calibri Light" panose="020F0302020204030204"/>
              </a:rPr>
              <a:t>SYSTEMATIC</a:t>
            </a:r>
          </a:p>
        </p:txBody>
      </p:sp>
      <p:sp>
        <p:nvSpPr>
          <p:cNvPr id="5" name="Title 1">
            <a:extLst>
              <a:ext uri="{FF2B5EF4-FFF2-40B4-BE49-F238E27FC236}">
                <a16:creationId xmlns:a16="http://schemas.microsoft.com/office/drawing/2014/main" id="{5B66F361-6FB1-7DD6-CB47-4A4C021CA75B}"/>
              </a:ext>
            </a:extLst>
          </p:cNvPr>
          <p:cNvSpPr txBox="1">
            <a:spLocks/>
          </p:cNvSpPr>
          <p:nvPr/>
        </p:nvSpPr>
        <p:spPr>
          <a:xfrm>
            <a:off x="631438" y="3594120"/>
            <a:ext cx="7886700" cy="994172"/>
          </a:xfrm>
          <a:prstGeom prst="rect">
            <a:avLst/>
          </a:prstGeom>
          <a:solidFill>
            <a:schemeClr val="accent5">
              <a:lumMod val="60000"/>
              <a:lumOff val="4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prstClr val="black"/>
                </a:solidFill>
                <a:latin typeface="Aharoni"/>
                <a:cs typeface="Calibri Light" panose="020F0302020204030204"/>
              </a:rPr>
              <a:t>AVOIDABLE</a:t>
            </a:r>
          </a:p>
        </p:txBody>
      </p:sp>
      <p:sp>
        <p:nvSpPr>
          <p:cNvPr id="6" name="Rectangle 5">
            <a:extLst>
              <a:ext uri="{FF2B5EF4-FFF2-40B4-BE49-F238E27FC236}">
                <a16:creationId xmlns:a16="http://schemas.microsoft.com/office/drawing/2014/main" id="{B32A5AE5-77E3-4C62-BC0B-D05EC4729B45}"/>
              </a:ext>
            </a:extLst>
          </p:cNvPr>
          <p:cNvSpPr/>
          <p:nvPr/>
        </p:nvSpPr>
        <p:spPr>
          <a:xfrm>
            <a:off x="2281638" y="4689274"/>
            <a:ext cx="4572000" cy="207749"/>
          </a:xfrm>
          <a:prstGeom prst="rect">
            <a:avLst/>
          </a:prstGeom>
        </p:spPr>
        <p:txBody>
          <a:bodyPr>
            <a:spAutoFit/>
          </a:bodyPr>
          <a:lstStyle/>
          <a:p>
            <a:pPr algn="ctr" defTabSz="685800"/>
            <a:r>
              <a:rPr lang="en-US" sz="750">
                <a:solidFill>
                  <a:prstClr val="black"/>
                </a:solidFill>
                <a:latin typeface="Calibri" panose="020F0502020204030204"/>
                <a:hlinkClick r:id="rId2"/>
              </a:rPr>
              <a:t>What are health inequalities? | The King's Fund (kingsfund.org.uk)</a:t>
            </a:r>
            <a:endParaRPr lang="en-GB" sz="750">
              <a:solidFill>
                <a:prstClr val="black"/>
              </a:solidFill>
              <a:latin typeface="Calibri" panose="020F0502020204030204"/>
            </a:endParaRPr>
          </a:p>
        </p:txBody>
      </p:sp>
    </p:spTree>
    <p:extLst>
      <p:ext uri="{BB962C8B-B14F-4D97-AF65-F5344CB8AC3E}">
        <p14:creationId xmlns:p14="http://schemas.microsoft.com/office/powerpoint/2010/main" val="227956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graph of blue bars&#10;&#10;Description automatically generated">
            <a:extLst>
              <a:ext uri="{FF2B5EF4-FFF2-40B4-BE49-F238E27FC236}">
                <a16:creationId xmlns:a16="http://schemas.microsoft.com/office/drawing/2014/main" id="{35265660-4450-47F2-0CA2-B1C018FD67C4}"/>
              </a:ext>
            </a:extLst>
          </p:cNvPr>
          <p:cNvPicPr>
            <a:picLocks noGrp="1" noChangeAspect="1"/>
          </p:cNvPicPr>
          <p:nvPr>
            <p:ph sz="half" idx="1"/>
          </p:nvPr>
        </p:nvPicPr>
        <p:blipFill>
          <a:blip r:embed="rId2"/>
          <a:stretch>
            <a:fillRect/>
          </a:stretch>
        </p:blipFill>
        <p:spPr>
          <a:xfrm>
            <a:off x="628650" y="1962130"/>
            <a:ext cx="3886200" cy="2419187"/>
          </a:xfrm>
        </p:spPr>
      </p:pic>
      <p:pic>
        <p:nvPicPr>
          <p:cNvPr id="7" name="Picture 7" descr="A graph of blue squares&#10;&#10;Description automatically generated">
            <a:extLst>
              <a:ext uri="{FF2B5EF4-FFF2-40B4-BE49-F238E27FC236}">
                <a16:creationId xmlns:a16="http://schemas.microsoft.com/office/drawing/2014/main" id="{AD5CF78C-637D-4098-ABCD-9A9266C5B149}"/>
              </a:ext>
            </a:extLst>
          </p:cNvPr>
          <p:cNvPicPr>
            <a:picLocks noGrp="1" noChangeAspect="1"/>
          </p:cNvPicPr>
          <p:nvPr>
            <p:ph sz="half" idx="2"/>
          </p:nvPr>
        </p:nvPicPr>
        <p:blipFill>
          <a:blip r:embed="rId3"/>
          <a:stretch>
            <a:fillRect/>
          </a:stretch>
        </p:blipFill>
        <p:spPr>
          <a:xfrm>
            <a:off x="4629150" y="1824992"/>
            <a:ext cx="3886200" cy="2693462"/>
          </a:xfrm>
        </p:spPr>
      </p:pic>
      <p:sp>
        <p:nvSpPr>
          <p:cNvPr id="6" name="Title 1">
            <a:extLst>
              <a:ext uri="{FF2B5EF4-FFF2-40B4-BE49-F238E27FC236}">
                <a16:creationId xmlns:a16="http://schemas.microsoft.com/office/drawing/2014/main" id="{1DADD1F7-39B5-A2A2-78A7-8D7C9E2A099C}"/>
              </a:ext>
            </a:extLst>
          </p:cNvPr>
          <p:cNvSpPr>
            <a:spLocks noGrp="1"/>
          </p:cNvSpPr>
          <p:nvPr>
            <p:ph type="title"/>
          </p:nvPr>
        </p:nvSpPr>
        <p:spPr>
          <a:xfrm>
            <a:off x="628650" y="559594"/>
            <a:ext cx="7886700" cy="994172"/>
          </a:xfrm>
          <a:solidFill>
            <a:schemeClr val="accent5">
              <a:lumMod val="20000"/>
              <a:lumOff val="80000"/>
            </a:schemeClr>
          </a:solidFill>
        </p:spPr>
        <p:txBody>
          <a:bodyPr/>
          <a:lstStyle/>
          <a:p>
            <a:pPr algn="ctr"/>
            <a:r>
              <a:rPr lang="en-US" b="1">
                <a:latin typeface="Aharoni"/>
                <a:cs typeface="Calibri Light" panose="020F0302020204030204"/>
              </a:rPr>
              <a:t>UNFAIR</a:t>
            </a:r>
          </a:p>
        </p:txBody>
      </p:sp>
      <p:sp>
        <p:nvSpPr>
          <p:cNvPr id="8" name="Thought Bubble: Cloud 7">
            <a:extLst>
              <a:ext uri="{FF2B5EF4-FFF2-40B4-BE49-F238E27FC236}">
                <a16:creationId xmlns:a16="http://schemas.microsoft.com/office/drawing/2014/main" id="{9FD9C0CC-3D93-6167-509D-94BA6424EDDC}"/>
              </a:ext>
            </a:extLst>
          </p:cNvPr>
          <p:cNvSpPr/>
          <p:nvPr/>
        </p:nvSpPr>
        <p:spPr>
          <a:xfrm>
            <a:off x="5441632" y="-250083"/>
            <a:ext cx="1729154" cy="945173"/>
          </a:xfrm>
          <a:prstGeom prst="cloudCallout">
            <a:avLst>
              <a:gd name="adj1" fmla="val -44120"/>
              <a:gd name="adj2" fmla="val 75813"/>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38D8A477-CD35-4C6E-B7F9-82AC5BCFA2AD}"/>
              </a:ext>
            </a:extLst>
          </p:cNvPr>
          <p:cNvSpPr/>
          <p:nvPr/>
        </p:nvSpPr>
        <p:spPr>
          <a:xfrm>
            <a:off x="685800" y="4518454"/>
            <a:ext cx="7886700" cy="456087"/>
          </a:xfrm>
          <a:prstGeom prst="rect">
            <a:avLst/>
          </a:prstGeom>
        </p:spPr>
        <p:txBody>
          <a:bodyPr wrap="square">
            <a:spAutoFit/>
          </a:bodyPr>
          <a:lstStyle/>
          <a:p>
            <a:pPr algn="ctr" defTabSz="685800"/>
            <a:r>
              <a:rPr lang="en-US" sz="788">
                <a:solidFill>
                  <a:prstClr val="black"/>
                </a:solidFill>
                <a:latin typeface="Calibri" panose="020F0502020204030204"/>
                <a:hlinkClick r:id="rId5"/>
              </a:rPr>
              <a:t>Health state life expectancies by national deprivation deciles, England - Office for National Statistics (ons.gov.uk)</a:t>
            </a:r>
            <a:endParaRPr lang="en-US" sz="788">
              <a:solidFill>
                <a:prstClr val="black"/>
              </a:solidFill>
              <a:latin typeface="Calibri" panose="020F0502020204030204"/>
            </a:endParaRPr>
          </a:p>
          <a:p>
            <a:pPr algn="ctr" defTabSz="685800"/>
            <a:endParaRPr lang="en-US" sz="788">
              <a:solidFill>
                <a:prstClr val="black"/>
              </a:solidFill>
              <a:latin typeface="Calibri" panose="020F0502020204030204"/>
            </a:endParaRPr>
          </a:p>
          <a:p>
            <a:pPr algn="ctr" defTabSz="685800"/>
            <a:r>
              <a:rPr lang="en-GB" sz="788">
                <a:solidFill>
                  <a:prstClr val="black"/>
                </a:solidFill>
                <a:latin typeface="Calibri" panose="020F0502020204030204"/>
                <a:hlinkClick r:id="rId6"/>
              </a:rPr>
              <a:t>https://eatforum.org/eat-lancet-commission/</a:t>
            </a:r>
            <a:r>
              <a:rPr lang="en-GB" sz="788">
                <a:solidFill>
                  <a:prstClr val="black"/>
                </a:solidFill>
                <a:latin typeface="Calibri" panose="020F0502020204030204"/>
              </a:rPr>
              <a:t> and </a:t>
            </a:r>
            <a:r>
              <a:rPr lang="en-US" sz="788">
                <a:solidFill>
                  <a:prstClr val="black"/>
                </a:solidFill>
                <a:latin typeface="Calibri" panose="020F0502020204030204"/>
                <a:hlinkClick r:id="rId7"/>
              </a:rPr>
              <a:t>Obesity statistics - House of Commons Library (parliament.uk)</a:t>
            </a:r>
            <a:endParaRPr lang="en-GB" sz="788">
              <a:solidFill>
                <a:prstClr val="black"/>
              </a:solidFill>
              <a:latin typeface="Calibri" panose="020F0502020204030204"/>
            </a:endParaRPr>
          </a:p>
        </p:txBody>
      </p:sp>
      <p:sp>
        <p:nvSpPr>
          <p:cNvPr id="4" name="Thought Bubble: Cloud 3">
            <a:extLst>
              <a:ext uri="{FF2B5EF4-FFF2-40B4-BE49-F238E27FC236}">
                <a16:creationId xmlns:a16="http://schemas.microsoft.com/office/drawing/2014/main" id="{37FD1263-7363-4C1F-A435-65F330DE5817}"/>
              </a:ext>
            </a:extLst>
          </p:cNvPr>
          <p:cNvSpPr/>
          <p:nvPr/>
        </p:nvSpPr>
        <p:spPr>
          <a:xfrm>
            <a:off x="6644081" y="1492570"/>
            <a:ext cx="2327945" cy="2007066"/>
          </a:xfrm>
          <a:prstGeom prst="cloudCallout">
            <a:avLst>
              <a:gd name="adj1" fmla="val -47637"/>
              <a:gd name="adj2" fmla="val -83691"/>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AA08D2D4-6DE9-4FBB-AEA0-0FFD929317AB}"/>
              </a:ext>
            </a:extLst>
          </p:cNvPr>
          <p:cNvSpPr txBox="1"/>
          <p:nvPr/>
        </p:nvSpPr>
        <p:spPr>
          <a:xfrm>
            <a:off x="7119549" y="1907481"/>
            <a:ext cx="1377009" cy="1200329"/>
          </a:xfrm>
          <a:prstGeom prst="rect">
            <a:avLst/>
          </a:prstGeom>
          <a:noFill/>
        </p:spPr>
        <p:txBody>
          <a:bodyPr wrap="square" rtlCol="0">
            <a:spAutoFit/>
          </a:bodyPr>
          <a:lstStyle/>
          <a:p>
            <a:pPr algn="ctr" defTabSz="685800"/>
            <a:r>
              <a:rPr lang="en-GB" sz="2400" b="1">
                <a:solidFill>
                  <a:prstClr val="black"/>
                </a:solidFill>
                <a:latin typeface="Calibri" panose="020F0502020204030204"/>
              </a:rPr>
              <a:t>72% </a:t>
            </a:r>
          </a:p>
          <a:p>
            <a:pPr algn="ctr" defTabSz="685800"/>
            <a:r>
              <a:rPr lang="en-GB" sz="2400" b="1">
                <a:solidFill>
                  <a:prstClr val="black"/>
                </a:solidFill>
                <a:latin typeface="Calibri" panose="020F0502020204030204"/>
              </a:rPr>
              <a:t>vs </a:t>
            </a:r>
          </a:p>
          <a:p>
            <a:pPr algn="ctr" defTabSz="685800"/>
            <a:r>
              <a:rPr lang="en-GB" sz="2400" b="1">
                <a:solidFill>
                  <a:prstClr val="black"/>
                </a:solidFill>
                <a:latin typeface="Calibri" panose="020F0502020204030204"/>
              </a:rPr>
              <a:t>58%</a:t>
            </a:r>
          </a:p>
        </p:txBody>
      </p:sp>
    </p:spTree>
    <p:extLst>
      <p:ext uri="{BB962C8B-B14F-4D97-AF65-F5344CB8AC3E}">
        <p14:creationId xmlns:p14="http://schemas.microsoft.com/office/powerpoint/2010/main" val="359768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AC985F-78BC-5CC2-036B-0D9F43EC796F}"/>
              </a:ext>
            </a:extLst>
          </p:cNvPr>
          <p:cNvSpPr txBox="1">
            <a:spLocks/>
          </p:cNvSpPr>
          <p:nvPr/>
        </p:nvSpPr>
        <p:spPr>
          <a:xfrm>
            <a:off x="631438" y="2074766"/>
            <a:ext cx="7886700" cy="994172"/>
          </a:xfrm>
          <a:prstGeom prst="rect">
            <a:avLst/>
          </a:prstGeom>
          <a:solidFill>
            <a:schemeClr val="accent5">
              <a:lumMod val="40000"/>
              <a:lumOff val="6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prstClr val="black"/>
                </a:solidFill>
                <a:latin typeface="Aharoni"/>
                <a:cs typeface="Calibri Light" panose="020F0302020204030204"/>
              </a:rPr>
              <a:t>SYSTEMATIC</a:t>
            </a:r>
          </a:p>
        </p:txBody>
      </p:sp>
      <p:sp>
        <p:nvSpPr>
          <p:cNvPr id="10" name="Content Placeholder 2">
            <a:extLst>
              <a:ext uri="{FF2B5EF4-FFF2-40B4-BE49-F238E27FC236}">
                <a16:creationId xmlns:a16="http://schemas.microsoft.com/office/drawing/2014/main" id="{646F7718-4AC9-9C8F-28C1-D8887BB74E32}"/>
              </a:ext>
            </a:extLst>
          </p:cNvPr>
          <p:cNvSpPr txBox="1">
            <a:spLocks/>
          </p:cNvSpPr>
          <p:nvPr/>
        </p:nvSpPr>
        <p:spPr>
          <a:xfrm>
            <a:off x="631438" y="472939"/>
            <a:ext cx="3886200" cy="1423553"/>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00">
                <a:solidFill>
                  <a:prstClr val="black"/>
                </a:solidFill>
                <a:latin typeface="Calibri" panose="020F0502020204030204"/>
              </a:rPr>
              <a:t>35% income security and social protection; </a:t>
            </a:r>
          </a:p>
          <a:p>
            <a:pPr marL="0" indent="0" defTabSz="685800">
              <a:spcBef>
                <a:spcPts val="750"/>
              </a:spcBef>
              <a:buNone/>
            </a:pPr>
            <a:r>
              <a:rPr lang="en-US" sz="2100">
                <a:solidFill>
                  <a:prstClr val="black"/>
                </a:solidFill>
                <a:latin typeface="Calibri" panose="020F0502020204030204"/>
              </a:rPr>
              <a:t>29% living conditions; </a:t>
            </a:r>
          </a:p>
          <a:p>
            <a:pPr marL="0" indent="0" defTabSz="685800">
              <a:spcBef>
                <a:spcPts val="750"/>
              </a:spcBef>
              <a:buNone/>
            </a:pPr>
            <a:r>
              <a:rPr lang="en-US" sz="2100">
                <a:solidFill>
                  <a:prstClr val="black"/>
                </a:solidFill>
                <a:latin typeface="Calibri" panose="020F0502020204030204"/>
              </a:rPr>
              <a:t>19% social and human capital (isolation, lack of control, trust, low educational outcomes); </a:t>
            </a:r>
          </a:p>
          <a:p>
            <a:pPr marL="0" indent="0" defTabSz="685800">
              <a:spcBef>
                <a:spcPts val="750"/>
              </a:spcBef>
              <a:buNone/>
            </a:pPr>
            <a:r>
              <a:rPr lang="en-US" sz="2100">
                <a:solidFill>
                  <a:prstClr val="black"/>
                </a:solidFill>
                <a:latin typeface="Calibri" panose="020F0502020204030204"/>
              </a:rPr>
              <a:t>10% access to and quality of health care; </a:t>
            </a:r>
          </a:p>
          <a:p>
            <a:pPr marL="0" indent="0" defTabSz="685800">
              <a:spcBef>
                <a:spcPts val="750"/>
              </a:spcBef>
              <a:buNone/>
            </a:pPr>
            <a:r>
              <a:rPr lang="en-US" sz="2100">
                <a:solidFill>
                  <a:prstClr val="black"/>
                </a:solidFill>
                <a:latin typeface="Calibri" panose="020F0502020204030204"/>
              </a:rPr>
              <a:t>7% employment and working conditions.</a:t>
            </a:r>
            <a:endParaRPr lang="en-GB" sz="2100">
              <a:solidFill>
                <a:prstClr val="black"/>
              </a:solidFill>
              <a:latin typeface="Calibri" panose="020F0502020204030204"/>
            </a:endParaRPr>
          </a:p>
        </p:txBody>
      </p:sp>
      <p:sp>
        <p:nvSpPr>
          <p:cNvPr id="12" name="Content Placeholder 3">
            <a:extLst>
              <a:ext uri="{FF2B5EF4-FFF2-40B4-BE49-F238E27FC236}">
                <a16:creationId xmlns:a16="http://schemas.microsoft.com/office/drawing/2014/main" id="{872CCCCB-AC5F-DEDD-422C-1A9EEE26F00C}"/>
              </a:ext>
            </a:extLst>
          </p:cNvPr>
          <p:cNvSpPr txBox="1">
            <a:spLocks/>
          </p:cNvSpPr>
          <p:nvPr/>
        </p:nvSpPr>
        <p:spPr>
          <a:xfrm>
            <a:off x="4631938" y="472939"/>
            <a:ext cx="3886200" cy="1423553"/>
          </a:xfrm>
          <a:prstGeom prst="rect">
            <a:avLst/>
          </a:prstGeom>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4500">
                <a:solidFill>
                  <a:srgbClr val="5B9BD5">
                    <a:lumMod val="60000"/>
                    <a:lumOff val="40000"/>
                  </a:srgbClr>
                </a:solidFill>
                <a:latin typeface="Calibri" panose="020F0502020204030204"/>
              </a:rPr>
              <a:t>€980 billion pa</a:t>
            </a:r>
          </a:p>
        </p:txBody>
      </p:sp>
      <p:sp>
        <p:nvSpPr>
          <p:cNvPr id="7" name="Thought Bubble: Cloud 6">
            <a:extLst>
              <a:ext uri="{FF2B5EF4-FFF2-40B4-BE49-F238E27FC236}">
                <a16:creationId xmlns:a16="http://schemas.microsoft.com/office/drawing/2014/main" id="{F996069A-F69D-492F-98EF-0D7F35B6DF55}"/>
              </a:ext>
            </a:extLst>
          </p:cNvPr>
          <p:cNvSpPr/>
          <p:nvPr/>
        </p:nvSpPr>
        <p:spPr>
          <a:xfrm>
            <a:off x="5863179" y="1285102"/>
            <a:ext cx="1729154" cy="945173"/>
          </a:xfrm>
          <a:prstGeom prst="cloudCallout">
            <a:avLst>
              <a:gd name="adj1" fmla="val -44120"/>
              <a:gd name="adj2" fmla="val 75813"/>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2CD9E386-A590-4481-A042-42C44E5AAD9A}"/>
              </a:ext>
            </a:extLst>
          </p:cNvPr>
          <p:cNvSpPr/>
          <p:nvPr/>
        </p:nvSpPr>
        <p:spPr>
          <a:xfrm>
            <a:off x="571500" y="4497077"/>
            <a:ext cx="7886700" cy="438582"/>
          </a:xfrm>
          <a:prstGeom prst="rect">
            <a:avLst/>
          </a:prstGeom>
        </p:spPr>
        <p:txBody>
          <a:bodyPr wrap="square">
            <a:spAutoFit/>
          </a:bodyPr>
          <a:lstStyle/>
          <a:p>
            <a:pPr algn="ctr" defTabSz="685800"/>
            <a:r>
              <a:rPr lang="en-US" sz="750" u="sng">
                <a:solidFill>
                  <a:srgbClr val="0563C1"/>
                </a:solidFill>
                <a:latin typeface="Calibri" panose="020F0502020204030204"/>
                <a:ea typeface="Calibri" panose="020F0502020204030204" pitchFamily="34" charset="0"/>
                <a:cs typeface="Times New Roman" panose="02020603050405020304" pitchFamily="18" charset="0"/>
                <a:hlinkClick r:id="rId3"/>
              </a:rPr>
              <a:t>Addressing health inequalities in the European Union (europa.eu)</a:t>
            </a:r>
            <a:endParaRPr lang="en-US" sz="750" u="sng">
              <a:solidFill>
                <a:srgbClr val="0563C1"/>
              </a:solidFill>
              <a:latin typeface="Calibri" panose="020F0502020204030204"/>
              <a:ea typeface="Calibri" panose="020F0502020204030204" pitchFamily="34" charset="0"/>
              <a:cs typeface="Times New Roman" panose="02020603050405020304" pitchFamily="18" charset="0"/>
            </a:endParaRPr>
          </a:p>
          <a:p>
            <a:pPr algn="ctr" defTabSz="685800"/>
            <a:endParaRPr lang="en-GB" sz="750">
              <a:solidFill>
                <a:prstClr val="black"/>
              </a:solidFill>
              <a:latin typeface="Calibri" panose="020F0502020204030204"/>
              <a:ea typeface="Calibri" panose="020F0502020204030204" pitchFamily="34" charset="0"/>
              <a:cs typeface="Times New Roman" panose="02020603050405020304" pitchFamily="18" charset="0"/>
            </a:endParaRPr>
          </a:p>
          <a:p>
            <a:pPr algn="ctr" defTabSz="685800"/>
            <a:r>
              <a:rPr lang="en-US" sz="750" u="sng">
                <a:solidFill>
                  <a:srgbClr val="0563C1"/>
                </a:solidFill>
                <a:latin typeface="Calibri" panose="020F0502020204030204"/>
                <a:ea typeface="Calibri" panose="020F0502020204030204" pitchFamily="34" charset="0"/>
                <a:cs typeface="Times New Roman" panose="02020603050405020304" pitchFamily="18" charset="0"/>
                <a:hlinkClick r:id="rId4"/>
              </a:rPr>
              <a:t>Healthy, prosperous lives for all: the European Health Equity Status Report (who.int)</a:t>
            </a:r>
            <a:r>
              <a:rPr lang="en-US" sz="750">
                <a:solidFill>
                  <a:prstClr val="black"/>
                </a:solidFill>
                <a:latin typeface="Calibri" panose="020F0502020204030204"/>
                <a:ea typeface="Calibri" panose="020F0502020204030204" pitchFamily="34" charset="0"/>
              </a:rPr>
              <a:t> and </a:t>
            </a:r>
            <a:r>
              <a:rPr lang="en-US" sz="750" u="sng">
                <a:solidFill>
                  <a:srgbClr val="0563C1"/>
                </a:solidFill>
                <a:latin typeface="Calibri" panose="020F0502020204030204"/>
                <a:ea typeface="Calibri" panose="020F0502020204030204" pitchFamily="34" charset="0"/>
                <a:cs typeface="Times New Roman" panose="02020603050405020304" pitchFamily="18" charset="0"/>
                <a:hlinkClick r:id="rId5"/>
              </a:rPr>
              <a:t>Achieving health equity in the European region - The Lancet Public Health</a:t>
            </a:r>
            <a:endParaRPr lang="en-GB" sz="750">
              <a:solidFill>
                <a:prstClr val="black"/>
              </a:solidFill>
              <a:latin typeface="Calibri" panose="020F0502020204030204"/>
            </a:endParaRPr>
          </a:p>
        </p:txBody>
      </p:sp>
      <p:pic>
        <p:nvPicPr>
          <p:cNvPr id="1026" name="Picture 2" descr="Social Determinants of Health - NOAH Health Centers">
            <a:extLst>
              <a:ext uri="{FF2B5EF4-FFF2-40B4-BE49-F238E27FC236}">
                <a16:creationId xmlns:a16="http://schemas.microsoft.com/office/drawing/2014/main" id="{D3854C96-DD82-4624-B2BD-D6F79487F6A7}"/>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3536865" y="3125281"/>
            <a:ext cx="1961545" cy="1358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pter 6: social determinants of health - GOV.UK">
            <a:extLst>
              <a:ext uri="{FF2B5EF4-FFF2-40B4-BE49-F238E27FC236}">
                <a16:creationId xmlns:a16="http://schemas.microsoft.com/office/drawing/2014/main" id="{2854AB0B-B7AB-427C-BAAB-861266921B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862" y="3068938"/>
            <a:ext cx="2122070" cy="1414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49C81F5-7081-46D8-BF9E-17616D8B0D5A}"/>
              </a:ext>
            </a:extLst>
          </p:cNvPr>
          <p:cNvPicPr>
            <a:picLocks noChangeAspect="1"/>
          </p:cNvPicPr>
          <p:nvPr/>
        </p:nvPicPr>
        <p:blipFill>
          <a:blip r:embed="rId8"/>
          <a:stretch>
            <a:fillRect/>
          </a:stretch>
        </p:blipFill>
        <p:spPr>
          <a:xfrm>
            <a:off x="6475231" y="3071473"/>
            <a:ext cx="2042907" cy="1694259"/>
          </a:xfrm>
          <a:prstGeom prst="rect">
            <a:avLst/>
          </a:prstGeom>
        </p:spPr>
      </p:pic>
      <p:sp>
        <p:nvSpPr>
          <p:cNvPr id="19" name="Thought Bubble: Cloud 18">
            <a:extLst>
              <a:ext uri="{FF2B5EF4-FFF2-40B4-BE49-F238E27FC236}">
                <a16:creationId xmlns:a16="http://schemas.microsoft.com/office/drawing/2014/main" id="{364CB137-A086-41DB-8B30-3CF19A970C44}"/>
              </a:ext>
            </a:extLst>
          </p:cNvPr>
          <p:cNvSpPr/>
          <p:nvPr/>
        </p:nvSpPr>
        <p:spPr>
          <a:xfrm>
            <a:off x="6816055" y="3042440"/>
            <a:ext cx="2327945" cy="2007066"/>
          </a:xfrm>
          <a:prstGeom prst="cloudCallout">
            <a:avLst>
              <a:gd name="adj1" fmla="val -47637"/>
              <a:gd name="adj2" fmla="val -83691"/>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7" name="TextBox 16">
            <a:extLst>
              <a:ext uri="{FF2B5EF4-FFF2-40B4-BE49-F238E27FC236}">
                <a16:creationId xmlns:a16="http://schemas.microsoft.com/office/drawing/2014/main" id="{200EBBDB-F0E3-44CA-BCB7-C1480D58AE60}"/>
              </a:ext>
            </a:extLst>
          </p:cNvPr>
          <p:cNvSpPr txBox="1"/>
          <p:nvPr/>
        </p:nvSpPr>
        <p:spPr>
          <a:xfrm>
            <a:off x="7291523" y="3424618"/>
            <a:ext cx="1377009" cy="1200329"/>
          </a:xfrm>
          <a:prstGeom prst="rect">
            <a:avLst/>
          </a:prstGeom>
          <a:noFill/>
        </p:spPr>
        <p:txBody>
          <a:bodyPr wrap="square" rtlCol="0">
            <a:spAutoFit/>
          </a:bodyPr>
          <a:lstStyle/>
          <a:p>
            <a:pPr algn="ctr" defTabSz="685800"/>
            <a:r>
              <a:rPr lang="en-GB" sz="2400" b="1">
                <a:solidFill>
                  <a:prstClr val="black"/>
                </a:solidFill>
                <a:latin typeface="Calibri" panose="020F0502020204030204"/>
              </a:rPr>
              <a:t>75% of income on food</a:t>
            </a:r>
          </a:p>
        </p:txBody>
      </p:sp>
    </p:spTree>
    <p:extLst>
      <p:ext uri="{BB962C8B-B14F-4D97-AF65-F5344CB8AC3E}">
        <p14:creationId xmlns:p14="http://schemas.microsoft.com/office/powerpoint/2010/main" val="361720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17" grpId="0"/>
    </p:bldLst>
  </p:timing>
</p:sld>
</file>

<file path=ppt/theme/theme1.xml><?xml version="1.0" encoding="utf-8"?>
<a:theme xmlns:a="http://schemas.openxmlformats.org/drawingml/2006/main" name="NHSP theme 1a">
  <a:themeElements>
    <a:clrScheme name="Custom 8">
      <a:dk1>
        <a:srgbClr val="000000"/>
      </a:dk1>
      <a:lt1>
        <a:srgbClr val="FFFFFF"/>
      </a:lt1>
      <a:dk2>
        <a:srgbClr val="3E505A"/>
      </a:dk2>
      <a:lt2>
        <a:srgbClr val="CED8DD"/>
      </a:lt2>
      <a:accent1>
        <a:srgbClr val="F0532D"/>
      </a:accent1>
      <a:accent2>
        <a:srgbClr val="29398F"/>
      </a:accent2>
      <a:accent3>
        <a:srgbClr val="C00848"/>
      </a:accent3>
      <a:accent4>
        <a:srgbClr val="F79131"/>
      </a:accent4>
      <a:accent5>
        <a:srgbClr val="00A89C"/>
      </a:accent5>
      <a:accent6>
        <a:srgbClr val="00633F"/>
      </a:accent6>
      <a:hlink>
        <a:srgbClr val="F79131"/>
      </a:hlink>
      <a:folHlink>
        <a:srgbClr val="9DA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T-Circle slides" id="{1DDFF3D6-BE5A-B946-9A41-06AFE3AF7657}" vid="{DF429ECD-4D34-D04C-89B2-BFB68ADAF82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dd78af-cfc5-4e7a-8799-591ad7ced2cf">
      <Terms xmlns="http://schemas.microsoft.com/office/infopath/2007/PartnerControls"/>
    </lcf76f155ced4ddcb4097134ff3c332f>
    <TaxCatchAll xmlns="91879da0-9969-4788-bbb1-7f1899c198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7" ma:contentTypeDescription="Create a new document." ma:contentTypeScope="" ma:versionID="bd60beff7eb32a2aefc46f489efa9b25">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79bcfbaf3f05fc3afa0f2053058cb7ba"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17FA6F-A1D8-4DEF-9AA6-4B43C3A4BF23}">
  <ds:schemaRefs>
    <ds:schemaRef ds:uri="http://schemas.microsoft.com/sharepoint/v3/contenttype/forms"/>
  </ds:schemaRefs>
</ds:datastoreItem>
</file>

<file path=customXml/itemProps2.xml><?xml version="1.0" encoding="utf-8"?>
<ds:datastoreItem xmlns:ds="http://schemas.openxmlformats.org/officeDocument/2006/customXml" ds:itemID="{39E5567D-C3CB-4B67-BF48-4AE6F4A135D9}">
  <ds:schemaRefs>
    <ds:schemaRef ds:uri="47dd78af-cfc5-4e7a-8799-591ad7ced2cf"/>
    <ds:schemaRef ds:uri="91879da0-9969-4788-bbb1-7f1899c198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6A9FAD-4B82-4F57-A064-630EDC315615}">
  <ds:schemaRefs>
    <ds:schemaRef ds:uri="47dd78af-cfc5-4e7a-8799-591ad7ced2cf"/>
    <ds:schemaRef ds:uri="91879da0-9969-4788-bbb1-7f1899c198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NHSP theme 1a.thmx</Template>
  <Application>Microsoft Office PowerPoint</Application>
  <PresentationFormat>On-screen Show (16:9)</PresentationFormat>
  <Slides>30</Slides>
  <Notes>13</Notes>
  <HiddenSlides>0</HiddenSlide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NHSP theme 1a</vt:lpstr>
      <vt:lpstr>Office Theme</vt:lpstr>
      <vt:lpstr>1_office theme</vt:lpstr>
      <vt:lpstr>PowerPoint Presentation</vt:lpstr>
      <vt:lpstr>Agenda</vt:lpstr>
      <vt:lpstr>Housekeeping</vt:lpstr>
      <vt:lpstr>PowerPoint Presentation</vt:lpstr>
      <vt:lpstr>Health Inequalities in the NHS: three why's, three how's</vt:lpstr>
      <vt:lpstr>Equity vs equality</vt:lpstr>
      <vt:lpstr>UNFAIR</vt:lpstr>
      <vt:lpstr>UNFAIR</vt:lpstr>
      <vt:lpstr>PowerPoint Presentation</vt:lpstr>
      <vt:lpstr>PowerPoint Presentation</vt:lpstr>
      <vt:lpstr>Three tiers of action</vt:lpstr>
      <vt:lpstr>Equity of what – healthcare services</vt:lpstr>
      <vt:lpstr>Equity of what – a QI approach</vt:lpstr>
      <vt:lpstr>QI approach – problem definition</vt:lpstr>
      <vt:lpstr>QI approach – stakeholders</vt:lpstr>
      <vt:lpstr>QI approach – understanding need</vt:lpstr>
      <vt:lpstr>QI approach – aim statements</vt:lpstr>
      <vt:lpstr>QI approach – how will we know</vt:lpstr>
      <vt:lpstr>QI approach</vt:lpstr>
      <vt:lpstr>PowerPoint Presentation</vt:lpstr>
      <vt:lpstr>Thank you. This is only the beginning!</vt:lpstr>
      <vt:lpstr>PowerPoint Presentation</vt:lpstr>
      <vt:lpstr>Reflections from an improver perspective</vt:lpstr>
      <vt:lpstr>A bit about me</vt:lpstr>
      <vt:lpstr>What it’s like to be an improver in complex systems</vt:lpstr>
      <vt:lpstr>Some examples of our collaborative work</vt:lpstr>
      <vt:lpstr>High impact actions Board members can take</vt:lpstr>
      <vt:lpstr>Evaluation</vt:lpstr>
      <vt:lpstr>Upcoming events</vt:lpstr>
      <vt:lpstr>PowerPoint Presentation</vt:lpstr>
    </vt:vector>
  </TitlesOfParts>
  <Company>Jimage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Katie Crooks</dc:creator>
  <cp:revision>2</cp:revision>
  <cp:lastPrinted>2023-07-26T09:07:22Z</cp:lastPrinted>
  <dcterms:created xsi:type="dcterms:W3CDTF">2014-12-03T15:59:55Z</dcterms:created>
  <dcterms:modified xsi:type="dcterms:W3CDTF">2023-08-01T11:16:53Z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0x01010036361F09B21A804F824D0804817B9451</vt:lpwstr>
  </property>
  <property fmtid="{D5CDD505-2E9C-101B-9397-08002B2CF9AE}" pid="3" name="MediaServiceImageTags">
    <vt:lpwstr/>
  </property>
</Properties>
</file>